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8"/>
  </p:notesMasterIdLst>
  <p:sldIdLst>
    <p:sldId id="598" r:id="rId2"/>
    <p:sldId id="836" r:id="rId3"/>
    <p:sldId id="613" r:id="rId4"/>
    <p:sldId id="837" r:id="rId5"/>
    <p:sldId id="835" r:id="rId6"/>
    <p:sldId id="614" r:id="rId7"/>
    <p:sldId id="615" r:id="rId8"/>
    <p:sldId id="838" r:id="rId9"/>
    <p:sldId id="622" r:id="rId10"/>
    <p:sldId id="623" r:id="rId11"/>
    <p:sldId id="621" r:id="rId12"/>
    <p:sldId id="625" r:id="rId13"/>
    <p:sldId id="626" r:id="rId14"/>
    <p:sldId id="627" r:id="rId15"/>
    <p:sldId id="624" r:id="rId16"/>
    <p:sldId id="616" r:id="rId17"/>
    <p:sldId id="617" r:id="rId18"/>
    <p:sldId id="618" r:id="rId19"/>
    <p:sldId id="619" r:id="rId20"/>
    <p:sldId id="612" r:id="rId21"/>
    <p:sldId id="629" r:id="rId22"/>
    <p:sldId id="630" r:id="rId23"/>
    <p:sldId id="631" r:id="rId24"/>
    <p:sldId id="628" r:id="rId25"/>
    <p:sldId id="633" r:id="rId26"/>
    <p:sldId id="639" r:id="rId27"/>
    <p:sldId id="640" r:id="rId28"/>
    <p:sldId id="634" r:id="rId29"/>
    <p:sldId id="635" r:id="rId30"/>
    <p:sldId id="632" r:id="rId31"/>
    <p:sldId id="637" r:id="rId32"/>
    <p:sldId id="641" r:id="rId33"/>
    <p:sldId id="642" r:id="rId34"/>
    <p:sldId id="643" r:id="rId35"/>
    <p:sldId id="636" r:id="rId36"/>
    <p:sldId id="644" r:id="rId37"/>
    <p:sldId id="646" r:id="rId38"/>
    <p:sldId id="647" r:id="rId39"/>
    <p:sldId id="700" r:id="rId40"/>
    <p:sldId id="702" r:id="rId41"/>
    <p:sldId id="701" r:id="rId42"/>
    <p:sldId id="703" r:id="rId43"/>
    <p:sldId id="704" r:id="rId44"/>
    <p:sldId id="706" r:id="rId45"/>
    <p:sldId id="707" r:id="rId46"/>
    <p:sldId id="708" r:id="rId47"/>
    <p:sldId id="709" r:id="rId48"/>
    <p:sldId id="710" r:id="rId49"/>
    <p:sldId id="689" r:id="rId50"/>
    <p:sldId id="690" r:id="rId51"/>
    <p:sldId id="691" r:id="rId52"/>
    <p:sldId id="692" r:id="rId53"/>
    <p:sldId id="693" r:id="rId54"/>
    <p:sldId id="694" r:id="rId55"/>
    <p:sldId id="695" r:id="rId56"/>
    <p:sldId id="686" r:id="rId57"/>
    <p:sldId id="670" r:id="rId58"/>
    <p:sldId id="671" r:id="rId59"/>
    <p:sldId id="672" r:id="rId60"/>
    <p:sldId id="673" r:id="rId61"/>
    <p:sldId id="529" r:id="rId62"/>
    <p:sldId id="675" r:id="rId63"/>
    <p:sldId id="676" r:id="rId64"/>
    <p:sldId id="677" r:id="rId65"/>
    <p:sldId id="678" r:id="rId66"/>
    <p:sldId id="679" r:id="rId67"/>
    <p:sldId id="680" r:id="rId68"/>
    <p:sldId id="696" r:id="rId69"/>
    <p:sldId id="697" r:id="rId70"/>
    <p:sldId id="698" r:id="rId71"/>
    <p:sldId id="699" r:id="rId72"/>
    <p:sldId id="711" r:id="rId73"/>
    <p:sldId id="713" r:id="rId74"/>
    <p:sldId id="712" r:id="rId75"/>
    <p:sldId id="714" r:id="rId76"/>
    <p:sldId id="840" r:id="rId77"/>
    <p:sldId id="841" r:id="rId78"/>
    <p:sldId id="839" r:id="rId79"/>
    <p:sldId id="516" r:id="rId80"/>
    <p:sldId id="517" r:id="rId81"/>
    <p:sldId id="518" r:id="rId82"/>
    <p:sldId id="519" r:id="rId83"/>
    <p:sldId id="842" r:id="rId84"/>
    <p:sldId id="520" r:id="rId85"/>
    <p:sldId id="521" r:id="rId86"/>
    <p:sldId id="843" r:id="rId87"/>
    <p:sldId id="844" r:id="rId88"/>
    <p:sldId id="674" r:id="rId89"/>
    <p:sldId id="845" r:id="rId90"/>
    <p:sldId id="523" r:id="rId91"/>
    <p:sldId id="846" r:id="rId92"/>
    <p:sldId id="506" r:id="rId93"/>
    <p:sldId id="847" r:id="rId94"/>
    <p:sldId id="849" r:id="rId95"/>
    <p:sldId id="850" r:id="rId96"/>
    <p:sldId id="851" r:id="rId97"/>
    <p:sldId id="852" r:id="rId98"/>
    <p:sldId id="848" r:id="rId99"/>
    <p:sldId id="507" r:id="rId100"/>
    <p:sldId id="727" r:id="rId101"/>
    <p:sldId id="508" r:id="rId102"/>
    <p:sldId id="728" r:id="rId103"/>
    <p:sldId id="729" r:id="rId104"/>
    <p:sldId id="730" r:id="rId105"/>
    <p:sldId id="731" r:id="rId106"/>
    <p:sldId id="732" r:id="rId107"/>
    <p:sldId id="733" r:id="rId108"/>
    <p:sldId id="734" r:id="rId109"/>
    <p:sldId id="735" r:id="rId110"/>
    <p:sldId id="736" r:id="rId111"/>
    <p:sldId id="853" r:id="rId112"/>
    <p:sldId id="737" r:id="rId113"/>
    <p:sldId id="854" r:id="rId114"/>
    <p:sldId id="754" r:id="rId115"/>
    <p:sldId id="738" r:id="rId116"/>
    <p:sldId id="740" r:id="rId117"/>
    <p:sldId id="855" r:id="rId118"/>
    <p:sldId id="741" r:id="rId119"/>
    <p:sldId id="742" r:id="rId120"/>
    <p:sldId id="743" r:id="rId121"/>
    <p:sldId id="744" r:id="rId122"/>
    <p:sldId id="745" r:id="rId123"/>
    <p:sldId id="856" r:id="rId124"/>
    <p:sldId id="857" r:id="rId125"/>
    <p:sldId id="747" r:id="rId126"/>
    <p:sldId id="749" r:id="rId127"/>
    <p:sldId id="748" r:id="rId128"/>
    <p:sldId id="750" r:id="rId129"/>
    <p:sldId id="751" r:id="rId130"/>
    <p:sldId id="752" r:id="rId131"/>
    <p:sldId id="753" r:id="rId132"/>
    <p:sldId id="756" r:id="rId133"/>
    <p:sldId id="758" r:id="rId134"/>
    <p:sldId id="757" r:id="rId135"/>
    <p:sldId id="759" r:id="rId136"/>
    <p:sldId id="761" r:id="rId137"/>
    <p:sldId id="762" r:id="rId138"/>
    <p:sldId id="860" r:id="rId139"/>
    <p:sldId id="858" r:id="rId140"/>
    <p:sldId id="859" r:id="rId141"/>
    <p:sldId id="763" r:id="rId142"/>
    <p:sldId id="764" r:id="rId143"/>
    <p:sldId id="765" r:id="rId144"/>
    <p:sldId id="861" r:id="rId145"/>
    <p:sldId id="767" r:id="rId146"/>
    <p:sldId id="768" r:id="rId147"/>
    <p:sldId id="769" r:id="rId148"/>
    <p:sldId id="766" r:id="rId149"/>
    <p:sldId id="771" r:id="rId150"/>
    <p:sldId id="772" r:id="rId151"/>
    <p:sldId id="770" r:id="rId152"/>
    <p:sldId id="862" r:id="rId153"/>
    <p:sldId id="863" r:id="rId154"/>
    <p:sldId id="864" r:id="rId155"/>
    <p:sldId id="865" r:id="rId156"/>
    <p:sldId id="866" r:id="rId157"/>
    <p:sldId id="867" r:id="rId158"/>
    <p:sldId id="868" r:id="rId159"/>
    <p:sldId id="869" r:id="rId160"/>
    <p:sldId id="870" r:id="rId161"/>
    <p:sldId id="871" r:id="rId162"/>
    <p:sldId id="872" r:id="rId163"/>
    <p:sldId id="873" r:id="rId164"/>
    <p:sldId id="874" r:id="rId165"/>
    <p:sldId id="875" r:id="rId166"/>
    <p:sldId id="876" r:id="rId167"/>
    <p:sldId id="877" r:id="rId168"/>
    <p:sldId id="878" r:id="rId169"/>
    <p:sldId id="922" r:id="rId170"/>
    <p:sldId id="879" r:id="rId171"/>
    <p:sldId id="883" r:id="rId172"/>
    <p:sldId id="884" r:id="rId173"/>
    <p:sldId id="880" r:id="rId174"/>
    <p:sldId id="914" r:id="rId175"/>
    <p:sldId id="913" r:id="rId176"/>
    <p:sldId id="915" r:id="rId177"/>
    <p:sldId id="916" r:id="rId178"/>
    <p:sldId id="887" r:id="rId179"/>
    <p:sldId id="885" r:id="rId180"/>
    <p:sldId id="882" r:id="rId181"/>
    <p:sldId id="888" r:id="rId182"/>
    <p:sldId id="886" r:id="rId183"/>
    <p:sldId id="889" r:id="rId184"/>
    <p:sldId id="890" r:id="rId185"/>
    <p:sldId id="891" r:id="rId186"/>
    <p:sldId id="917" r:id="rId187"/>
    <p:sldId id="904" r:id="rId188"/>
    <p:sldId id="892" r:id="rId189"/>
    <p:sldId id="893" r:id="rId190"/>
    <p:sldId id="894" r:id="rId191"/>
    <p:sldId id="895" r:id="rId192"/>
    <p:sldId id="896" r:id="rId193"/>
    <p:sldId id="897" r:id="rId194"/>
    <p:sldId id="900" r:id="rId195"/>
    <p:sldId id="898" r:id="rId196"/>
    <p:sldId id="899" r:id="rId197"/>
    <p:sldId id="901" r:id="rId198"/>
    <p:sldId id="902" r:id="rId199"/>
    <p:sldId id="905" r:id="rId200"/>
    <p:sldId id="918" r:id="rId201"/>
    <p:sldId id="919" r:id="rId202"/>
    <p:sldId id="906" r:id="rId203"/>
    <p:sldId id="907" r:id="rId204"/>
    <p:sldId id="920" r:id="rId205"/>
    <p:sldId id="908" r:id="rId206"/>
    <p:sldId id="921" r:id="rId207"/>
    <p:sldId id="910" r:id="rId208"/>
    <p:sldId id="930" r:id="rId209"/>
    <p:sldId id="931" r:id="rId210"/>
    <p:sldId id="932" r:id="rId211"/>
    <p:sldId id="933" r:id="rId212"/>
    <p:sldId id="934" r:id="rId213"/>
    <p:sldId id="935" r:id="rId214"/>
    <p:sldId id="936" r:id="rId215"/>
    <p:sldId id="937" r:id="rId216"/>
    <p:sldId id="938" r:id="rId217"/>
    <p:sldId id="940" r:id="rId218"/>
    <p:sldId id="941" r:id="rId219"/>
    <p:sldId id="942" r:id="rId220"/>
    <p:sldId id="943" r:id="rId221"/>
    <p:sldId id="944" r:id="rId222"/>
    <p:sldId id="945" r:id="rId223"/>
    <p:sldId id="946" r:id="rId224"/>
    <p:sldId id="947" r:id="rId225"/>
    <p:sldId id="949" r:id="rId226"/>
    <p:sldId id="950" r:id="rId227"/>
    <p:sldId id="951" r:id="rId228"/>
    <p:sldId id="948" r:id="rId229"/>
    <p:sldId id="952" r:id="rId230"/>
    <p:sldId id="953" r:id="rId231"/>
    <p:sldId id="954" r:id="rId232"/>
    <p:sldId id="926" r:id="rId233"/>
    <p:sldId id="927" r:id="rId234"/>
    <p:sldId id="929" r:id="rId235"/>
    <p:sldId id="962" r:id="rId236"/>
    <p:sldId id="960" r:id="rId237"/>
    <p:sldId id="959" r:id="rId238"/>
    <p:sldId id="955" r:id="rId239"/>
    <p:sldId id="961" r:id="rId240"/>
    <p:sldId id="974" r:id="rId241"/>
    <p:sldId id="963" r:id="rId242"/>
    <p:sldId id="964" r:id="rId243"/>
    <p:sldId id="965" r:id="rId244"/>
    <p:sldId id="966" r:id="rId245"/>
    <p:sldId id="967" r:id="rId246"/>
    <p:sldId id="968" r:id="rId247"/>
    <p:sldId id="976" r:id="rId248"/>
    <p:sldId id="969" r:id="rId249"/>
    <p:sldId id="956" r:id="rId250"/>
    <p:sldId id="981" r:id="rId251"/>
    <p:sldId id="980" r:id="rId252"/>
    <p:sldId id="979" r:id="rId253"/>
    <p:sldId id="970" r:id="rId254"/>
    <p:sldId id="971" r:id="rId255"/>
    <p:sldId id="972" r:id="rId256"/>
    <p:sldId id="973" r:id="rId257"/>
    <p:sldId id="982" r:id="rId258"/>
    <p:sldId id="983" r:id="rId259"/>
    <p:sldId id="984" r:id="rId260"/>
    <p:sldId id="985" r:id="rId261"/>
    <p:sldId id="986" r:id="rId262"/>
    <p:sldId id="987" r:id="rId263"/>
    <p:sldId id="990" r:id="rId264"/>
    <p:sldId id="991" r:id="rId265"/>
    <p:sldId id="992" r:id="rId266"/>
    <p:sldId id="993" r:id="rId267"/>
    <p:sldId id="994" r:id="rId268"/>
    <p:sldId id="995" r:id="rId269"/>
    <p:sldId id="996" r:id="rId270"/>
    <p:sldId id="997" r:id="rId271"/>
    <p:sldId id="998" r:id="rId272"/>
    <p:sldId id="999" r:id="rId273"/>
    <p:sldId id="1000" r:id="rId274"/>
    <p:sldId id="1001" r:id="rId275"/>
    <p:sldId id="1005" r:id="rId276"/>
    <p:sldId id="1003" r:id="rId277"/>
    <p:sldId id="1002" r:id="rId278"/>
    <p:sldId id="1006" r:id="rId279"/>
    <p:sldId id="1007" r:id="rId280"/>
    <p:sldId id="1008" r:id="rId281"/>
    <p:sldId id="1010" r:id="rId282"/>
    <p:sldId id="1014" r:id="rId283"/>
    <p:sldId id="1016" r:id="rId284"/>
    <p:sldId id="1017" r:id="rId285"/>
    <p:sldId id="1018" r:id="rId286"/>
    <p:sldId id="1019" r:id="rId287"/>
    <p:sldId id="1020" r:id="rId288"/>
    <p:sldId id="1021" r:id="rId289"/>
    <p:sldId id="1022" r:id="rId290"/>
    <p:sldId id="1024" r:id="rId291"/>
    <p:sldId id="1025" r:id="rId292"/>
    <p:sldId id="1026" r:id="rId293"/>
    <p:sldId id="1027" r:id="rId294"/>
    <p:sldId id="1033" r:id="rId295"/>
    <p:sldId id="1028" r:id="rId296"/>
    <p:sldId id="1031" r:id="rId297"/>
    <p:sldId id="1042" r:id="rId298"/>
    <p:sldId id="1029" r:id="rId299"/>
    <p:sldId id="1030" r:id="rId300"/>
    <p:sldId id="1032" r:id="rId301"/>
    <p:sldId id="1034" r:id="rId302"/>
    <p:sldId id="1035" r:id="rId303"/>
    <p:sldId id="1036" r:id="rId304"/>
    <p:sldId id="1038" r:id="rId305"/>
    <p:sldId id="1039" r:id="rId306"/>
    <p:sldId id="1040" r:id="rId30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ailaptrinh@gmail.com" initials="g" lastIdx="1" clrIdx="0">
    <p:extLst>
      <p:ext uri="{19B8F6BF-5375-455C-9EA6-DF929625EA0E}">
        <p15:presenceInfo xmlns:p15="http://schemas.microsoft.com/office/powerpoint/2012/main" userId="662b261006c6ab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00"/>
    <a:srgbClr val="FFFF00"/>
    <a:srgbClr val="F117D7"/>
    <a:srgbClr val="8500FF"/>
    <a:srgbClr val="96ABEE"/>
    <a:srgbClr val="9999FF"/>
    <a:srgbClr val="4895EF"/>
    <a:srgbClr val="FD7FF7"/>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7" autoAdjust="0"/>
    <p:restoredTop sz="94660"/>
  </p:normalViewPr>
  <p:slideViewPr>
    <p:cSldViewPr snapToGrid="0" showGuides="1">
      <p:cViewPr varScale="1">
        <p:scale>
          <a:sx n="69" d="100"/>
          <a:sy n="69" d="100"/>
        </p:scale>
        <p:origin x="642" y="72"/>
      </p:cViewPr>
      <p:guideLst/>
    </p:cSldViewPr>
  </p:slideViewPr>
  <p:notesTextViewPr>
    <p:cViewPr>
      <p:scale>
        <a:sx n="1" d="1"/>
        <a:sy n="1" d="1"/>
      </p:scale>
      <p:origin x="0" y="0"/>
    </p:cViewPr>
  </p:notesTextViewPr>
  <p:sorterViewPr>
    <p:cViewPr>
      <p:scale>
        <a:sx n="100" d="100"/>
        <a:sy n="100" d="100"/>
      </p:scale>
      <p:origin x="0" y="-16335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presProps" Target="pres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heme" Target="theme/theme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19209-16F8-4EAC-BE38-58ADFE5FE6F7}" type="datetimeFigureOut">
              <a:rPr lang="vi-VN" smtClean="0"/>
              <a:t>26/05/2024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2D26E-0646-4525-A0A6-94BD07CA8C5E}" type="slidenum">
              <a:rPr lang="vi-VN" smtClean="0"/>
              <a:t>‹#›</a:t>
            </a:fld>
            <a:endParaRPr lang="vi-VN"/>
          </a:p>
        </p:txBody>
      </p:sp>
    </p:spTree>
    <p:extLst>
      <p:ext uri="{BB962C8B-B14F-4D97-AF65-F5344CB8AC3E}">
        <p14:creationId xmlns:p14="http://schemas.microsoft.com/office/powerpoint/2010/main" val="684889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a:t>
            </a:fld>
            <a:endParaRPr lang="en-US"/>
          </a:p>
        </p:txBody>
      </p:sp>
    </p:spTree>
    <p:extLst>
      <p:ext uri="{BB962C8B-B14F-4D97-AF65-F5344CB8AC3E}">
        <p14:creationId xmlns:p14="http://schemas.microsoft.com/office/powerpoint/2010/main" val="3673973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a:t>
            </a:fld>
            <a:endParaRPr lang="en-US"/>
          </a:p>
        </p:txBody>
      </p:sp>
    </p:spTree>
    <p:extLst>
      <p:ext uri="{BB962C8B-B14F-4D97-AF65-F5344CB8AC3E}">
        <p14:creationId xmlns:p14="http://schemas.microsoft.com/office/powerpoint/2010/main" val="30302274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129</a:t>
            </a:fld>
            <a:endParaRPr lang="en-US"/>
          </a:p>
        </p:txBody>
      </p:sp>
    </p:spTree>
    <p:extLst>
      <p:ext uri="{BB962C8B-B14F-4D97-AF65-F5344CB8AC3E}">
        <p14:creationId xmlns:p14="http://schemas.microsoft.com/office/powerpoint/2010/main" val="896609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130</a:t>
            </a:fld>
            <a:endParaRPr lang="en-US"/>
          </a:p>
        </p:txBody>
      </p:sp>
    </p:spTree>
    <p:extLst>
      <p:ext uri="{BB962C8B-B14F-4D97-AF65-F5344CB8AC3E}">
        <p14:creationId xmlns:p14="http://schemas.microsoft.com/office/powerpoint/2010/main" val="290457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132</a:t>
            </a:fld>
            <a:endParaRPr lang="en-US"/>
          </a:p>
        </p:txBody>
      </p:sp>
    </p:spTree>
    <p:extLst>
      <p:ext uri="{BB962C8B-B14F-4D97-AF65-F5344CB8AC3E}">
        <p14:creationId xmlns:p14="http://schemas.microsoft.com/office/powerpoint/2010/main" val="23613055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133</a:t>
            </a:fld>
            <a:endParaRPr lang="en-US"/>
          </a:p>
        </p:txBody>
      </p:sp>
    </p:spTree>
    <p:extLst>
      <p:ext uri="{BB962C8B-B14F-4D97-AF65-F5344CB8AC3E}">
        <p14:creationId xmlns:p14="http://schemas.microsoft.com/office/powerpoint/2010/main" val="10193582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134</a:t>
            </a:fld>
            <a:endParaRPr lang="en-US"/>
          </a:p>
        </p:txBody>
      </p:sp>
    </p:spTree>
    <p:extLst>
      <p:ext uri="{BB962C8B-B14F-4D97-AF65-F5344CB8AC3E}">
        <p14:creationId xmlns:p14="http://schemas.microsoft.com/office/powerpoint/2010/main" val="37913821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135</a:t>
            </a:fld>
            <a:endParaRPr lang="en-US"/>
          </a:p>
        </p:txBody>
      </p:sp>
    </p:spTree>
    <p:extLst>
      <p:ext uri="{BB962C8B-B14F-4D97-AF65-F5344CB8AC3E}">
        <p14:creationId xmlns:p14="http://schemas.microsoft.com/office/powerpoint/2010/main" val="2699652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136</a:t>
            </a:fld>
            <a:endParaRPr lang="en-US"/>
          </a:p>
        </p:txBody>
      </p:sp>
    </p:spTree>
    <p:extLst>
      <p:ext uri="{BB962C8B-B14F-4D97-AF65-F5344CB8AC3E}">
        <p14:creationId xmlns:p14="http://schemas.microsoft.com/office/powerpoint/2010/main" val="13134897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138</a:t>
            </a:fld>
            <a:endParaRPr lang="en-US"/>
          </a:p>
        </p:txBody>
      </p:sp>
    </p:spTree>
    <p:extLst>
      <p:ext uri="{BB962C8B-B14F-4D97-AF65-F5344CB8AC3E}">
        <p14:creationId xmlns:p14="http://schemas.microsoft.com/office/powerpoint/2010/main" val="131157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139</a:t>
            </a:fld>
            <a:endParaRPr lang="en-US"/>
          </a:p>
        </p:txBody>
      </p:sp>
    </p:spTree>
    <p:extLst>
      <p:ext uri="{BB962C8B-B14F-4D97-AF65-F5344CB8AC3E}">
        <p14:creationId xmlns:p14="http://schemas.microsoft.com/office/powerpoint/2010/main" val="18909972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141</a:t>
            </a:fld>
            <a:endParaRPr lang="en-US"/>
          </a:p>
        </p:txBody>
      </p:sp>
    </p:spTree>
    <p:extLst>
      <p:ext uri="{BB962C8B-B14F-4D97-AF65-F5344CB8AC3E}">
        <p14:creationId xmlns:p14="http://schemas.microsoft.com/office/powerpoint/2010/main" val="1570669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a:t>
            </a:fld>
            <a:endParaRPr lang="en-US"/>
          </a:p>
        </p:txBody>
      </p:sp>
    </p:spTree>
    <p:extLst>
      <p:ext uri="{BB962C8B-B14F-4D97-AF65-F5344CB8AC3E}">
        <p14:creationId xmlns:p14="http://schemas.microsoft.com/office/powerpoint/2010/main" val="34669632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142</a:t>
            </a:fld>
            <a:endParaRPr lang="en-US"/>
          </a:p>
        </p:txBody>
      </p:sp>
    </p:spTree>
    <p:extLst>
      <p:ext uri="{BB962C8B-B14F-4D97-AF65-F5344CB8AC3E}">
        <p14:creationId xmlns:p14="http://schemas.microsoft.com/office/powerpoint/2010/main" val="37071556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143</a:t>
            </a:fld>
            <a:endParaRPr lang="en-US"/>
          </a:p>
        </p:txBody>
      </p:sp>
    </p:spTree>
    <p:extLst>
      <p:ext uri="{BB962C8B-B14F-4D97-AF65-F5344CB8AC3E}">
        <p14:creationId xmlns:p14="http://schemas.microsoft.com/office/powerpoint/2010/main" val="13981526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145</a:t>
            </a:fld>
            <a:endParaRPr lang="en-US"/>
          </a:p>
        </p:txBody>
      </p:sp>
    </p:spTree>
    <p:extLst>
      <p:ext uri="{BB962C8B-B14F-4D97-AF65-F5344CB8AC3E}">
        <p14:creationId xmlns:p14="http://schemas.microsoft.com/office/powerpoint/2010/main" val="16566906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146</a:t>
            </a:fld>
            <a:endParaRPr lang="en-US"/>
          </a:p>
        </p:txBody>
      </p:sp>
    </p:spTree>
    <p:extLst>
      <p:ext uri="{BB962C8B-B14F-4D97-AF65-F5344CB8AC3E}">
        <p14:creationId xmlns:p14="http://schemas.microsoft.com/office/powerpoint/2010/main" val="29328067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147</a:t>
            </a:fld>
            <a:endParaRPr lang="en-US"/>
          </a:p>
        </p:txBody>
      </p:sp>
    </p:spTree>
    <p:extLst>
      <p:ext uri="{BB962C8B-B14F-4D97-AF65-F5344CB8AC3E}">
        <p14:creationId xmlns:p14="http://schemas.microsoft.com/office/powerpoint/2010/main" val="29166677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149</a:t>
            </a:fld>
            <a:endParaRPr lang="en-US"/>
          </a:p>
        </p:txBody>
      </p:sp>
    </p:spTree>
    <p:extLst>
      <p:ext uri="{BB962C8B-B14F-4D97-AF65-F5344CB8AC3E}">
        <p14:creationId xmlns:p14="http://schemas.microsoft.com/office/powerpoint/2010/main" val="19703344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150</a:t>
            </a:fld>
            <a:endParaRPr lang="en-US"/>
          </a:p>
        </p:txBody>
      </p:sp>
    </p:spTree>
    <p:extLst>
      <p:ext uri="{BB962C8B-B14F-4D97-AF65-F5344CB8AC3E}">
        <p14:creationId xmlns:p14="http://schemas.microsoft.com/office/powerpoint/2010/main" val="26519658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152</a:t>
            </a:fld>
            <a:endParaRPr lang="en-US"/>
          </a:p>
        </p:txBody>
      </p:sp>
    </p:spTree>
    <p:extLst>
      <p:ext uri="{BB962C8B-B14F-4D97-AF65-F5344CB8AC3E}">
        <p14:creationId xmlns:p14="http://schemas.microsoft.com/office/powerpoint/2010/main" val="32206546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155</a:t>
            </a:fld>
            <a:endParaRPr lang="en-US"/>
          </a:p>
        </p:txBody>
      </p:sp>
    </p:spTree>
    <p:extLst>
      <p:ext uri="{BB962C8B-B14F-4D97-AF65-F5344CB8AC3E}">
        <p14:creationId xmlns:p14="http://schemas.microsoft.com/office/powerpoint/2010/main" val="150248351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171</a:t>
            </a:fld>
            <a:endParaRPr lang="en-US"/>
          </a:p>
        </p:txBody>
      </p:sp>
    </p:spTree>
    <p:extLst>
      <p:ext uri="{BB962C8B-B14F-4D97-AF65-F5344CB8AC3E}">
        <p14:creationId xmlns:p14="http://schemas.microsoft.com/office/powerpoint/2010/main" val="1594392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a:t>
            </a:fld>
            <a:endParaRPr lang="en-US"/>
          </a:p>
        </p:txBody>
      </p:sp>
    </p:spTree>
    <p:extLst>
      <p:ext uri="{BB962C8B-B14F-4D97-AF65-F5344CB8AC3E}">
        <p14:creationId xmlns:p14="http://schemas.microsoft.com/office/powerpoint/2010/main" val="13869167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172</a:t>
            </a:fld>
            <a:endParaRPr lang="en-US"/>
          </a:p>
        </p:txBody>
      </p:sp>
    </p:spTree>
    <p:extLst>
      <p:ext uri="{BB962C8B-B14F-4D97-AF65-F5344CB8AC3E}">
        <p14:creationId xmlns:p14="http://schemas.microsoft.com/office/powerpoint/2010/main" val="9820939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173</a:t>
            </a:fld>
            <a:endParaRPr lang="en-US"/>
          </a:p>
        </p:txBody>
      </p:sp>
    </p:spTree>
    <p:extLst>
      <p:ext uri="{BB962C8B-B14F-4D97-AF65-F5344CB8AC3E}">
        <p14:creationId xmlns:p14="http://schemas.microsoft.com/office/powerpoint/2010/main" val="26729419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174</a:t>
            </a:fld>
            <a:endParaRPr lang="en-US"/>
          </a:p>
        </p:txBody>
      </p:sp>
    </p:spTree>
    <p:extLst>
      <p:ext uri="{BB962C8B-B14F-4D97-AF65-F5344CB8AC3E}">
        <p14:creationId xmlns:p14="http://schemas.microsoft.com/office/powerpoint/2010/main" val="20969785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175</a:t>
            </a:fld>
            <a:endParaRPr lang="en-US"/>
          </a:p>
        </p:txBody>
      </p:sp>
    </p:spTree>
    <p:extLst>
      <p:ext uri="{BB962C8B-B14F-4D97-AF65-F5344CB8AC3E}">
        <p14:creationId xmlns:p14="http://schemas.microsoft.com/office/powerpoint/2010/main" val="23293167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176</a:t>
            </a:fld>
            <a:endParaRPr lang="en-US"/>
          </a:p>
        </p:txBody>
      </p:sp>
    </p:spTree>
    <p:extLst>
      <p:ext uri="{BB962C8B-B14F-4D97-AF65-F5344CB8AC3E}">
        <p14:creationId xmlns:p14="http://schemas.microsoft.com/office/powerpoint/2010/main" val="25145318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177</a:t>
            </a:fld>
            <a:endParaRPr lang="en-US"/>
          </a:p>
        </p:txBody>
      </p:sp>
    </p:spTree>
    <p:extLst>
      <p:ext uri="{BB962C8B-B14F-4D97-AF65-F5344CB8AC3E}">
        <p14:creationId xmlns:p14="http://schemas.microsoft.com/office/powerpoint/2010/main" val="31328927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179</a:t>
            </a:fld>
            <a:endParaRPr lang="en-US"/>
          </a:p>
        </p:txBody>
      </p:sp>
    </p:spTree>
    <p:extLst>
      <p:ext uri="{BB962C8B-B14F-4D97-AF65-F5344CB8AC3E}">
        <p14:creationId xmlns:p14="http://schemas.microsoft.com/office/powerpoint/2010/main" val="2018139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180</a:t>
            </a:fld>
            <a:endParaRPr lang="en-US"/>
          </a:p>
        </p:txBody>
      </p:sp>
    </p:spTree>
    <p:extLst>
      <p:ext uri="{BB962C8B-B14F-4D97-AF65-F5344CB8AC3E}">
        <p14:creationId xmlns:p14="http://schemas.microsoft.com/office/powerpoint/2010/main" val="424881421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181</a:t>
            </a:fld>
            <a:endParaRPr lang="en-US"/>
          </a:p>
        </p:txBody>
      </p:sp>
    </p:spTree>
    <p:extLst>
      <p:ext uri="{BB962C8B-B14F-4D97-AF65-F5344CB8AC3E}">
        <p14:creationId xmlns:p14="http://schemas.microsoft.com/office/powerpoint/2010/main" val="29264704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182</a:t>
            </a:fld>
            <a:endParaRPr lang="en-US"/>
          </a:p>
        </p:txBody>
      </p:sp>
    </p:spTree>
    <p:extLst>
      <p:ext uri="{BB962C8B-B14F-4D97-AF65-F5344CB8AC3E}">
        <p14:creationId xmlns:p14="http://schemas.microsoft.com/office/powerpoint/2010/main" val="164775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a:t>
            </a:fld>
            <a:endParaRPr lang="en-US"/>
          </a:p>
        </p:txBody>
      </p:sp>
    </p:spTree>
    <p:extLst>
      <p:ext uri="{BB962C8B-B14F-4D97-AF65-F5344CB8AC3E}">
        <p14:creationId xmlns:p14="http://schemas.microsoft.com/office/powerpoint/2010/main" val="152354549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183</a:t>
            </a:fld>
            <a:endParaRPr lang="en-US"/>
          </a:p>
        </p:txBody>
      </p:sp>
    </p:spTree>
    <p:extLst>
      <p:ext uri="{BB962C8B-B14F-4D97-AF65-F5344CB8AC3E}">
        <p14:creationId xmlns:p14="http://schemas.microsoft.com/office/powerpoint/2010/main" val="78577335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184</a:t>
            </a:fld>
            <a:endParaRPr lang="en-US"/>
          </a:p>
        </p:txBody>
      </p:sp>
    </p:spTree>
    <p:extLst>
      <p:ext uri="{BB962C8B-B14F-4D97-AF65-F5344CB8AC3E}">
        <p14:creationId xmlns:p14="http://schemas.microsoft.com/office/powerpoint/2010/main" val="25129817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185</a:t>
            </a:fld>
            <a:endParaRPr lang="en-US"/>
          </a:p>
        </p:txBody>
      </p:sp>
    </p:spTree>
    <p:extLst>
      <p:ext uri="{BB962C8B-B14F-4D97-AF65-F5344CB8AC3E}">
        <p14:creationId xmlns:p14="http://schemas.microsoft.com/office/powerpoint/2010/main" val="13103696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186</a:t>
            </a:fld>
            <a:endParaRPr lang="en-US"/>
          </a:p>
        </p:txBody>
      </p:sp>
    </p:spTree>
    <p:extLst>
      <p:ext uri="{BB962C8B-B14F-4D97-AF65-F5344CB8AC3E}">
        <p14:creationId xmlns:p14="http://schemas.microsoft.com/office/powerpoint/2010/main" val="274605502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187</a:t>
            </a:fld>
            <a:endParaRPr lang="en-US"/>
          </a:p>
        </p:txBody>
      </p:sp>
    </p:spTree>
    <p:extLst>
      <p:ext uri="{BB962C8B-B14F-4D97-AF65-F5344CB8AC3E}">
        <p14:creationId xmlns:p14="http://schemas.microsoft.com/office/powerpoint/2010/main" val="80693462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189</a:t>
            </a:fld>
            <a:endParaRPr lang="en-US"/>
          </a:p>
        </p:txBody>
      </p:sp>
    </p:spTree>
    <p:extLst>
      <p:ext uri="{BB962C8B-B14F-4D97-AF65-F5344CB8AC3E}">
        <p14:creationId xmlns:p14="http://schemas.microsoft.com/office/powerpoint/2010/main" val="84314610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190</a:t>
            </a:fld>
            <a:endParaRPr lang="en-US"/>
          </a:p>
        </p:txBody>
      </p:sp>
    </p:spTree>
    <p:extLst>
      <p:ext uri="{BB962C8B-B14F-4D97-AF65-F5344CB8AC3E}">
        <p14:creationId xmlns:p14="http://schemas.microsoft.com/office/powerpoint/2010/main" val="29661829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191</a:t>
            </a:fld>
            <a:endParaRPr lang="en-US"/>
          </a:p>
        </p:txBody>
      </p:sp>
    </p:spTree>
    <p:extLst>
      <p:ext uri="{BB962C8B-B14F-4D97-AF65-F5344CB8AC3E}">
        <p14:creationId xmlns:p14="http://schemas.microsoft.com/office/powerpoint/2010/main" val="12783297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192</a:t>
            </a:fld>
            <a:endParaRPr lang="en-US"/>
          </a:p>
        </p:txBody>
      </p:sp>
    </p:spTree>
    <p:extLst>
      <p:ext uri="{BB962C8B-B14F-4D97-AF65-F5344CB8AC3E}">
        <p14:creationId xmlns:p14="http://schemas.microsoft.com/office/powerpoint/2010/main" val="139211555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193</a:t>
            </a:fld>
            <a:endParaRPr lang="en-US"/>
          </a:p>
        </p:txBody>
      </p:sp>
    </p:spTree>
    <p:extLst>
      <p:ext uri="{BB962C8B-B14F-4D97-AF65-F5344CB8AC3E}">
        <p14:creationId xmlns:p14="http://schemas.microsoft.com/office/powerpoint/2010/main" val="586296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19</a:t>
            </a:fld>
            <a:endParaRPr lang="en-US"/>
          </a:p>
        </p:txBody>
      </p:sp>
    </p:spTree>
    <p:extLst>
      <p:ext uri="{BB962C8B-B14F-4D97-AF65-F5344CB8AC3E}">
        <p14:creationId xmlns:p14="http://schemas.microsoft.com/office/powerpoint/2010/main" val="1662301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194</a:t>
            </a:fld>
            <a:endParaRPr lang="en-US"/>
          </a:p>
        </p:txBody>
      </p:sp>
    </p:spTree>
    <p:extLst>
      <p:ext uri="{BB962C8B-B14F-4D97-AF65-F5344CB8AC3E}">
        <p14:creationId xmlns:p14="http://schemas.microsoft.com/office/powerpoint/2010/main" val="248757876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196</a:t>
            </a:fld>
            <a:endParaRPr lang="en-US"/>
          </a:p>
        </p:txBody>
      </p:sp>
    </p:spTree>
    <p:extLst>
      <p:ext uri="{BB962C8B-B14F-4D97-AF65-F5344CB8AC3E}">
        <p14:creationId xmlns:p14="http://schemas.microsoft.com/office/powerpoint/2010/main" val="400129176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197</a:t>
            </a:fld>
            <a:endParaRPr lang="en-US"/>
          </a:p>
        </p:txBody>
      </p:sp>
    </p:spTree>
    <p:extLst>
      <p:ext uri="{BB962C8B-B14F-4D97-AF65-F5344CB8AC3E}">
        <p14:creationId xmlns:p14="http://schemas.microsoft.com/office/powerpoint/2010/main" val="22994834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199</a:t>
            </a:fld>
            <a:endParaRPr lang="en-US"/>
          </a:p>
        </p:txBody>
      </p:sp>
    </p:spTree>
    <p:extLst>
      <p:ext uri="{BB962C8B-B14F-4D97-AF65-F5344CB8AC3E}">
        <p14:creationId xmlns:p14="http://schemas.microsoft.com/office/powerpoint/2010/main" val="122178131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200</a:t>
            </a:fld>
            <a:endParaRPr lang="en-US"/>
          </a:p>
        </p:txBody>
      </p:sp>
    </p:spTree>
    <p:extLst>
      <p:ext uri="{BB962C8B-B14F-4D97-AF65-F5344CB8AC3E}">
        <p14:creationId xmlns:p14="http://schemas.microsoft.com/office/powerpoint/2010/main" val="388494130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202</a:t>
            </a:fld>
            <a:endParaRPr lang="en-US"/>
          </a:p>
        </p:txBody>
      </p:sp>
    </p:spTree>
    <p:extLst>
      <p:ext uri="{BB962C8B-B14F-4D97-AF65-F5344CB8AC3E}">
        <p14:creationId xmlns:p14="http://schemas.microsoft.com/office/powerpoint/2010/main" val="42232104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203</a:t>
            </a:fld>
            <a:endParaRPr lang="en-US"/>
          </a:p>
        </p:txBody>
      </p:sp>
    </p:spTree>
    <p:extLst>
      <p:ext uri="{BB962C8B-B14F-4D97-AF65-F5344CB8AC3E}">
        <p14:creationId xmlns:p14="http://schemas.microsoft.com/office/powerpoint/2010/main" val="394393704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205</a:t>
            </a:fld>
            <a:endParaRPr lang="en-US"/>
          </a:p>
        </p:txBody>
      </p:sp>
    </p:spTree>
    <p:extLst>
      <p:ext uri="{BB962C8B-B14F-4D97-AF65-F5344CB8AC3E}">
        <p14:creationId xmlns:p14="http://schemas.microsoft.com/office/powerpoint/2010/main" val="31448408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207</a:t>
            </a:fld>
            <a:endParaRPr lang="en-US"/>
          </a:p>
        </p:txBody>
      </p:sp>
    </p:spTree>
    <p:extLst>
      <p:ext uri="{BB962C8B-B14F-4D97-AF65-F5344CB8AC3E}">
        <p14:creationId xmlns:p14="http://schemas.microsoft.com/office/powerpoint/2010/main" val="404341184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209</a:t>
            </a:fld>
            <a:endParaRPr lang="en-US"/>
          </a:p>
        </p:txBody>
      </p:sp>
    </p:spTree>
    <p:extLst>
      <p:ext uri="{BB962C8B-B14F-4D97-AF65-F5344CB8AC3E}">
        <p14:creationId xmlns:p14="http://schemas.microsoft.com/office/powerpoint/2010/main" val="2369213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21</a:t>
            </a:fld>
            <a:endParaRPr lang="en-US"/>
          </a:p>
        </p:txBody>
      </p:sp>
    </p:spTree>
    <p:extLst>
      <p:ext uri="{BB962C8B-B14F-4D97-AF65-F5344CB8AC3E}">
        <p14:creationId xmlns:p14="http://schemas.microsoft.com/office/powerpoint/2010/main" val="7837107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210</a:t>
            </a:fld>
            <a:endParaRPr lang="en-US"/>
          </a:p>
        </p:txBody>
      </p:sp>
    </p:spTree>
    <p:extLst>
      <p:ext uri="{BB962C8B-B14F-4D97-AF65-F5344CB8AC3E}">
        <p14:creationId xmlns:p14="http://schemas.microsoft.com/office/powerpoint/2010/main" val="3790371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211</a:t>
            </a:fld>
            <a:endParaRPr lang="en-US"/>
          </a:p>
        </p:txBody>
      </p:sp>
    </p:spTree>
    <p:extLst>
      <p:ext uri="{BB962C8B-B14F-4D97-AF65-F5344CB8AC3E}">
        <p14:creationId xmlns:p14="http://schemas.microsoft.com/office/powerpoint/2010/main" val="31117885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212</a:t>
            </a:fld>
            <a:endParaRPr lang="en-US"/>
          </a:p>
        </p:txBody>
      </p:sp>
    </p:spTree>
    <p:extLst>
      <p:ext uri="{BB962C8B-B14F-4D97-AF65-F5344CB8AC3E}">
        <p14:creationId xmlns:p14="http://schemas.microsoft.com/office/powerpoint/2010/main" val="124461565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213</a:t>
            </a:fld>
            <a:endParaRPr lang="en-US"/>
          </a:p>
        </p:txBody>
      </p:sp>
    </p:spTree>
    <p:extLst>
      <p:ext uri="{BB962C8B-B14F-4D97-AF65-F5344CB8AC3E}">
        <p14:creationId xmlns:p14="http://schemas.microsoft.com/office/powerpoint/2010/main" val="298450030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214</a:t>
            </a:fld>
            <a:endParaRPr lang="en-US"/>
          </a:p>
        </p:txBody>
      </p:sp>
    </p:spTree>
    <p:extLst>
      <p:ext uri="{BB962C8B-B14F-4D97-AF65-F5344CB8AC3E}">
        <p14:creationId xmlns:p14="http://schemas.microsoft.com/office/powerpoint/2010/main" val="15578990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216</a:t>
            </a:fld>
            <a:endParaRPr lang="en-US"/>
          </a:p>
        </p:txBody>
      </p:sp>
    </p:spTree>
    <p:extLst>
      <p:ext uri="{BB962C8B-B14F-4D97-AF65-F5344CB8AC3E}">
        <p14:creationId xmlns:p14="http://schemas.microsoft.com/office/powerpoint/2010/main" val="1879798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217</a:t>
            </a:fld>
            <a:endParaRPr lang="en-US"/>
          </a:p>
        </p:txBody>
      </p:sp>
    </p:spTree>
    <p:extLst>
      <p:ext uri="{BB962C8B-B14F-4D97-AF65-F5344CB8AC3E}">
        <p14:creationId xmlns:p14="http://schemas.microsoft.com/office/powerpoint/2010/main" val="15821179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218</a:t>
            </a:fld>
            <a:endParaRPr lang="en-US"/>
          </a:p>
        </p:txBody>
      </p:sp>
    </p:spTree>
    <p:extLst>
      <p:ext uri="{BB962C8B-B14F-4D97-AF65-F5344CB8AC3E}">
        <p14:creationId xmlns:p14="http://schemas.microsoft.com/office/powerpoint/2010/main" val="75890982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232</a:t>
            </a:fld>
            <a:endParaRPr lang="en-US"/>
          </a:p>
        </p:txBody>
      </p:sp>
    </p:spTree>
    <p:extLst>
      <p:ext uri="{BB962C8B-B14F-4D97-AF65-F5344CB8AC3E}">
        <p14:creationId xmlns:p14="http://schemas.microsoft.com/office/powerpoint/2010/main" val="14334524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233</a:t>
            </a:fld>
            <a:endParaRPr lang="en-US"/>
          </a:p>
        </p:txBody>
      </p:sp>
    </p:spTree>
    <p:extLst>
      <p:ext uri="{BB962C8B-B14F-4D97-AF65-F5344CB8AC3E}">
        <p14:creationId xmlns:p14="http://schemas.microsoft.com/office/powerpoint/2010/main" val="2301706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22</a:t>
            </a:fld>
            <a:endParaRPr lang="en-US"/>
          </a:p>
        </p:txBody>
      </p:sp>
    </p:spTree>
    <p:extLst>
      <p:ext uri="{BB962C8B-B14F-4D97-AF65-F5344CB8AC3E}">
        <p14:creationId xmlns:p14="http://schemas.microsoft.com/office/powerpoint/2010/main" val="228464008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235</a:t>
            </a:fld>
            <a:endParaRPr lang="en-US"/>
          </a:p>
        </p:txBody>
      </p:sp>
    </p:spTree>
    <p:extLst>
      <p:ext uri="{BB962C8B-B14F-4D97-AF65-F5344CB8AC3E}">
        <p14:creationId xmlns:p14="http://schemas.microsoft.com/office/powerpoint/2010/main" val="371020985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236</a:t>
            </a:fld>
            <a:endParaRPr lang="en-US"/>
          </a:p>
        </p:txBody>
      </p:sp>
    </p:spTree>
    <p:extLst>
      <p:ext uri="{BB962C8B-B14F-4D97-AF65-F5344CB8AC3E}">
        <p14:creationId xmlns:p14="http://schemas.microsoft.com/office/powerpoint/2010/main" val="414542871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237</a:t>
            </a:fld>
            <a:endParaRPr lang="en-US"/>
          </a:p>
        </p:txBody>
      </p:sp>
    </p:spTree>
    <p:extLst>
      <p:ext uri="{BB962C8B-B14F-4D97-AF65-F5344CB8AC3E}">
        <p14:creationId xmlns:p14="http://schemas.microsoft.com/office/powerpoint/2010/main" val="370386569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239</a:t>
            </a:fld>
            <a:endParaRPr lang="en-US"/>
          </a:p>
        </p:txBody>
      </p:sp>
    </p:spTree>
    <p:extLst>
      <p:ext uri="{BB962C8B-B14F-4D97-AF65-F5344CB8AC3E}">
        <p14:creationId xmlns:p14="http://schemas.microsoft.com/office/powerpoint/2010/main" val="17546230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240</a:t>
            </a:fld>
            <a:endParaRPr lang="en-US"/>
          </a:p>
        </p:txBody>
      </p:sp>
    </p:spTree>
    <p:extLst>
      <p:ext uri="{BB962C8B-B14F-4D97-AF65-F5344CB8AC3E}">
        <p14:creationId xmlns:p14="http://schemas.microsoft.com/office/powerpoint/2010/main" val="252026173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241</a:t>
            </a:fld>
            <a:endParaRPr lang="en-US"/>
          </a:p>
        </p:txBody>
      </p:sp>
    </p:spTree>
    <p:extLst>
      <p:ext uri="{BB962C8B-B14F-4D97-AF65-F5344CB8AC3E}">
        <p14:creationId xmlns:p14="http://schemas.microsoft.com/office/powerpoint/2010/main" val="311385330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242</a:t>
            </a:fld>
            <a:endParaRPr lang="en-US"/>
          </a:p>
        </p:txBody>
      </p:sp>
    </p:spTree>
    <p:extLst>
      <p:ext uri="{BB962C8B-B14F-4D97-AF65-F5344CB8AC3E}">
        <p14:creationId xmlns:p14="http://schemas.microsoft.com/office/powerpoint/2010/main" val="264293288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243</a:t>
            </a:fld>
            <a:endParaRPr lang="en-US"/>
          </a:p>
        </p:txBody>
      </p:sp>
    </p:spTree>
    <p:extLst>
      <p:ext uri="{BB962C8B-B14F-4D97-AF65-F5344CB8AC3E}">
        <p14:creationId xmlns:p14="http://schemas.microsoft.com/office/powerpoint/2010/main" val="42731359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244</a:t>
            </a:fld>
            <a:endParaRPr lang="en-US"/>
          </a:p>
        </p:txBody>
      </p:sp>
    </p:spTree>
    <p:extLst>
      <p:ext uri="{BB962C8B-B14F-4D97-AF65-F5344CB8AC3E}">
        <p14:creationId xmlns:p14="http://schemas.microsoft.com/office/powerpoint/2010/main" val="217359079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245</a:t>
            </a:fld>
            <a:endParaRPr lang="en-US"/>
          </a:p>
        </p:txBody>
      </p:sp>
    </p:spTree>
    <p:extLst>
      <p:ext uri="{BB962C8B-B14F-4D97-AF65-F5344CB8AC3E}">
        <p14:creationId xmlns:p14="http://schemas.microsoft.com/office/powerpoint/2010/main" val="2962060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23</a:t>
            </a:fld>
            <a:endParaRPr lang="en-US"/>
          </a:p>
        </p:txBody>
      </p:sp>
    </p:spTree>
    <p:extLst>
      <p:ext uri="{BB962C8B-B14F-4D97-AF65-F5344CB8AC3E}">
        <p14:creationId xmlns:p14="http://schemas.microsoft.com/office/powerpoint/2010/main" val="184063511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246</a:t>
            </a:fld>
            <a:endParaRPr lang="en-US"/>
          </a:p>
        </p:txBody>
      </p:sp>
    </p:spTree>
    <p:extLst>
      <p:ext uri="{BB962C8B-B14F-4D97-AF65-F5344CB8AC3E}">
        <p14:creationId xmlns:p14="http://schemas.microsoft.com/office/powerpoint/2010/main" val="40715091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247</a:t>
            </a:fld>
            <a:endParaRPr lang="en-US"/>
          </a:p>
        </p:txBody>
      </p:sp>
    </p:spTree>
    <p:extLst>
      <p:ext uri="{BB962C8B-B14F-4D97-AF65-F5344CB8AC3E}">
        <p14:creationId xmlns:p14="http://schemas.microsoft.com/office/powerpoint/2010/main" val="4523274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248</a:t>
            </a:fld>
            <a:endParaRPr lang="en-US"/>
          </a:p>
        </p:txBody>
      </p:sp>
    </p:spTree>
    <p:extLst>
      <p:ext uri="{BB962C8B-B14F-4D97-AF65-F5344CB8AC3E}">
        <p14:creationId xmlns:p14="http://schemas.microsoft.com/office/powerpoint/2010/main" val="3887781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250</a:t>
            </a:fld>
            <a:endParaRPr lang="en-US"/>
          </a:p>
        </p:txBody>
      </p:sp>
    </p:spTree>
    <p:extLst>
      <p:ext uri="{BB962C8B-B14F-4D97-AF65-F5344CB8AC3E}">
        <p14:creationId xmlns:p14="http://schemas.microsoft.com/office/powerpoint/2010/main" val="66860011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251</a:t>
            </a:fld>
            <a:endParaRPr lang="en-US"/>
          </a:p>
        </p:txBody>
      </p:sp>
    </p:spTree>
    <p:extLst>
      <p:ext uri="{BB962C8B-B14F-4D97-AF65-F5344CB8AC3E}">
        <p14:creationId xmlns:p14="http://schemas.microsoft.com/office/powerpoint/2010/main" val="129299512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252</a:t>
            </a:fld>
            <a:endParaRPr lang="en-US"/>
          </a:p>
        </p:txBody>
      </p:sp>
    </p:spTree>
    <p:extLst>
      <p:ext uri="{BB962C8B-B14F-4D97-AF65-F5344CB8AC3E}">
        <p14:creationId xmlns:p14="http://schemas.microsoft.com/office/powerpoint/2010/main" val="38562757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254</a:t>
            </a:fld>
            <a:endParaRPr lang="en-US"/>
          </a:p>
        </p:txBody>
      </p:sp>
    </p:spTree>
    <p:extLst>
      <p:ext uri="{BB962C8B-B14F-4D97-AF65-F5344CB8AC3E}">
        <p14:creationId xmlns:p14="http://schemas.microsoft.com/office/powerpoint/2010/main" val="152032964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255</a:t>
            </a:fld>
            <a:endParaRPr lang="en-US"/>
          </a:p>
        </p:txBody>
      </p:sp>
    </p:spTree>
    <p:extLst>
      <p:ext uri="{BB962C8B-B14F-4D97-AF65-F5344CB8AC3E}">
        <p14:creationId xmlns:p14="http://schemas.microsoft.com/office/powerpoint/2010/main" val="12708404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256</a:t>
            </a:fld>
            <a:endParaRPr lang="en-US"/>
          </a:p>
        </p:txBody>
      </p:sp>
    </p:spTree>
    <p:extLst>
      <p:ext uri="{BB962C8B-B14F-4D97-AF65-F5344CB8AC3E}">
        <p14:creationId xmlns:p14="http://schemas.microsoft.com/office/powerpoint/2010/main" val="93700061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258</a:t>
            </a:fld>
            <a:endParaRPr lang="en-US"/>
          </a:p>
        </p:txBody>
      </p:sp>
    </p:spTree>
    <p:extLst>
      <p:ext uri="{BB962C8B-B14F-4D97-AF65-F5344CB8AC3E}">
        <p14:creationId xmlns:p14="http://schemas.microsoft.com/office/powerpoint/2010/main" val="2978286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a:t>
            </a:fld>
            <a:endParaRPr lang="en-US"/>
          </a:p>
        </p:txBody>
      </p:sp>
    </p:spTree>
    <p:extLst>
      <p:ext uri="{BB962C8B-B14F-4D97-AF65-F5344CB8AC3E}">
        <p14:creationId xmlns:p14="http://schemas.microsoft.com/office/powerpoint/2010/main" val="148924013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259</a:t>
            </a:fld>
            <a:endParaRPr lang="en-US"/>
          </a:p>
        </p:txBody>
      </p:sp>
    </p:spTree>
    <p:extLst>
      <p:ext uri="{BB962C8B-B14F-4D97-AF65-F5344CB8AC3E}">
        <p14:creationId xmlns:p14="http://schemas.microsoft.com/office/powerpoint/2010/main" val="157666077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260</a:t>
            </a:fld>
            <a:endParaRPr lang="en-US"/>
          </a:p>
        </p:txBody>
      </p:sp>
    </p:spTree>
    <p:extLst>
      <p:ext uri="{BB962C8B-B14F-4D97-AF65-F5344CB8AC3E}">
        <p14:creationId xmlns:p14="http://schemas.microsoft.com/office/powerpoint/2010/main" val="22001948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262</a:t>
            </a:fld>
            <a:endParaRPr lang="en-US"/>
          </a:p>
        </p:txBody>
      </p:sp>
    </p:spTree>
    <p:extLst>
      <p:ext uri="{BB962C8B-B14F-4D97-AF65-F5344CB8AC3E}">
        <p14:creationId xmlns:p14="http://schemas.microsoft.com/office/powerpoint/2010/main" val="269179346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263</a:t>
            </a:fld>
            <a:endParaRPr lang="en-US"/>
          </a:p>
        </p:txBody>
      </p:sp>
    </p:spTree>
    <p:extLst>
      <p:ext uri="{BB962C8B-B14F-4D97-AF65-F5344CB8AC3E}">
        <p14:creationId xmlns:p14="http://schemas.microsoft.com/office/powerpoint/2010/main" val="345988193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264</a:t>
            </a:fld>
            <a:endParaRPr lang="en-US"/>
          </a:p>
        </p:txBody>
      </p:sp>
    </p:spTree>
    <p:extLst>
      <p:ext uri="{BB962C8B-B14F-4D97-AF65-F5344CB8AC3E}">
        <p14:creationId xmlns:p14="http://schemas.microsoft.com/office/powerpoint/2010/main" val="153191582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265</a:t>
            </a:fld>
            <a:endParaRPr lang="en-US"/>
          </a:p>
        </p:txBody>
      </p:sp>
    </p:spTree>
    <p:extLst>
      <p:ext uri="{BB962C8B-B14F-4D97-AF65-F5344CB8AC3E}">
        <p14:creationId xmlns:p14="http://schemas.microsoft.com/office/powerpoint/2010/main" val="20426431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266</a:t>
            </a:fld>
            <a:endParaRPr lang="en-US"/>
          </a:p>
        </p:txBody>
      </p:sp>
    </p:spTree>
    <p:extLst>
      <p:ext uri="{BB962C8B-B14F-4D97-AF65-F5344CB8AC3E}">
        <p14:creationId xmlns:p14="http://schemas.microsoft.com/office/powerpoint/2010/main" val="249742759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268</a:t>
            </a:fld>
            <a:endParaRPr lang="en-US"/>
          </a:p>
        </p:txBody>
      </p:sp>
    </p:spTree>
    <p:extLst>
      <p:ext uri="{BB962C8B-B14F-4D97-AF65-F5344CB8AC3E}">
        <p14:creationId xmlns:p14="http://schemas.microsoft.com/office/powerpoint/2010/main" val="221029441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269</a:t>
            </a:fld>
            <a:endParaRPr lang="en-US"/>
          </a:p>
        </p:txBody>
      </p:sp>
    </p:spTree>
    <p:extLst>
      <p:ext uri="{BB962C8B-B14F-4D97-AF65-F5344CB8AC3E}">
        <p14:creationId xmlns:p14="http://schemas.microsoft.com/office/powerpoint/2010/main" val="393973473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270</a:t>
            </a:fld>
            <a:endParaRPr lang="en-US"/>
          </a:p>
        </p:txBody>
      </p:sp>
    </p:spTree>
    <p:extLst>
      <p:ext uri="{BB962C8B-B14F-4D97-AF65-F5344CB8AC3E}">
        <p14:creationId xmlns:p14="http://schemas.microsoft.com/office/powerpoint/2010/main" val="2174480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a:t>
            </a:fld>
            <a:endParaRPr lang="en-US"/>
          </a:p>
        </p:txBody>
      </p:sp>
    </p:spTree>
    <p:extLst>
      <p:ext uri="{BB962C8B-B14F-4D97-AF65-F5344CB8AC3E}">
        <p14:creationId xmlns:p14="http://schemas.microsoft.com/office/powerpoint/2010/main" val="425469438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271</a:t>
            </a:fld>
            <a:endParaRPr lang="en-US"/>
          </a:p>
        </p:txBody>
      </p:sp>
    </p:spTree>
    <p:extLst>
      <p:ext uri="{BB962C8B-B14F-4D97-AF65-F5344CB8AC3E}">
        <p14:creationId xmlns:p14="http://schemas.microsoft.com/office/powerpoint/2010/main" val="343788302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272</a:t>
            </a:fld>
            <a:endParaRPr lang="en-US"/>
          </a:p>
        </p:txBody>
      </p:sp>
    </p:spTree>
    <p:extLst>
      <p:ext uri="{BB962C8B-B14F-4D97-AF65-F5344CB8AC3E}">
        <p14:creationId xmlns:p14="http://schemas.microsoft.com/office/powerpoint/2010/main" val="24600178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273</a:t>
            </a:fld>
            <a:endParaRPr lang="en-US"/>
          </a:p>
        </p:txBody>
      </p:sp>
    </p:spTree>
    <p:extLst>
      <p:ext uri="{BB962C8B-B14F-4D97-AF65-F5344CB8AC3E}">
        <p14:creationId xmlns:p14="http://schemas.microsoft.com/office/powerpoint/2010/main" val="125249290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275</a:t>
            </a:fld>
            <a:endParaRPr lang="en-US"/>
          </a:p>
        </p:txBody>
      </p:sp>
    </p:spTree>
    <p:extLst>
      <p:ext uri="{BB962C8B-B14F-4D97-AF65-F5344CB8AC3E}">
        <p14:creationId xmlns:p14="http://schemas.microsoft.com/office/powerpoint/2010/main" val="37586710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276</a:t>
            </a:fld>
            <a:endParaRPr lang="en-US"/>
          </a:p>
        </p:txBody>
      </p:sp>
    </p:spTree>
    <p:extLst>
      <p:ext uri="{BB962C8B-B14F-4D97-AF65-F5344CB8AC3E}">
        <p14:creationId xmlns:p14="http://schemas.microsoft.com/office/powerpoint/2010/main" val="142073386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277</a:t>
            </a:fld>
            <a:endParaRPr lang="en-US"/>
          </a:p>
        </p:txBody>
      </p:sp>
    </p:spTree>
    <p:extLst>
      <p:ext uri="{BB962C8B-B14F-4D97-AF65-F5344CB8AC3E}">
        <p14:creationId xmlns:p14="http://schemas.microsoft.com/office/powerpoint/2010/main" val="37287848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278</a:t>
            </a:fld>
            <a:endParaRPr lang="en-US"/>
          </a:p>
        </p:txBody>
      </p:sp>
    </p:spTree>
    <p:extLst>
      <p:ext uri="{BB962C8B-B14F-4D97-AF65-F5344CB8AC3E}">
        <p14:creationId xmlns:p14="http://schemas.microsoft.com/office/powerpoint/2010/main" val="379746504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280</a:t>
            </a:fld>
            <a:endParaRPr lang="en-US"/>
          </a:p>
        </p:txBody>
      </p:sp>
    </p:spTree>
    <p:extLst>
      <p:ext uri="{BB962C8B-B14F-4D97-AF65-F5344CB8AC3E}">
        <p14:creationId xmlns:p14="http://schemas.microsoft.com/office/powerpoint/2010/main" val="13693338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281</a:t>
            </a:fld>
            <a:endParaRPr lang="en-US"/>
          </a:p>
        </p:txBody>
      </p:sp>
    </p:spTree>
    <p:extLst>
      <p:ext uri="{BB962C8B-B14F-4D97-AF65-F5344CB8AC3E}">
        <p14:creationId xmlns:p14="http://schemas.microsoft.com/office/powerpoint/2010/main" val="218034369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283</a:t>
            </a:fld>
            <a:endParaRPr lang="en-US"/>
          </a:p>
        </p:txBody>
      </p:sp>
    </p:spTree>
    <p:extLst>
      <p:ext uri="{BB962C8B-B14F-4D97-AF65-F5344CB8AC3E}">
        <p14:creationId xmlns:p14="http://schemas.microsoft.com/office/powerpoint/2010/main" val="115740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a:t>
            </a:fld>
            <a:endParaRPr lang="en-US"/>
          </a:p>
        </p:txBody>
      </p:sp>
    </p:spTree>
    <p:extLst>
      <p:ext uri="{BB962C8B-B14F-4D97-AF65-F5344CB8AC3E}">
        <p14:creationId xmlns:p14="http://schemas.microsoft.com/office/powerpoint/2010/main" val="3944461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27</a:t>
            </a:fld>
            <a:endParaRPr lang="en-US"/>
          </a:p>
        </p:txBody>
      </p:sp>
    </p:spTree>
    <p:extLst>
      <p:ext uri="{BB962C8B-B14F-4D97-AF65-F5344CB8AC3E}">
        <p14:creationId xmlns:p14="http://schemas.microsoft.com/office/powerpoint/2010/main" val="265540619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284</a:t>
            </a:fld>
            <a:endParaRPr lang="en-US"/>
          </a:p>
        </p:txBody>
      </p:sp>
    </p:spTree>
    <p:extLst>
      <p:ext uri="{BB962C8B-B14F-4D97-AF65-F5344CB8AC3E}">
        <p14:creationId xmlns:p14="http://schemas.microsoft.com/office/powerpoint/2010/main" val="90272294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285</a:t>
            </a:fld>
            <a:endParaRPr lang="en-US"/>
          </a:p>
        </p:txBody>
      </p:sp>
    </p:spTree>
    <p:extLst>
      <p:ext uri="{BB962C8B-B14F-4D97-AF65-F5344CB8AC3E}">
        <p14:creationId xmlns:p14="http://schemas.microsoft.com/office/powerpoint/2010/main" val="291253302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286</a:t>
            </a:fld>
            <a:endParaRPr lang="en-US"/>
          </a:p>
        </p:txBody>
      </p:sp>
    </p:spTree>
    <p:extLst>
      <p:ext uri="{BB962C8B-B14F-4D97-AF65-F5344CB8AC3E}">
        <p14:creationId xmlns:p14="http://schemas.microsoft.com/office/powerpoint/2010/main" val="61643193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287</a:t>
            </a:fld>
            <a:endParaRPr lang="en-US"/>
          </a:p>
        </p:txBody>
      </p:sp>
    </p:spTree>
    <p:extLst>
      <p:ext uri="{BB962C8B-B14F-4D97-AF65-F5344CB8AC3E}">
        <p14:creationId xmlns:p14="http://schemas.microsoft.com/office/powerpoint/2010/main" val="170028062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288</a:t>
            </a:fld>
            <a:endParaRPr lang="en-US"/>
          </a:p>
        </p:txBody>
      </p:sp>
    </p:spTree>
    <p:extLst>
      <p:ext uri="{BB962C8B-B14F-4D97-AF65-F5344CB8AC3E}">
        <p14:creationId xmlns:p14="http://schemas.microsoft.com/office/powerpoint/2010/main" val="9872678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290</a:t>
            </a:fld>
            <a:endParaRPr lang="en-US"/>
          </a:p>
        </p:txBody>
      </p:sp>
    </p:spTree>
    <p:extLst>
      <p:ext uri="{BB962C8B-B14F-4D97-AF65-F5344CB8AC3E}">
        <p14:creationId xmlns:p14="http://schemas.microsoft.com/office/powerpoint/2010/main" val="15176318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292</a:t>
            </a:fld>
            <a:endParaRPr lang="en-US"/>
          </a:p>
        </p:txBody>
      </p:sp>
    </p:spTree>
    <p:extLst>
      <p:ext uri="{BB962C8B-B14F-4D97-AF65-F5344CB8AC3E}">
        <p14:creationId xmlns:p14="http://schemas.microsoft.com/office/powerpoint/2010/main" val="366610180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293</a:t>
            </a:fld>
            <a:endParaRPr lang="en-US"/>
          </a:p>
        </p:txBody>
      </p:sp>
    </p:spTree>
    <p:extLst>
      <p:ext uri="{BB962C8B-B14F-4D97-AF65-F5344CB8AC3E}">
        <p14:creationId xmlns:p14="http://schemas.microsoft.com/office/powerpoint/2010/main" val="235325167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294</a:t>
            </a:fld>
            <a:endParaRPr lang="en-US"/>
          </a:p>
        </p:txBody>
      </p:sp>
    </p:spTree>
    <p:extLst>
      <p:ext uri="{BB962C8B-B14F-4D97-AF65-F5344CB8AC3E}">
        <p14:creationId xmlns:p14="http://schemas.microsoft.com/office/powerpoint/2010/main" val="161941735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295</a:t>
            </a:fld>
            <a:endParaRPr lang="en-US"/>
          </a:p>
        </p:txBody>
      </p:sp>
    </p:spTree>
    <p:extLst>
      <p:ext uri="{BB962C8B-B14F-4D97-AF65-F5344CB8AC3E}">
        <p14:creationId xmlns:p14="http://schemas.microsoft.com/office/powerpoint/2010/main" val="1898039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a:t>
            </a:fld>
            <a:endParaRPr lang="en-US"/>
          </a:p>
        </p:txBody>
      </p:sp>
    </p:spTree>
    <p:extLst>
      <p:ext uri="{BB962C8B-B14F-4D97-AF65-F5344CB8AC3E}">
        <p14:creationId xmlns:p14="http://schemas.microsoft.com/office/powerpoint/2010/main" val="339593451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296</a:t>
            </a:fld>
            <a:endParaRPr lang="en-US"/>
          </a:p>
        </p:txBody>
      </p:sp>
    </p:spTree>
    <p:extLst>
      <p:ext uri="{BB962C8B-B14F-4D97-AF65-F5344CB8AC3E}">
        <p14:creationId xmlns:p14="http://schemas.microsoft.com/office/powerpoint/2010/main" val="214007068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297</a:t>
            </a:fld>
            <a:endParaRPr lang="en-US"/>
          </a:p>
        </p:txBody>
      </p:sp>
    </p:spTree>
    <p:extLst>
      <p:ext uri="{BB962C8B-B14F-4D97-AF65-F5344CB8AC3E}">
        <p14:creationId xmlns:p14="http://schemas.microsoft.com/office/powerpoint/2010/main" val="344027141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299</a:t>
            </a:fld>
            <a:endParaRPr lang="en-US"/>
          </a:p>
        </p:txBody>
      </p:sp>
    </p:spTree>
    <p:extLst>
      <p:ext uri="{BB962C8B-B14F-4D97-AF65-F5344CB8AC3E}">
        <p14:creationId xmlns:p14="http://schemas.microsoft.com/office/powerpoint/2010/main" val="7470186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300</a:t>
            </a:fld>
            <a:endParaRPr lang="en-US"/>
          </a:p>
        </p:txBody>
      </p:sp>
    </p:spTree>
    <p:extLst>
      <p:ext uri="{BB962C8B-B14F-4D97-AF65-F5344CB8AC3E}">
        <p14:creationId xmlns:p14="http://schemas.microsoft.com/office/powerpoint/2010/main" val="236602012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301</a:t>
            </a:fld>
            <a:endParaRPr lang="en-US"/>
          </a:p>
        </p:txBody>
      </p:sp>
    </p:spTree>
    <p:extLst>
      <p:ext uri="{BB962C8B-B14F-4D97-AF65-F5344CB8AC3E}">
        <p14:creationId xmlns:p14="http://schemas.microsoft.com/office/powerpoint/2010/main" val="34707525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303</a:t>
            </a:fld>
            <a:endParaRPr lang="en-US"/>
          </a:p>
        </p:txBody>
      </p:sp>
    </p:spTree>
    <p:extLst>
      <p:ext uri="{BB962C8B-B14F-4D97-AF65-F5344CB8AC3E}">
        <p14:creationId xmlns:p14="http://schemas.microsoft.com/office/powerpoint/2010/main" val="37398304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304</a:t>
            </a:fld>
            <a:endParaRPr lang="en-US"/>
          </a:p>
        </p:txBody>
      </p:sp>
    </p:spTree>
    <p:extLst>
      <p:ext uri="{BB962C8B-B14F-4D97-AF65-F5344CB8AC3E}">
        <p14:creationId xmlns:p14="http://schemas.microsoft.com/office/powerpoint/2010/main" val="227773043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305</a:t>
            </a:fld>
            <a:endParaRPr lang="en-US"/>
          </a:p>
        </p:txBody>
      </p:sp>
    </p:spTree>
    <p:extLst>
      <p:ext uri="{BB962C8B-B14F-4D97-AF65-F5344CB8AC3E}">
        <p14:creationId xmlns:p14="http://schemas.microsoft.com/office/powerpoint/2010/main" val="16902141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306</a:t>
            </a:fld>
            <a:endParaRPr lang="en-US"/>
          </a:p>
        </p:txBody>
      </p:sp>
    </p:spTree>
    <p:extLst>
      <p:ext uri="{BB962C8B-B14F-4D97-AF65-F5344CB8AC3E}">
        <p14:creationId xmlns:p14="http://schemas.microsoft.com/office/powerpoint/2010/main" val="3628022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a:t>
            </a:fld>
            <a:endParaRPr lang="en-US"/>
          </a:p>
        </p:txBody>
      </p:sp>
    </p:spTree>
    <p:extLst>
      <p:ext uri="{BB962C8B-B14F-4D97-AF65-F5344CB8AC3E}">
        <p14:creationId xmlns:p14="http://schemas.microsoft.com/office/powerpoint/2010/main" val="2843038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31</a:t>
            </a:fld>
            <a:endParaRPr lang="en-US"/>
          </a:p>
        </p:txBody>
      </p:sp>
    </p:spTree>
    <p:extLst>
      <p:ext uri="{BB962C8B-B14F-4D97-AF65-F5344CB8AC3E}">
        <p14:creationId xmlns:p14="http://schemas.microsoft.com/office/powerpoint/2010/main" val="320032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32</a:t>
            </a:fld>
            <a:endParaRPr lang="en-US"/>
          </a:p>
        </p:txBody>
      </p:sp>
    </p:spTree>
    <p:extLst>
      <p:ext uri="{BB962C8B-B14F-4D97-AF65-F5344CB8AC3E}">
        <p14:creationId xmlns:p14="http://schemas.microsoft.com/office/powerpoint/2010/main" val="1495692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34</a:t>
            </a:fld>
            <a:endParaRPr lang="en-US"/>
          </a:p>
        </p:txBody>
      </p:sp>
    </p:spTree>
    <p:extLst>
      <p:ext uri="{BB962C8B-B14F-4D97-AF65-F5344CB8AC3E}">
        <p14:creationId xmlns:p14="http://schemas.microsoft.com/office/powerpoint/2010/main" val="4246526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36</a:t>
            </a:fld>
            <a:endParaRPr lang="en-US"/>
          </a:p>
        </p:txBody>
      </p:sp>
    </p:spTree>
    <p:extLst>
      <p:ext uri="{BB962C8B-B14F-4D97-AF65-F5344CB8AC3E}">
        <p14:creationId xmlns:p14="http://schemas.microsoft.com/office/powerpoint/2010/main" val="2408845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37</a:t>
            </a:fld>
            <a:endParaRPr lang="en-US"/>
          </a:p>
        </p:txBody>
      </p:sp>
    </p:spTree>
    <p:extLst>
      <p:ext uri="{BB962C8B-B14F-4D97-AF65-F5344CB8AC3E}">
        <p14:creationId xmlns:p14="http://schemas.microsoft.com/office/powerpoint/2010/main" val="2371765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38</a:t>
            </a:fld>
            <a:endParaRPr lang="en-US"/>
          </a:p>
        </p:txBody>
      </p:sp>
    </p:spTree>
    <p:extLst>
      <p:ext uri="{BB962C8B-B14F-4D97-AF65-F5344CB8AC3E}">
        <p14:creationId xmlns:p14="http://schemas.microsoft.com/office/powerpoint/2010/main" val="1781752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40</a:t>
            </a:fld>
            <a:endParaRPr lang="en-US"/>
          </a:p>
        </p:txBody>
      </p:sp>
    </p:spTree>
    <p:extLst>
      <p:ext uri="{BB962C8B-B14F-4D97-AF65-F5344CB8AC3E}">
        <p14:creationId xmlns:p14="http://schemas.microsoft.com/office/powerpoint/2010/main" val="63862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a:t>
            </a:fld>
            <a:endParaRPr lang="en-US"/>
          </a:p>
        </p:txBody>
      </p:sp>
    </p:spTree>
    <p:extLst>
      <p:ext uri="{BB962C8B-B14F-4D97-AF65-F5344CB8AC3E}">
        <p14:creationId xmlns:p14="http://schemas.microsoft.com/office/powerpoint/2010/main" val="757619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41</a:t>
            </a:fld>
            <a:endParaRPr lang="en-US"/>
          </a:p>
        </p:txBody>
      </p:sp>
    </p:spTree>
    <p:extLst>
      <p:ext uri="{BB962C8B-B14F-4D97-AF65-F5344CB8AC3E}">
        <p14:creationId xmlns:p14="http://schemas.microsoft.com/office/powerpoint/2010/main" val="1950393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42</a:t>
            </a:fld>
            <a:endParaRPr lang="en-US"/>
          </a:p>
        </p:txBody>
      </p:sp>
    </p:spTree>
    <p:extLst>
      <p:ext uri="{BB962C8B-B14F-4D97-AF65-F5344CB8AC3E}">
        <p14:creationId xmlns:p14="http://schemas.microsoft.com/office/powerpoint/2010/main" val="1310918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43</a:t>
            </a:fld>
            <a:endParaRPr lang="en-US"/>
          </a:p>
        </p:txBody>
      </p:sp>
    </p:spTree>
    <p:extLst>
      <p:ext uri="{BB962C8B-B14F-4D97-AF65-F5344CB8AC3E}">
        <p14:creationId xmlns:p14="http://schemas.microsoft.com/office/powerpoint/2010/main" val="1242171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44</a:t>
            </a:fld>
            <a:endParaRPr lang="en-US"/>
          </a:p>
        </p:txBody>
      </p:sp>
    </p:spTree>
    <p:extLst>
      <p:ext uri="{BB962C8B-B14F-4D97-AF65-F5344CB8AC3E}">
        <p14:creationId xmlns:p14="http://schemas.microsoft.com/office/powerpoint/2010/main" val="299621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45</a:t>
            </a:fld>
            <a:endParaRPr lang="en-US"/>
          </a:p>
        </p:txBody>
      </p:sp>
    </p:spTree>
    <p:extLst>
      <p:ext uri="{BB962C8B-B14F-4D97-AF65-F5344CB8AC3E}">
        <p14:creationId xmlns:p14="http://schemas.microsoft.com/office/powerpoint/2010/main" val="273759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46</a:t>
            </a:fld>
            <a:endParaRPr lang="en-US"/>
          </a:p>
        </p:txBody>
      </p:sp>
    </p:spTree>
    <p:extLst>
      <p:ext uri="{BB962C8B-B14F-4D97-AF65-F5344CB8AC3E}">
        <p14:creationId xmlns:p14="http://schemas.microsoft.com/office/powerpoint/2010/main" val="120694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47</a:t>
            </a:fld>
            <a:endParaRPr lang="en-US"/>
          </a:p>
        </p:txBody>
      </p:sp>
    </p:spTree>
    <p:extLst>
      <p:ext uri="{BB962C8B-B14F-4D97-AF65-F5344CB8AC3E}">
        <p14:creationId xmlns:p14="http://schemas.microsoft.com/office/powerpoint/2010/main" val="646263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48</a:t>
            </a:fld>
            <a:endParaRPr lang="en-US"/>
          </a:p>
        </p:txBody>
      </p:sp>
    </p:spTree>
    <p:extLst>
      <p:ext uri="{BB962C8B-B14F-4D97-AF65-F5344CB8AC3E}">
        <p14:creationId xmlns:p14="http://schemas.microsoft.com/office/powerpoint/2010/main" val="2362591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50</a:t>
            </a:fld>
            <a:endParaRPr lang="en-US"/>
          </a:p>
        </p:txBody>
      </p:sp>
    </p:spTree>
    <p:extLst>
      <p:ext uri="{BB962C8B-B14F-4D97-AF65-F5344CB8AC3E}">
        <p14:creationId xmlns:p14="http://schemas.microsoft.com/office/powerpoint/2010/main" val="1417786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51</a:t>
            </a:fld>
            <a:endParaRPr lang="en-US"/>
          </a:p>
        </p:txBody>
      </p:sp>
    </p:spTree>
    <p:extLst>
      <p:ext uri="{BB962C8B-B14F-4D97-AF65-F5344CB8AC3E}">
        <p14:creationId xmlns:p14="http://schemas.microsoft.com/office/powerpoint/2010/main" val="4189327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a:t>
            </a:fld>
            <a:endParaRPr lang="en-US"/>
          </a:p>
        </p:txBody>
      </p:sp>
    </p:spTree>
    <p:extLst>
      <p:ext uri="{BB962C8B-B14F-4D97-AF65-F5344CB8AC3E}">
        <p14:creationId xmlns:p14="http://schemas.microsoft.com/office/powerpoint/2010/main" val="17036134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52</a:t>
            </a:fld>
            <a:endParaRPr lang="en-US"/>
          </a:p>
        </p:txBody>
      </p:sp>
    </p:spTree>
    <p:extLst>
      <p:ext uri="{BB962C8B-B14F-4D97-AF65-F5344CB8AC3E}">
        <p14:creationId xmlns:p14="http://schemas.microsoft.com/office/powerpoint/2010/main" val="22826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54</a:t>
            </a:fld>
            <a:endParaRPr lang="en-US"/>
          </a:p>
        </p:txBody>
      </p:sp>
    </p:spTree>
    <p:extLst>
      <p:ext uri="{BB962C8B-B14F-4D97-AF65-F5344CB8AC3E}">
        <p14:creationId xmlns:p14="http://schemas.microsoft.com/office/powerpoint/2010/main" val="21988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55</a:t>
            </a:fld>
            <a:endParaRPr lang="en-US"/>
          </a:p>
        </p:txBody>
      </p:sp>
    </p:spTree>
    <p:extLst>
      <p:ext uri="{BB962C8B-B14F-4D97-AF65-F5344CB8AC3E}">
        <p14:creationId xmlns:p14="http://schemas.microsoft.com/office/powerpoint/2010/main" val="2293264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57</a:t>
            </a:fld>
            <a:endParaRPr lang="en-US"/>
          </a:p>
        </p:txBody>
      </p:sp>
    </p:spTree>
    <p:extLst>
      <p:ext uri="{BB962C8B-B14F-4D97-AF65-F5344CB8AC3E}">
        <p14:creationId xmlns:p14="http://schemas.microsoft.com/office/powerpoint/2010/main" val="3851792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58</a:t>
            </a:fld>
            <a:endParaRPr lang="en-US"/>
          </a:p>
        </p:txBody>
      </p:sp>
    </p:spTree>
    <p:extLst>
      <p:ext uri="{BB962C8B-B14F-4D97-AF65-F5344CB8AC3E}">
        <p14:creationId xmlns:p14="http://schemas.microsoft.com/office/powerpoint/2010/main" val="1914558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59</a:t>
            </a:fld>
            <a:endParaRPr lang="en-US"/>
          </a:p>
        </p:txBody>
      </p:sp>
    </p:spTree>
    <p:extLst>
      <p:ext uri="{BB962C8B-B14F-4D97-AF65-F5344CB8AC3E}">
        <p14:creationId xmlns:p14="http://schemas.microsoft.com/office/powerpoint/2010/main" val="459799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60</a:t>
            </a:fld>
            <a:endParaRPr lang="en-US"/>
          </a:p>
        </p:txBody>
      </p:sp>
    </p:spTree>
    <p:extLst>
      <p:ext uri="{BB962C8B-B14F-4D97-AF65-F5344CB8AC3E}">
        <p14:creationId xmlns:p14="http://schemas.microsoft.com/office/powerpoint/2010/main" val="553023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62</a:t>
            </a:fld>
            <a:endParaRPr lang="en-US"/>
          </a:p>
        </p:txBody>
      </p:sp>
    </p:spTree>
    <p:extLst>
      <p:ext uri="{BB962C8B-B14F-4D97-AF65-F5344CB8AC3E}">
        <p14:creationId xmlns:p14="http://schemas.microsoft.com/office/powerpoint/2010/main" val="82324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63</a:t>
            </a:fld>
            <a:endParaRPr lang="en-US"/>
          </a:p>
        </p:txBody>
      </p:sp>
    </p:spTree>
    <p:extLst>
      <p:ext uri="{BB962C8B-B14F-4D97-AF65-F5344CB8AC3E}">
        <p14:creationId xmlns:p14="http://schemas.microsoft.com/office/powerpoint/2010/main" val="1902158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64</a:t>
            </a:fld>
            <a:endParaRPr lang="en-US"/>
          </a:p>
        </p:txBody>
      </p:sp>
    </p:spTree>
    <p:extLst>
      <p:ext uri="{BB962C8B-B14F-4D97-AF65-F5344CB8AC3E}">
        <p14:creationId xmlns:p14="http://schemas.microsoft.com/office/powerpoint/2010/main" val="177784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a:t>
            </a:fld>
            <a:endParaRPr lang="en-US"/>
          </a:p>
        </p:txBody>
      </p:sp>
    </p:spTree>
    <p:extLst>
      <p:ext uri="{BB962C8B-B14F-4D97-AF65-F5344CB8AC3E}">
        <p14:creationId xmlns:p14="http://schemas.microsoft.com/office/powerpoint/2010/main" val="3836187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65</a:t>
            </a:fld>
            <a:endParaRPr lang="en-US"/>
          </a:p>
        </p:txBody>
      </p:sp>
    </p:spTree>
    <p:extLst>
      <p:ext uri="{BB962C8B-B14F-4D97-AF65-F5344CB8AC3E}">
        <p14:creationId xmlns:p14="http://schemas.microsoft.com/office/powerpoint/2010/main" val="294640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66</a:t>
            </a:fld>
            <a:endParaRPr lang="en-US"/>
          </a:p>
        </p:txBody>
      </p:sp>
    </p:spTree>
    <p:extLst>
      <p:ext uri="{BB962C8B-B14F-4D97-AF65-F5344CB8AC3E}">
        <p14:creationId xmlns:p14="http://schemas.microsoft.com/office/powerpoint/2010/main" val="659584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67</a:t>
            </a:fld>
            <a:endParaRPr lang="en-US"/>
          </a:p>
        </p:txBody>
      </p:sp>
    </p:spTree>
    <p:extLst>
      <p:ext uri="{BB962C8B-B14F-4D97-AF65-F5344CB8AC3E}">
        <p14:creationId xmlns:p14="http://schemas.microsoft.com/office/powerpoint/2010/main" val="14960525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69</a:t>
            </a:fld>
            <a:endParaRPr lang="en-US"/>
          </a:p>
        </p:txBody>
      </p:sp>
    </p:spTree>
    <p:extLst>
      <p:ext uri="{BB962C8B-B14F-4D97-AF65-F5344CB8AC3E}">
        <p14:creationId xmlns:p14="http://schemas.microsoft.com/office/powerpoint/2010/main" val="970080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70</a:t>
            </a:fld>
            <a:endParaRPr lang="en-US"/>
          </a:p>
        </p:txBody>
      </p:sp>
    </p:spTree>
    <p:extLst>
      <p:ext uri="{BB962C8B-B14F-4D97-AF65-F5344CB8AC3E}">
        <p14:creationId xmlns:p14="http://schemas.microsoft.com/office/powerpoint/2010/main" val="35522224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71</a:t>
            </a:fld>
            <a:endParaRPr lang="en-US"/>
          </a:p>
        </p:txBody>
      </p:sp>
    </p:spTree>
    <p:extLst>
      <p:ext uri="{BB962C8B-B14F-4D97-AF65-F5344CB8AC3E}">
        <p14:creationId xmlns:p14="http://schemas.microsoft.com/office/powerpoint/2010/main" val="2663817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73</a:t>
            </a:fld>
            <a:endParaRPr lang="en-US"/>
          </a:p>
        </p:txBody>
      </p:sp>
    </p:spTree>
    <p:extLst>
      <p:ext uri="{BB962C8B-B14F-4D97-AF65-F5344CB8AC3E}">
        <p14:creationId xmlns:p14="http://schemas.microsoft.com/office/powerpoint/2010/main" val="1646625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74</a:t>
            </a:fld>
            <a:endParaRPr lang="en-US"/>
          </a:p>
        </p:txBody>
      </p:sp>
    </p:spTree>
    <p:extLst>
      <p:ext uri="{BB962C8B-B14F-4D97-AF65-F5344CB8AC3E}">
        <p14:creationId xmlns:p14="http://schemas.microsoft.com/office/powerpoint/2010/main" val="4172683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76</a:t>
            </a:fld>
            <a:endParaRPr lang="en-US"/>
          </a:p>
        </p:txBody>
      </p:sp>
    </p:spTree>
    <p:extLst>
      <p:ext uri="{BB962C8B-B14F-4D97-AF65-F5344CB8AC3E}">
        <p14:creationId xmlns:p14="http://schemas.microsoft.com/office/powerpoint/2010/main" val="32686471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77</a:t>
            </a:fld>
            <a:endParaRPr lang="en-US"/>
          </a:p>
        </p:txBody>
      </p:sp>
    </p:spTree>
    <p:extLst>
      <p:ext uri="{BB962C8B-B14F-4D97-AF65-F5344CB8AC3E}">
        <p14:creationId xmlns:p14="http://schemas.microsoft.com/office/powerpoint/2010/main" val="138206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a:t>
            </a:fld>
            <a:endParaRPr lang="en-US"/>
          </a:p>
        </p:txBody>
      </p:sp>
    </p:spTree>
    <p:extLst>
      <p:ext uri="{BB962C8B-B14F-4D97-AF65-F5344CB8AC3E}">
        <p14:creationId xmlns:p14="http://schemas.microsoft.com/office/powerpoint/2010/main" val="26650309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79</a:t>
            </a:fld>
            <a:endParaRPr lang="en-US"/>
          </a:p>
        </p:txBody>
      </p:sp>
    </p:spTree>
    <p:extLst>
      <p:ext uri="{BB962C8B-B14F-4D97-AF65-F5344CB8AC3E}">
        <p14:creationId xmlns:p14="http://schemas.microsoft.com/office/powerpoint/2010/main" val="34762470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80</a:t>
            </a:fld>
            <a:endParaRPr lang="en-US"/>
          </a:p>
        </p:txBody>
      </p:sp>
    </p:spTree>
    <p:extLst>
      <p:ext uri="{BB962C8B-B14F-4D97-AF65-F5344CB8AC3E}">
        <p14:creationId xmlns:p14="http://schemas.microsoft.com/office/powerpoint/2010/main" val="14123973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81</a:t>
            </a:fld>
            <a:endParaRPr lang="en-US"/>
          </a:p>
        </p:txBody>
      </p:sp>
    </p:spTree>
    <p:extLst>
      <p:ext uri="{BB962C8B-B14F-4D97-AF65-F5344CB8AC3E}">
        <p14:creationId xmlns:p14="http://schemas.microsoft.com/office/powerpoint/2010/main" val="6996415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82</a:t>
            </a:fld>
            <a:endParaRPr lang="en-US"/>
          </a:p>
        </p:txBody>
      </p:sp>
    </p:spTree>
    <p:extLst>
      <p:ext uri="{BB962C8B-B14F-4D97-AF65-F5344CB8AC3E}">
        <p14:creationId xmlns:p14="http://schemas.microsoft.com/office/powerpoint/2010/main" val="876024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84</a:t>
            </a:fld>
            <a:endParaRPr lang="en-US"/>
          </a:p>
        </p:txBody>
      </p:sp>
    </p:spTree>
    <p:extLst>
      <p:ext uri="{BB962C8B-B14F-4D97-AF65-F5344CB8AC3E}">
        <p14:creationId xmlns:p14="http://schemas.microsoft.com/office/powerpoint/2010/main" val="4097008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85</a:t>
            </a:fld>
            <a:endParaRPr lang="en-US"/>
          </a:p>
        </p:txBody>
      </p:sp>
    </p:spTree>
    <p:extLst>
      <p:ext uri="{BB962C8B-B14F-4D97-AF65-F5344CB8AC3E}">
        <p14:creationId xmlns:p14="http://schemas.microsoft.com/office/powerpoint/2010/main" val="2762525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86</a:t>
            </a:fld>
            <a:endParaRPr lang="en-US"/>
          </a:p>
        </p:txBody>
      </p:sp>
    </p:spTree>
    <p:extLst>
      <p:ext uri="{BB962C8B-B14F-4D97-AF65-F5344CB8AC3E}">
        <p14:creationId xmlns:p14="http://schemas.microsoft.com/office/powerpoint/2010/main" val="3193373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88</a:t>
            </a:fld>
            <a:endParaRPr lang="en-US"/>
          </a:p>
        </p:txBody>
      </p:sp>
    </p:spTree>
    <p:extLst>
      <p:ext uri="{BB962C8B-B14F-4D97-AF65-F5344CB8AC3E}">
        <p14:creationId xmlns:p14="http://schemas.microsoft.com/office/powerpoint/2010/main" val="35217119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90</a:t>
            </a:fld>
            <a:endParaRPr lang="en-US"/>
          </a:p>
        </p:txBody>
      </p:sp>
    </p:spTree>
    <p:extLst>
      <p:ext uri="{BB962C8B-B14F-4D97-AF65-F5344CB8AC3E}">
        <p14:creationId xmlns:p14="http://schemas.microsoft.com/office/powerpoint/2010/main" val="21476022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91</a:t>
            </a:fld>
            <a:endParaRPr lang="en-US"/>
          </a:p>
        </p:txBody>
      </p:sp>
    </p:spTree>
    <p:extLst>
      <p:ext uri="{BB962C8B-B14F-4D97-AF65-F5344CB8AC3E}">
        <p14:creationId xmlns:p14="http://schemas.microsoft.com/office/powerpoint/2010/main" val="120148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a:t>
            </a:fld>
            <a:endParaRPr lang="en-US"/>
          </a:p>
        </p:txBody>
      </p:sp>
    </p:spTree>
    <p:extLst>
      <p:ext uri="{BB962C8B-B14F-4D97-AF65-F5344CB8AC3E}">
        <p14:creationId xmlns:p14="http://schemas.microsoft.com/office/powerpoint/2010/main" val="18810379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93</a:t>
            </a:fld>
            <a:endParaRPr lang="en-US"/>
          </a:p>
        </p:txBody>
      </p:sp>
    </p:spTree>
    <p:extLst>
      <p:ext uri="{BB962C8B-B14F-4D97-AF65-F5344CB8AC3E}">
        <p14:creationId xmlns:p14="http://schemas.microsoft.com/office/powerpoint/2010/main" val="31180631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94</a:t>
            </a:fld>
            <a:endParaRPr lang="en-US"/>
          </a:p>
        </p:txBody>
      </p:sp>
    </p:spTree>
    <p:extLst>
      <p:ext uri="{BB962C8B-B14F-4D97-AF65-F5344CB8AC3E}">
        <p14:creationId xmlns:p14="http://schemas.microsoft.com/office/powerpoint/2010/main" val="3719413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95</a:t>
            </a:fld>
            <a:endParaRPr lang="en-US"/>
          </a:p>
        </p:txBody>
      </p:sp>
    </p:spTree>
    <p:extLst>
      <p:ext uri="{BB962C8B-B14F-4D97-AF65-F5344CB8AC3E}">
        <p14:creationId xmlns:p14="http://schemas.microsoft.com/office/powerpoint/2010/main" val="41357243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97</a:t>
            </a:fld>
            <a:endParaRPr lang="en-US"/>
          </a:p>
        </p:txBody>
      </p:sp>
    </p:spTree>
    <p:extLst>
      <p:ext uri="{BB962C8B-B14F-4D97-AF65-F5344CB8AC3E}">
        <p14:creationId xmlns:p14="http://schemas.microsoft.com/office/powerpoint/2010/main" val="642377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99</a:t>
            </a:fld>
            <a:endParaRPr lang="en-US"/>
          </a:p>
        </p:txBody>
      </p:sp>
    </p:spTree>
    <p:extLst>
      <p:ext uri="{BB962C8B-B14F-4D97-AF65-F5344CB8AC3E}">
        <p14:creationId xmlns:p14="http://schemas.microsoft.com/office/powerpoint/2010/main" val="1599370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100</a:t>
            </a:fld>
            <a:endParaRPr lang="en-US"/>
          </a:p>
        </p:txBody>
      </p:sp>
    </p:spTree>
    <p:extLst>
      <p:ext uri="{BB962C8B-B14F-4D97-AF65-F5344CB8AC3E}">
        <p14:creationId xmlns:p14="http://schemas.microsoft.com/office/powerpoint/2010/main" val="13976820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101</a:t>
            </a:fld>
            <a:endParaRPr lang="en-US"/>
          </a:p>
        </p:txBody>
      </p:sp>
    </p:spTree>
    <p:extLst>
      <p:ext uri="{BB962C8B-B14F-4D97-AF65-F5344CB8AC3E}">
        <p14:creationId xmlns:p14="http://schemas.microsoft.com/office/powerpoint/2010/main" val="978011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102</a:t>
            </a:fld>
            <a:endParaRPr lang="en-US"/>
          </a:p>
        </p:txBody>
      </p:sp>
    </p:spTree>
    <p:extLst>
      <p:ext uri="{BB962C8B-B14F-4D97-AF65-F5344CB8AC3E}">
        <p14:creationId xmlns:p14="http://schemas.microsoft.com/office/powerpoint/2010/main" val="8508071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103</a:t>
            </a:fld>
            <a:endParaRPr lang="en-US"/>
          </a:p>
        </p:txBody>
      </p:sp>
    </p:spTree>
    <p:extLst>
      <p:ext uri="{BB962C8B-B14F-4D97-AF65-F5344CB8AC3E}">
        <p14:creationId xmlns:p14="http://schemas.microsoft.com/office/powerpoint/2010/main" val="12451877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104</a:t>
            </a:fld>
            <a:endParaRPr lang="en-US"/>
          </a:p>
        </p:txBody>
      </p:sp>
    </p:spTree>
    <p:extLst>
      <p:ext uri="{BB962C8B-B14F-4D97-AF65-F5344CB8AC3E}">
        <p14:creationId xmlns:p14="http://schemas.microsoft.com/office/powerpoint/2010/main" val="13807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a:t>
            </a:fld>
            <a:endParaRPr lang="en-US"/>
          </a:p>
        </p:txBody>
      </p:sp>
    </p:spTree>
    <p:extLst>
      <p:ext uri="{BB962C8B-B14F-4D97-AF65-F5344CB8AC3E}">
        <p14:creationId xmlns:p14="http://schemas.microsoft.com/office/powerpoint/2010/main" val="6477728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105</a:t>
            </a:fld>
            <a:endParaRPr lang="en-US"/>
          </a:p>
        </p:txBody>
      </p:sp>
    </p:spTree>
    <p:extLst>
      <p:ext uri="{BB962C8B-B14F-4D97-AF65-F5344CB8AC3E}">
        <p14:creationId xmlns:p14="http://schemas.microsoft.com/office/powerpoint/2010/main" val="19981423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106</a:t>
            </a:fld>
            <a:endParaRPr lang="en-US"/>
          </a:p>
        </p:txBody>
      </p:sp>
    </p:spTree>
    <p:extLst>
      <p:ext uri="{BB962C8B-B14F-4D97-AF65-F5344CB8AC3E}">
        <p14:creationId xmlns:p14="http://schemas.microsoft.com/office/powerpoint/2010/main" val="533934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107</a:t>
            </a:fld>
            <a:endParaRPr lang="en-US"/>
          </a:p>
        </p:txBody>
      </p:sp>
    </p:spTree>
    <p:extLst>
      <p:ext uri="{BB962C8B-B14F-4D97-AF65-F5344CB8AC3E}">
        <p14:creationId xmlns:p14="http://schemas.microsoft.com/office/powerpoint/2010/main" val="37888915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109</a:t>
            </a:fld>
            <a:endParaRPr lang="en-US"/>
          </a:p>
        </p:txBody>
      </p:sp>
    </p:spTree>
    <p:extLst>
      <p:ext uri="{BB962C8B-B14F-4D97-AF65-F5344CB8AC3E}">
        <p14:creationId xmlns:p14="http://schemas.microsoft.com/office/powerpoint/2010/main" val="29381013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110</a:t>
            </a:fld>
            <a:endParaRPr lang="en-US"/>
          </a:p>
        </p:txBody>
      </p:sp>
    </p:spTree>
    <p:extLst>
      <p:ext uri="{BB962C8B-B14F-4D97-AF65-F5344CB8AC3E}">
        <p14:creationId xmlns:p14="http://schemas.microsoft.com/office/powerpoint/2010/main" val="6690457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111</a:t>
            </a:fld>
            <a:endParaRPr lang="en-US"/>
          </a:p>
        </p:txBody>
      </p:sp>
    </p:spTree>
    <p:extLst>
      <p:ext uri="{BB962C8B-B14F-4D97-AF65-F5344CB8AC3E}">
        <p14:creationId xmlns:p14="http://schemas.microsoft.com/office/powerpoint/2010/main" val="3718009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112</a:t>
            </a:fld>
            <a:endParaRPr lang="en-US"/>
          </a:p>
        </p:txBody>
      </p:sp>
    </p:spTree>
    <p:extLst>
      <p:ext uri="{BB962C8B-B14F-4D97-AF65-F5344CB8AC3E}">
        <p14:creationId xmlns:p14="http://schemas.microsoft.com/office/powerpoint/2010/main" val="38989145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114</a:t>
            </a:fld>
            <a:endParaRPr lang="en-US"/>
          </a:p>
        </p:txBody>
      </p:sp>
    </p:spTree>
    <p:extLst>
      <p:ext uri="{BB962C8B-B14F-4D97-AF65-F5344CB8AC3E}">
        <p14:creationId xmlns:p14="http://schemas.microsoft.com/office/powerpoint/2010/main" val="1876569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115</a:t>
            </a:fld>
            <a:endParaRPr lang="en-US"/>
          </a:p>
        </p:txBody>
      </p:sp>
    </p:spTree>
    <p:extLst>
      <p:ext uri="{BB962C8B-B14F-4D97-AF65-F5344CB8AC3E}">
        <p14:creationId xmlns:p14="http://schemas.microsoft.com/office/powerpoint/2010/main" val="3457143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116</a:t>
            </a:fld>
            <a:endParaRPr lang="en-US"/>
          </a:p>
        </p:txBody>
      </p:sp>
    </p:spTree>
    <p:extLst>
      <p:ext uri="{BB962C8B-B14F-4D97-AF65-F5344CB8AC3E}">
        <p14:creationId xmlns:p14="http://schemas.microsoft.com/office/powerpoint/2010/main" val="1244927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a:t>
            </a:fld>
            <a:endParaRPr lang="en-US"/>
          </a:p>
        </p:txBody>
      </p:sp>
    </p:spTree>
    <p:extLst>
      <p:ext uri="{BB962C8B-B14F-4D97-AF65-F5344CB8AC3E}">
        <p14:creationId xmlns:p14="http://schemas.microsoft.com/office/powerpoint/2010/main" val="35034226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118</a:t>
            </a:fld>
            <a:endParaRPr lang="en-US"/>
          </a:p>
        </p:txBody>
      </p:sp>
    </p:spTree>
    <p:extLst>
      <p:ext uri="{BB962C8B-B14F-4D97-AF65-F5344CB8AC3E}">
        <p14:creationId xmlns:p14="http://schemas.microsoft.com/office/powerpoint/2010/main" val="25836239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119</a:t>
            </a:fld>
            <a:endParaRPr lang="en-US"/>
          </a:p>
        </p:txBody>
      </p:sp>
    </p:spTree>
    <p:extLst>
      <p:ext uri="{BB962C8B-B14F-4D97-AF65-F5344CB8AC3E}">
        <p14:creationId xmlns:p14="http://schemas.microsoft.com/office/powerpoint/2010/main" val="22149101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120</a:t>
            </a:fld>
            <a:endParaRPr lang="en-US"/>
          </a:p>
        </p:txBody>
      </p:sp>
    </p:spTree>
    <p:extLst>
      <p:ext uri="{BB962C8B-B14F-4D97-AF65-F5344CB8AC3E}">
        <p14:creationId xmlns:p14="http://schemas.microsoft.com/office/powerpoint/2010/main" val="1960766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121</a:t>
            </a:fld>
            <a:endParaRPr lang="en-US"/>
          </a:p>
        </p:txBody>
      </p:sp>
    </p:spTree>
    <p:extLst>
      <p:ext uri="{BB962C8B-B14F-4D97-AF65-F5344CB8AC3E}">
        <p14:creationId xmlns:p14="http://schemas.microsoft.com/office/powerpoint/2010/main" val="1788372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122</a:t>
            </a:fld>
            <a:endParaRPr lang="en-US"/>
          </a:p>
        </p:txBody>
      </p:sp>
    </p:spTree>
    <p:extLst>
      <p:ext uri="{BB962C8B-B14F-4D97-AF65-F5344CB8AC3E}">
        <p14:creationId xmlns:p14="http://schemas.microsoft.com/office/powerpoint/2010/main" val="33952511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123</a:t>
            </a:fld>
            <a:endParaRPr lang="en-US"/>
          </a:p>
        </p:txBody>
      </p:sp>
    </p:spTree>
    <p:extLst>
      <p:ext uri="{BB962C8B-B14F-4D97-AF65-F5344CB8AC3E}">
        <p14:creationId xmlns:p14="http://schemas.microsoft.com/office/powerpoint/2010/main" val="10328184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125</a:t>
            </a:fld>
            <a:endParaRPr lang="en-US"/>
          </a:p>
        </p:txBody>
      </p:sp>
    </p:spTree>
    <p:extLst>
      <p:ext uri="{BB962C8B-B14F-4D97-AF65-F5344CB8AC3E}">
        <p14:creationId xmlns:p14="http://schemas.microsoft.com/office/powerpoint/2010/main" val="41825503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126</a:t>
            </a:fld>
            <a:endParaRPr lang="en-US"/>
          </a:p>
        </p:txBody>
      </p:sp>
    </p:spTree>
    <p:extLst>
      <p:ext uri="{BB962C8B-B14F-4D97-AF65-F5344CB8AC3E}">
        <p14:creationId xmlns:p14="http://schemas.microsoft.com/office/powerpoint/2010/main" val="19455275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127</a:t>
            </a:fld>
            <a:endParaRPr lang="en-US"/>
          </a:p>
        </p:txBody>
      </p:sp>
    </p:spTree>
    <p:extLst>
      <p:ext uri="{BB962C8B-B14F-4D97-AF65-F5344CB8AC3E}">
        <p14:creationId xmlns:p14="http://schemas.microsoft.com/office/powerpoint/2010/main" val="34983596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128</a:t>
            </a:fld>
            <a:endParaRPr lang="en-US"/>
          </a:p>
        </p:txBody>
      </p:sp>
    </p:spTree>
    <p:extLst>
      <p:ext uri="{BB962C8B-B14F-4D97-AF65-F5344CB8AC3E}">
        <p14:creationId xmlns:p14="http://schemas.microsoft.com/office/powerpoint/2010/main" val="1877394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2E0F20A-A3B2-1056-58B9-459C124F2F18}"/>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475C56AD-FB30-194D-8C3C-7EBE1C659DE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BDD1EAC-C0DE-FA83-FBC3-DE3FD7217EEB}"/>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37805201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F47F-EA12-0E82-569B-6A78D3E83B31}"/>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0568296-D93F-E900-3783-5D13DCFCAF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B31AE09-EB70-0571-62AA-5A8711D99246}"/>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1B7A80C1-3486-1739-E453-AE396C5C923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D67C3C9-7343-E59D-59F1-03EFFA4E16C0}"/>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4138490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AC7EB5-675D-5161-2CB4-432FEA6D79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FAE0F053-0A70-C0DF-713A-4737026000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D084403-89F5-3A5D-3062-9D450F96EA1D}"/>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AD6E74E4-379B-940D-870E-C2ABA68463D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C9B418D-F196-36D2-AB9D-A6671F8E6327}"/>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28313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73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A1E2-74F3-9AFB-FD74-4F0C5246F489}"/>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ED237F9-41A1-543B-A54B-D3C50191CB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F05F75D-8709-5C6E-DEA7-26AFB47E7893}"/>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ABC0E118-708A-43F0-5E76-D80419CD7B0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074809B-9370-3D08-B212-E2D4DA23BE22}"/>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10663280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4A4E-1A98-030E-C56D-4FD75DC7E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BC5F1000-37C2-4787-9D9D-6A24263866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236E9F-C132-9AD6-470F-497BBBC9E8F7}"/>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2DC81A2B-D00A-A65C-2F79-04D6711F68B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84ADE0D-CC5E-A945-3FA8-EF5110EE05C6}"/>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1770357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0C8B-62A6-4B0B-42D3-201A510037D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75F12BCC-C174-E186-9107-0777A0678D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878ECD52-D96C-F501-33ED-C2D60E6D8D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12E50CF7-0980-95B6-E952-AAA293D8E402}"/>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6" name="Footer Placeholder 5">
            <a:extLst>
              <a:ext uri="{FF2B5EF4-FFF2-40B4-BE49-F238E27FC236}">
                <a16:creationId xmlns:a16="http://schemas.microsoft.com/office/drawing/2014/main" id="{6F4721C5-B7B2-8100-6BB8-4DC61FE1F72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884C3230-2EB9-8EE2-79FA-0D12F11255FA}"/>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3119073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82F5-16B8-3420-8DE0-0521C56F007E}"/>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C67798D-5E2E-7295-ACBE-AE5429096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C6A541-216B-209A-5027-8BF98AC78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79C9888C-921F-22EE-0D63-EB1C3269A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4261-4EA7-45F2-0147-824C9667CC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8E3263C7-132F-EAF2-7B0B-9E9FA16C382A}"/>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8" name="Footer Placeholder 7">
            <a:extLst>
              <a:ext uri="{FF2B5EF4-FFF2-40B4-BE49-F238E27FC236}">
                <a16:creationId xmlns:a16="http://schemas.microsoft.com/office/drawing/2014/main" id="{3DD764A9-08FD-78C2-7211-BA2440DB13A6}"/>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C8E409FA-6867-C0CD-02E4-8DFB0F173909}"/>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2290206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8878-1E86-CB7B-388F-9B7A12B4C444}"/>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C049D7D8-8F19-7088-CD69-7E7D9E87CEFC}"/>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4" name="Footer Placeholder 3">
            <a:extLst>
              <a:ext uri="{FF2B5EF4-FFF2-40B4-BE49-F238E27FC236}">
                <a16:creationId xmlns:a16="http://schemas.microsoft.com/office/drawing/2014/main" id="{54C19141-9B81-374A-EC26-BD8D714B4AC1}"/>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8306A9C-EAA2-A6CB-2166-8303DDF6D907}"/>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3176680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D7A267-D4A7-1878-2E5B-D4C3E1B02D55}"/>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3" name="Footer Placeholder 2">
            <a:extLst>
              <a:ext uri="{FF2B5EF4-FFF2-40B4-BE49-F238E27FC236}">
                <a16:creationId xmlns:a16="http://schemas.microsoft.com/office/drawing/2014/main" id="{6FC7FDB1-83F5-F4C1-2713-A1BC1DE08F0B}"/>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674FD780-9D4A-69C7-7688-EFCA960D5E61}"/>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4213258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4C9D-E044-75FC-B8A9-EDB7530307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17DCC561-A907-FB7D-C05D-BDF7C03811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DD1A40F6-2D51-7FD0-01F9-51DFE1980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CFCD59-02A0-227C-72D7-A467F6DBE3EB}"/>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6" name="Footer Placeholder 5">
            <a:extLst>
              <a:ext uri="{FF2B5EF4-FFF2-40B4-BE49-F238E27FC236}">
                <a16:creationId xmlns:a16="http://schemas.microsoft.com/office/drawing/2014/main" id="{FE6AE1D6-EE5B-2B15-37F1-43C381838B9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9B67AB1-253D-9809-6E3B-1150C3298D54}"/>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2215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00BA-408A-65B8-6102-3C97D3929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7A05365C-2091-CDDB-F84D-EE7C490F21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26CBAD5C-9217-6918-635E-803735FB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739E2-EEB9-57F8-FF4A-52F9CED53896}"/>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6" name="Footer Placeholder 5">
            <a:extLst>
              <a:ext uri="{FF2B5EF4-FFF2-40B4-BE49-F238E27FC236}">
                <a16:creationId xmlns:a16="http://schemas.microsoft.com/office/drawing/2014/main" id="{9EDA6FA4-6D12-86D6-356D-315C3505A74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431B63F4-438B-9287-2D57-2CE760B64A59}"/>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4130526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274F1-CBC7-5267-235F-AE84E97F0B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272BCC3-AC2E-343F-C140-A3419E0D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2537C81-03E1-1466-EDE4-03995F14D6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9B1AEA4F-9C3C-7543-8DEC-9EA84C79E8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0798A2A9-CD75-D350-462E-D77699C177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0002E-8CE6-4DD3-9A74-33E08213AE7F}" type="slidenum">
              <a:rPr lang="vi-VN" smtClean="0"/>
              <a:t>‹#›</a:t>
            </a:fld>
            <a:endParaRPr lang="vi-VN"/>
          </a:p>
        </p:txBody>
      </p:sp>
    </p:spTree>
    <p:extLst>
      <p:ext uri="{BB962C8B-B14F-4D97-AF65-F5344CB8AC3E}">
        <p14:creationId xmlns:p14="http://schemas.microsoft.com/office/powerpoint/2010/main" val="4137012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35.png"/><Relationship Id="rId5" Type="http://schemas.openxmlformats.org/officeDocument/2006/relationships/hyperlink" Target="https://cssgradient.io/gradient-backgrounds/" TargetMode="External"/><Relationship Id="rId10" Type="http://schemas.openxmlformats.org/officeDocument/2006/relationships/image" Target="../media/image34.png"/><Relationship Id="rId4" Type="http://schemas.openxmlformats.org/officeDocument/2006/relationships/image" Target="../media/image3.png"/><Relationship Id="rId9" Type="http://schemas.openxmlformats.org/officeDocument/2006/relationships/image" Target="../media/image33.png"/><Relationship Id="rId14" Type="http://schemas.openxmlformats.org/officeDocument/2006/relationships/image" Target="../media/image38.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308.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2.png"/><Relationship Id="rId7" Type="http://schemas.openxmlformats.org/officeDocument/2006/relationships/image" Target="../media/image311.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309.png"/><Relationship Id="rId10" Type="http://schemas.openxmlformats.org/officeDocument/2006/relationships/image" Target="../media/image314.png"/><Relationship Id="rId4" Type="http://schemas.openxmlformats.org/officeDocument/2006/relationships/image" Target="../media/image3.png"/><Relationship Id="rId9" Type="http://schemas.openxmlformats.org/officeDocument/2006/relationships/image" Target="../media/image313.png"/></Relationships>
</file>

<file path=ppt/slides/_rels/slide102.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2.png"/><Relationship Id="rId7" Type="http://schemas.openxmlformats.org/officeDocument/2006/relationships/image" Target="../media/image311.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310.png"/><Relationship Id="rId5" Type="http://schemas.openxmlformats.org/officeDocument/2006/relationships/image" Target="../media/image315.jpe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png"/><Relationship Id="rId7" Type="http://schemas.openxmlformats.org/officeDocument/2006/relationships/image" Target="../media/image318.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0" Type="http://schemas.openxmlformats.org/officeDocument/2006/relationships/image" Target="../media/image321.png"/><Relationship Id="rId4" Type="http://schemas.openxmlformats.org/officeDocument/2006/relationships/image" Target="../media/image3.png"/><Relationship Id="rId9" Type="http://schemas.openxmlformats.org/officeDocument/2006/relationships/image" Target="../media/image320.png"/></Relationships>
</file>

<file path=ppt/slides/_rels/slide104.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png"/><Relationship Id="rId7" Type="http://schemas.openxmlformats.org/officeDocument/2006/relationships/image" Target="../media/image325.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2.png"/><Relationship Id="rId7" Type="http://schemas.openxmlformats.org/officeDocument/2006/relationships/image" Target="../media/image331.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png"/><Relationship Id="rId9" Type="http://schemas.openxmlformats.org/officeDocument/2006/relationships/image" Target="../media/image333.png"/></Relationships>
</file>

<file path=ppt/slides/_rels/slide107.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2.png"/><Relationship Id="rId7" Type="http://schemas.openxmlformats.org/officeDocument/2006/relationships/image" Target="../media/image336.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339.png"/><Relationship Id="rId5" Type="http://schemas.openxmlformats.org/officeDocument/2006/relationships/image" Target="../media/image31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1.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340.png"/><Relationship Id="rId5" Type="http://schemas.openxmlformats.org/officeDocument/2006/relationships/image" Target="../media/image313.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8" Type="http://schemas.openxmlformats.org/officeDocument/2006/relationships/image" Target="../media/image347.gif"/><Relationship Id="rId3" Type="http://schemas.openxmlformats.org/officeDocument/2006/relationships/image" Target="../media/image342.gif"/><Relationship Id="rId7" Type="http://schemas.openxmlformats.org/officeDocument/2006/relationships/image" Target="../media/image346.gif"/><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345.gif"/><Relationship Id="rId5" Type="http://schemas.openxmlformats.org/officeDocument/2006/relationships/image" Target="../media/image344.gif"/><Relationship Id="rId4" Type="http://schemas.openxmlformats.org/officeDocument/2006/relationships/image" Target="../media/image343.gif"/></Relationships>
</file>

<file path=ppt/slides/_rels/slide112.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2.png"/><Relationship Id="rId7" Type="http://schemas.openxmlformats.org/officeDocument/2006/relationships/image" Target="../media/image350.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png"/><Relationship Id="rId9" Type="http://schemas.openxmlformats.org/officeDocument/2006/relationships/image" Target="../media/image352.png"/></Relationships>
</file>

<file path=ppt/slides/_rels/slide113.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2.png"/><Relationship Id="rId7" Type="http://schemas.openxmlformats.org/officeDocument/2006/relationships/hyperlink" Target="https://css-tricks.com/snippets/css/a-guide-to-flexbox/"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2.png"/><Relationship Id="rId7" Type="http://schemas.openxmlformats.org/officeDocument/2006/relationships/image" Target="../media/image358.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357.png"/><Relationship Id="rId5" Type="http://schemas.openxmlformats.org/officeDocument/2006/relationships/image" Target="../media/image313.pn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13.png"/><Relationship Id="rId3" Type="http://schemas.openxmlformats.org/officeDocument/2006/relationships/image" Target="../media/image2.png"/><Relationship Id="rId7" Type="http://schemas.openxmlformats.org/officeDocument/2006/relationships/image" Target="../media/image362.png"/><Relationship Id="rId12" Type="http://schemas.openxmlformats.org/officeDocument/2006/relationships/image" Target="../media/image345.gif"/><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361.png"/><Relationship Id="rId11" Type="http://schemas.openxmlformats.org/officeDocument/2006/relationships/image" Target="../media/image366.png"/><Relationship Id="rId5" Type="http://schemas.openxmlformats.org/officeDocument/2006/relationships/image" Target="../media/image360.png"/><Relationship Id="rId10" Type="http://schemas.openxmlformats.org/officeDocument/2006/relationships/image" Target="../media/image365.png"/><Relationship Id="rId4" Type="http://schemas.openxmlformats.org/officeDocument/2006/relationships/image" Target="../media/image3.png"/><Relationship Id="rId9" Type="http://schemas.openxmlformats.org/officeDocument/2006/relationships/image" Target="../media/image364.png"/></Relationships>
</file>

<file path=ppt/slides/_rels/slide117.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2.png"/><Relationship Id="rId7" Type="http://schemas.openxmlformats.org/officeDocument/2006/relationships/image" Target="../media/image370.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png"/><Relationship Id="rId9" Type="http://schemas.openxmlformats.org/officeDocument/2006/relationships/image" Target="../media/image313.png"/></Relationships>
</file>

<file path=ppt/slides/_rels/slide119.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2.png"/><Relationship Id="rId7" Type="http://schemas.openxmlformats.org/officeDocument/2006/relationships/image" Target="../media/image373.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372.png"/><Relationship Id="rId5" Type="http://schemas.openxmlformats.org/officeDocument/2006/relationships/image" Target="../media/image36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43.png"/><Relationship Id="rId14" Type="http://schemas.openxmlformats.org/officeDocument/2006/relationships/image" Target="../media/image48.png"/></Relationships>
</file>

<file path=ppt/slides/_rels/slide120.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2.png"/><Relationship Id="rId7" Type="http://schemas.openxmlformats.org/officeDocument/2006/relationships/image" Target="../media/image375.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374.png"/><Relationship Id="rId5" Type="http://schemas.openxmlformats.org/officeDocument/2006/relationships/image" Target="../media/image368.png"/><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2.png"/><Relationship Id="rId7" Type="http://schemas.openxmlformats.org/officeDocument/2006/relationships/image" Target="../media/image377.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376.png"/><Relationship Id="rId5" Type="http://schemas.openxmlformats.org/officeDocument/2006/relationships/image" Target="../media/image368.png"/><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2.png"/><Relationship Id="rId7" Type="http://schemas.openxmlformats.org/officeDocument/2006/relationships/image" Target="../media/image378.png"/><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hyperlink" Target="http://game.tuhoc.cc/" TargetMode="External"/><Relationship Id="rId5" Type="http://schemas.openxmlformats.org/officeDocument/2006/relationships/image" Target="../media/image380.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2.png"/><Relationship Id="rId7" Type="http://schemas.openxmlformats.org/officeDocument/2006/relationships/image" Target="../media/image384.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383.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86.png"/></Relationships>
</file>

<file path=ppt/slides/_rels/slide12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2.png"/><Relationship Id="rId7" Type="http://schemas.openxmlformats.org/officeDocument/2006/relationships/image" Target="../media/image389.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388.png"/><Relationship Id="rId5" Type="http://schemas.openxmlformats.org/officeDocument/2006/relationships/image" Target="../media/image387.pn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2.png"/><Relationship Id="rId7" Type="http://schemas.openxmlformats.org/officeDocument/2006/relationships/image" Target="../media/image393.pn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392.png"/><Relationship Id="rId5" Type="http://schemas.openxmlformats.org/officeDocument/2006/relationships/image" Target="../media/image391.png"/><Relationship Id="rId4" Type="http://schemas.openxmlformats.org/officeDocument/2006/relationships/image" Target="../media/image3.png"/><Relationship Id="rId9" Type="http://schemas.openxmlformats.org/officeDocument/2006/relationships/image" Target="../media/image394.png"/></Relationships>
</file>

<file path=ppt/slides/_rels/slide128.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2.png"/><Relationship Id="rId7" Type="http://schemas.openxmlformats.org/officeDocument/2006/relationships/image" Target="../media/image396.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395.png"/><Relationship Id="rId5" Type="http://schemas.openxmlformats.org/officeDocument/2006/relationships/image" Target="../media/image391.pn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2.png"/><Relationship Id="rId7" Type="http://schemas.openxmlformats.org/officeDocument/2006/relationships/image" Target="../media/image313.pn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395.png"/><Relationship Id="rId5" Type="http://schemas.openxmlformats.org/officeDocument/2006/relationships/image" Target="../media/image391.png"/><Relationship Id="rId10" Type="http://schemas.openxmlformats.org/officeDocument/2006/relationships/image" Target="../media/image399.png"/><Relationship Id="rId4" Type="http://schemas.openxmlformats.org/officeDocument/2006/relationships/image" Target="../media/image3.png"/><Relationship Id="rId9" Type="http://schemas.openxmlformats.org/officeDocument/2006/relationships/image" Target="../media/image398.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52.png"/></Relationships>
</file>

<file path=ppt/slides/_rels/slide130.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2.png"/><Relationship Id="rId7" Type="http://schemas.openxmlformats.org/officeDocument/2006/relationships/image" Target="../media/image401.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400.png"/><Relationship Id="rId11" Type="http://schemas.openxmlformats.org/officeDocument/2006/relationships/image" Target="../media/image405.png"/><Relationship Id="rId5" Type="http://schemas.openxmlformats.org/officeDocument/2006/relationships/image" Target="../media/image391.png"/><Relationship Id="rId10" Type="http://schemas.openxmlformats.org/officeDocument/2006/relationships/image" Target="../media/image404.png"/><Relationship Id="rId4" Type="http://schemas.openxmlformats.org/officeDocument/2006/relationships/image" Target="../media/image3.png"/><Relationship Id="rId9" Type="http://schemas.openxmlformats.org/officeDocument/2006/relationships/image" Target="../media/image403.png"/></Relationships>
</file>

<file path=ppt/slides/_rels/slide131.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8" Type="http://schemas.openxmlformats.org/officeDocument/2006/relationships/image" Target="../media/image409.png"/><Relationship Id="rId13" Type="http://schemas.openxmlformats.org/officeDocument/2006/relationships/image" Target="../media/image414.png"/><Relationship Id="rId3" Type="http://schemas.openxmlformats.org/officeDocument/2006/relationships/image" Target="../media/image2.png"/><Relationship Id="rId7" Type="http://schemas.openxmlformats.org/officeDocument/2006/relationships/image" Target="../media/image408.png"/><Relationship Id="rId12" Type="http://schemas.openxmlformats.org/officeDocument/2006/relationships/image" Target="../media/image413.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407.png"/><Relationship Id="rId11" Type="http://schemas.openxmlformats.org/officeDocument/2006/relationships/image" Target="../media/image412.png"/><Relationship Id="rId5" Type="http://schemas.openxmlformats.org/officeDocument/2006/relationships/image" Target="../media/image313.png"/><Relationship Id="rId10" Type="http://schemas.openxmlformats.org/officeDocument/2006/relationships/image" Target="../media/image411.png"/><Relationship Id="rId4" Type="http://schemas.openxmlformats.org/officeDocument/2006/relationships/image" Target="../media/image3.png"/><Relationship Id="rId9" Type="http://schemas.openxmlformats.org/officeDocument/2006/relationships/image" Target="../media/image410.png"/><Relationship Id="rId14" Type="http://schemas.openxmlformats.org/officeDocument/2006/relationships/image" Target="../media/image415.png"/></Relationships>
</file>

<file path=ppt/slides/_rels/slide133.xml.rels><?xml version="1.0" encoding="UTF-8" standalone="yes"?>
<Relationships xmlns="http://schemas.openxmlformats.org/package/2006/relationships"><Relationship Id="rId8" Type="http://schemas.openxmlformats.org/officeDocument/2006/relationships/image" Target="../media/image417.png"/><Relationship Id="rId13" Type="http://schemas.openxmlformats.org/officeDocument/2006/relationships/image" Target="../media/image414.png"/><Relationship Id="rId3" Type="http://schemas.openxmlformats.org/officeDocument/2006/relationships/image" Target="../media/image2.png"/><Relationship Id="rId7" Type="http://schemas.openxmlformats.org/officeDocument/2006/relationships/image" Target="../media/image368.png"/><Relationship Id="rId12" Type="http://schemas.openxmlformats.org/officeDocument/2006/relationships/image" Target="../media/image421.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416.png"/><Relationship Id="rId11" Type="http://schemas.openxmlformats.org/officeDocument/2006/relationships/image" Target="../media/image420.png"/><Relationship Id="rId5" Type="http://schemas.openxmlformats.org/officeDocument/2006/relationships/image" Target="../media/image313.png"/><Relationship Id="rId10" Type="http://schemas.openxmlformats.org/officeDocument/2006/relationships/image" Target="../media/image419.png"/><Relationship Id="rId4" Type="http://schemas.openxmlformats.org/officeDocument/2006/relationships/image" Target="../media/image3.png"/><Relationship Id="rId9" Type="http://schemas.openxmlformats.org/officeDocument/2006/relationships/image" Target="../media/image418.png"/><Relationship Id="rId14" Type="http://schemas.openxmlformats.org/officeDocument/2006/relationships/image" Target="../media/image415.png"/></Relationships>
</file>

<file path=ppt/slides/_rels/slide134.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2.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407.png"/><Relationship Id="rId11" Type="http://schemas.openxmlformats.org/officeDocument/2006/relationships/image" Target="../media/image426.png"/><Relationship Id="rId5" Type="http://schemas.openxmlformats.org/officeDocument/2006/relationships/image" Target="../media/image313.png"/><Relationship Id="rId10" Type="http://schemas.openxmlformats.org/officeDocument/2006/relationships/image" Target="../media/image425.png"/><Relationship Id="rId4" Type="http://schemas.openxmlformats.org/officeDocument/2006/relationships/image" Target="../media/image3.png"/><Relationship Id="rId9" Type="http://schemas.openxmlformats.org/officeDocument/2006/relationships/image" Target="../media/image424.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0.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8" Type="http://schemas.openxmlformats.org/officeDocument/2006/relationships/image" Target="../media/image434.png"/><Relationship Id="rId3" Type="http://schemas.openxmlformats.org/officeDocument/2006/relationships/image" Target="../media/image431.png"/><Relationship Id="rId7" Type="http://schemas.openxmlformats.org/officeDocument/2006/relationships/image" Target="../media/image433.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432.png"/><Relationship Id="rId5" Type="http://schemas.openxmlformats.org/officeDocument/2006/relationships/image" Target="../media/image3.pn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8" Type="http://schemas.openxmlformats.org/officeDocument/2006/relationships/hyperlink" Target="https://knightsoftheflexboxtable.com/" TargetMode="External"/><Relationship Id="rId3" Type="http://schemas.openxmlformats.org/officeDocument/2006/relationships/image" Target="../media/image2.png"/><Relationship Id="rId7" Type="http://schemas.openxmlformats.org/officeDocument/2006/relationships/hyperlink" Target="https://mastery.games/flexboxzombies" TargetMode="External"/><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hyperlink" Target="http://game.tuhoc.cc/" TargetMode="External"/><Relationship Id="rId5" Type="http://schemas.openxmlformats.org/officeDocument/2006/relationships/hyperlink" Target="http://dc.tuhoc.cc/" TargetMode="External"/><Relationship Id="rId10" Type="http://schemas.openxmlformats.org/officeDocument/2006/relationships/hyperlink" Target="http://www.flexboxdefense.com/" TargetMode="External"/><Relationship Id="rId4" Type="http://schemas.openxmlformats.org/officeDocument/2006/relationships/image" Target="../media/image3.png"/><Relationship Id="rId9" Type="http://schemas.openxmlformats.org/officeDocument/2006/relationships/hyperlink" Target="https://codingfantasy.com/games/flexboxadventure/play"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56.png"/></Relationships>
</file>

<file path=ppt/slides/_rels/slide140.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356.png"/><Relationship Id="rId5" Type="http://schemas.openxmlformats.org/officeDocument/2006/relationships/hyperlink" Target="https://css-tricks.com/snippets/css/a-guide-to-flexbox/" TargetMode="External"/><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2.png"/><Relationship Id="rId7" Type="http://schemas.openxmlformats.org/officeDocument/2006/relationships/image" Target="../media/image439.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438.png"/><Relationship Id="rId5" Type="http://schemas.openxmlformats.org/officeDocument/2006/relationships/image" Target="../media/image437.png"/><Relationship Id="rId10" Type="http://schemas.openxmlformats.org/officeDocument/2006/relationships/image" Target="../media/image442.png"/><Relationship Id="rId4" Type="http://schemas.openxmlformats.org/officeDocument/2006/relationships/image" Target="../media/image3.png"/><Relationship Id="rId9" Type="http://schemas.openxmlformats.org/officeDocument/2006/relationships/image" Target="../media/image441.png"/></Relationships>
</file>

<file path=ppt/slides/_rels/slide143.xml.rels><?xml version="1.0" encoding="UTF-8" standalone="yes"?>
<Relationships xmlns="http://schemas.openxmlformats.org/package/2006/relationships"><Relationship Id="rId8" Type="http://schemas.openxmlformats.org/officeDocument/2006/relationships/image" Target="../media/image446.png"/><Relationship Id="rId3" Type="http://schemas.openxmlformats.org/officeDocument/2006/relationships/image" Target="../media/image2.png"/><Relationship Id="rId7" Type="http://schemas.openxmlformats.org/officeDocument/2006/relationships/image" Target="../media/image445.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8" Type="http://schemas.openxmlformats.org/officeDocument/2006/relationships/image" Target="../media/image451.png"/><Relationship Id="rId3" Type="http://schemas.openxmlformats.org/officeDocument/2006/relationships/image" Target="../media/image2.png"/><Relationship Id="rId7" Type="http://schemas.openxmlformats.org/officeDocument/2006/relationships/image" Target="../media/image450.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449.png"/><Relationship Id="rId11" Type="http://schemas.openxmlformats.org/officeDocument/2006/relationships/image" Target="../media/image454.png"/><Relationship Id="rId5" Type="http://schemas.openxmlformats.org/officeDocument/2006/relationships/image" Target="../media/image448.png"/><Relationship Id="rId10" Type="http://schemas.openxmlformats.org/officeDocument/2006/relationships/image" Target="../media/image453.png"/><Relationship Id="rId4" Type="http://schemas.openxmlformats.org/officeDocument/2006/relationships/image" Target="../media/image3.png"/><Relationship Id="rId9" Type="http://schemas.openxmlformats.org/officeDocument/2006/relationships/image" Target="../media/image452.png"/></Relationships>
</file>

<file path=ppt/slides/_rels/slide146.xml.rels><?xml version="1.0" encoding="UTF-8" standalone="yes"?>
<Relationships xmlns="http://schemas.openxmlformats.org/package/2006/relationships"><Relationship Id="rId8" Type="http://schemas.openxmlformats.org/officeDocument/2006/relationships/image" Target="../media/image458.png"/><Relationship Id="rId3" Type="http://schemas.openxmlformats.org/officeDocument/2006/relationships/image" Target="../media/image2.png"/><Relationship Id="rId7" Type="http://schemas.openxmlformats.org/officeDocument/2006/relationships/image" Target="../media/image457.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3.png"/><Relationship Id="rId9" Type="http://schemas.openxmlformats.org/officeDocument/2006/relationships/image" Target="../media/image313.png"/></Relationships>
</file>

<file path=ppt/slides/_rels/slide147.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2.png"/><Relationship Id="rId7" Type="http://schemas.openxmlformats.org/officeDocument/2006/relationships/image" Target="../media/image460.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459.png"/><Relationship Id="rId5" Type="http://schemas.openxmlformats.org/officeDocument/2006/relationships/image" Target="../media/image455.png"/><Relationship Id="rId4" Type="http://schemas.openxmlformats.org/officeDocument/2006/relationships/image" Target="../media/image3.png"/><Relationship Id="rId9" Type="http://schemas.openxmlformats.org/officeDocument/2006/relationships/image" Target="../media/image462.png"/></Relationships>
</file>

<file path=ppt/slides/_rels/slide148.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6.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465.png"/><Relationship Id="rId5" Type="http://schemas.openxmlformats.org/officeDocument/2006/relationships/image" Target="../media/image46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2.png"/><Relationship Id="rId7" Type="http://schemas.openxmlformats.org/officeDocument/2006/relationships/image" Target="../media/image469.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3.png"/><Relationship Id="rId9" Type="http://schemas.openxmlformats.org/officeDocument/2006/relationships/image" Target="../media/image471.png"/></Relationships>
</file>

<file path=ppt/slides/_rels/slide151.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5.png"/><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12.xml"/><Relationship Id="rId6" Type="http://schemas.openxmlformats.org/officeDocument/2006/relationships/image" Target="../media/image478.png"/><Relationship Id="rId5" Type="http://schemas.openxmlformats.org/officeDocument/2006/relationships/image" Target="../media/image475.png"/><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hyperlink" Target="https://www.w3schools.com/css/css3_gradients.asp" TargetMode="External"/><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3.png"/><Relationship Id="rId9" Type="http://schemas.openxmlformats.org/officeDocument/2006/relationships/image" Target="../media/image62.png"/></Relationships>
</file>

<file path=ppt/slides/_rels/slide160.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hyperlink" Target="https://cssgradient.io/gradient-backgrounds/" TargetMode="External"/><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12.xml"/><Relationship Id="rId6" Type="http://schemas.openxmlformats.org/officeDocument/2006/relationships/image" Target="../media/image495.png"/><Relationship Id="rId5" Type="http://schemas.openxmlformats.org/officeDocument/2006/relationships/image" Target="../media/image494.png"/><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12.xml"/><Relationship Id="rId6" Type="http://schemas.openxmlformats.org/officeDocument/2006/relationships/image" Target="../media/image494.png"/><Relationship Id="rId5" Type="http://schemas.openxmlformats.org/officeDocument/2006/relationships/image" Target="../media/image496.png"/><Relationship Id="rId4" Type="http://schemas.openxmlformats.org/officeDocument/2006/relationships/image" Target="../media/image3.png"/></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8.png"/><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hyperlink" Target="https://galailaptrinh.github.io/demo-grid-css/" TargetMode="External"/><Relationship Id="rId5" Type="http://schemas.openxmlformats.org/officeDocument/2006/relationships/image" Target="../media/image497.png"/><Relationship Id="rId4" Type="http://schemas.openxmlformats.org/officeDocument/2006/relationships/image" Target="../media/image3.png"/></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8" Type="http://schemas.openxmlformats.org/officeDocument/2006/relationships/hyperlink" Target="https://github.com/GaLaiLapTrinh" TargetMode="External"/><Relationship Id="rId3" Type="http://schemas.openxmlformats.org/officeDocument/2006/relationships/image" Target="../media/image2.png"/><Relationship Id="rId7" Type="http://schemas.openxmlformats.org/officeDocument/2006/relationships/image" Target="../media/image500.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499.png"/><Relationship Id="rId5" Type="http://schemas.openxmlformats.org/officeDocument/2006/relationships/hyperlink" Target="https://galailaptrinh.github.io/2.grid-flexbox/" TargetMode="External"/><Relationship Id="rId4" Type="http://schemas.openxmlformats.org/officeDocument/2006/relationships/image" Target="../media/image3.png"/></Relationships>
</file>

<file path=ppt/slides/_rels/slide178.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image" Target="../media/image2.png"/><Relationship Id="rId7" Type="http://schemas.openxmlformats.org/officeDocument/2006/relationships/image" Target="../media/image504.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503.png"/><Relationship Id="rId5" Type="http://schemas.openxmlformats.org/officeDocument/2006/relationships/image" Target="../media/image502.png"/><Relationship Id="rId10" Type="http://schemas.openxmlformats.org/officeDocument/2006/relationships/image" Target="../media/image507.png"/><Relationship Id="rId4" Type="http://schemas.openxmlformats.org/officeDocument/2006/relationships/image" Target="../media/image3.png"/><Relationship Id="rId9" Type="http://schemas.openxmlformats.org/officeDocument/2006/relationships/image" Target="../media/image506.pn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13.xml"/><Relationship Id="rId16"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hyperlink" Target="https://cssgradient.io/gradient-backgrounds/" TargetMode="External"/><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3.png"/><Relationship Id="rId9" Type="http://schemas.openxmlformats.org/officeDocument/2006/relationships/image" Target="../media/image70.png"/><Relationship Id="rId14" Type="http://schemas.openxmlformats.org/officeDocument/2006/relationships/image" Target="../media/image75.png"/></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0.png"/><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image" Target="../media/image509.png"/><Relationship Id="rId5" Type="http://schemas.openxmlformats.org/officeDocument/2006/relationships/image" Target="../media/image508.png"/><Relationship Id="rId4" Type="http://schemas.openxmlformats.org/officeDocument/2006/relationships/image" Target="../media/image3.png"/></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0.png"/><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image" Target="../media/image509.png"/><Relationship Id="rId5" Type="http://schemas.openxmlformats.org/officeDocument/2006/relationships/image" Target="../media/image508.png"/><Relationship Id="rId4" Type="http://schemas.openxmlformats.org/officeDocument/2006/relationships/image" Target="../media/image3.png"/></Relationships>
</file>

<file path=ppt/slides/_rels/slide182.xml.rels><?xml version="1.0" encoding="UTF-8" standalone="yes"?>
<Relationships xmlns="http://schemas.openxmlformats.org/package/2006/relationships"><Relationship Id="rId8" Type="http://schemas.openxmlformats.org/officeDocument/2006/relationships/image" Target="../media/image512.png"/><Relationship Id="rId3" Type="http://schemas.openxmlformats.org/officeDocument/2006/relationships/image" Target="../media/image2.png"/><Relationship Id="rId7" Type="http://schemas.openxmlformats.org/officeDocument/2006/relationships/image" Target="../media/image511.png"/><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hyperlink" Target="https://galailaptrinh.github.io/demo-grid-css/" TargetMode="External"/><Relationship Id="rId5" Type="http://schemas.openxmlformats.org/officeDocument/2006/relationships/image" Target="../media/image497.png"/><Relationship Id="rId4" Type="http://schemas.openxmlformats.org/officeDocument/2006/relationships/image" Target="../media/image3.png"/></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12.xml"/><Relationship Id="rId6" Type="http://schemas.openxmlformats.org/officeDocument/2006/relationships/image" Target="../media/image514.png"/><Relationship Id="rId5" Type="http://schemas.openxmlformats.org/officeDocument/2006/relationships/image" Target="../media/image513.png"/><Relationship Id="rId4" Type="http://schemas.openxmlformats.org/officeDocument/2006/relationships/image" Target="../media/image3.png"/></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image" Target="../media/image516.png"/><Relationship Id="rId5" Type="http://schemas.openxmlformats.org/officeDocument/2006/relationships/image" Target="../media/image515.png"/><Relationship Id="rId4" Type="http://schemas.openxmlformats.org/officeDocument/2006/relationships/image" Target="../media/image3.png"/></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image" Target="../media/image518.png"/><Relationship Id="rId5" Type="http://schemas.openxmlformats.org/officeDocument/2006/relationships/image" Target="../media/image517.png"/><Relationship Id="rId4"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image" Target="../media/image520.png"/><Relationship Id="rId5" Type="http://schemas.openxmlformats.org/officeDocument/2006/relationships/image" Target="../media/image3.png"/><Relationship Id="rId4" Type="http://schemas.openxmlformats.org/officeDocument/2006/relationships/image" Target="../media/image2.png"/></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0.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522.png"/><Relationship Id="rId5" Type="http://schemas.openxmlformats.org/officeDocument/2006/relationships/image" Target="../media/image521.png"/><Relationship Id="rId4" Type="http://schemas.openxmlformats.org/officeDocument/2006/relationships/image" Target="../media/image3.png"/></Relationships>
</file>

<file path=ppt/slides/_rels/slide188.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2.png"/><Relationship Id="rId7" Type="http://schemas.openxmlformats.org/officeDocument/2006/relationships/image" Target="../media/image526.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525.png"/><Relationship Id="rId5" Type="http://schemas.openxmlformats.org/officeDocument/2006/relationships/image" Target="../media/image52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hyperlink" Target="https://cssgradient.io/gradient-backgrounds/" TargetMode="External"/><Relationship Id="rId10" Type="http://schemas.openxmlformats.org/officeDocument/2006/relationships/image" Target="../media/image83.png"/><Relationship Id="rId4" Type="http://schemas.openxmlformats.org/officeDocument/2006/relationships/image" Target="../media/image3.png"/><Relationship Id="rId9" Type="http://schemas.openxmlformats.org/officeDocument/2006/relationships/image" Target="../media/image82.png"/></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494.png"/><Relationship Id="rId5" Type="http://schemas.openxmlformats.org/officeDocument/2006/relationships/image" Target="../media/image496.png"/><Relationship Id="rId4" Type="http://schemas.openxmlformats.org/officeDocument/2006/relationships/image" Target="../media/image3.png"/></Relationships>
</file>

<file path=ppt/slides/_rels/slide191.xml.rels><?xml version="1.0" encoding="UTF-8" standalone="yes"?>
<Relationships xmlns="http://schemas.openxmlformats.org/package/2006/relationships"><Relationship Id="rId8" Type="http://schemas.openxmlformats.org/officeDocument/2006/relationships/image" Target="../media/image529.png"/><Relationship Id="rId3" Type="http://schemas.openxmlformats.org/officeDocument/2006/relationships/image" Target="../media/image2.png"/><Relationship Id="rId7" Type="http://schemas.openxmlformats.org/officeDocument/2006/relationships/image" Target="../media/image528.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526.png"/><Relationship Id="rId5" Type="http://schemas.openxmlformats.org/officeDocument/2006/relationships/image" Target="../media/image524.png"/><Relationship Id="rId4" Type="http://schemas.openxmlformats.org/officeDocument/2006/relationships/image" Target="../media/image3.png"/></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image" Target="../media/image3.png"/></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2.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5.png"/><Relationship Id="rId2" Type="http://schemas.openxmlformats.org/officeDocument/2006/relationships/notesSlide" Target="../notesSlides/notesSlide140.xml"/><Relationship Id="rId1" Type="http://schemas.openxmlformats.org/officeDocument/2006/relationships/slideLayout" Target="../slideLayouts/slideLayout1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3.png"/></Relationships>
</file>

<file path=ppt/slides/_rels/slide195.xml.rels><?xml version="1.0" encoding="UTF-8" standalone="yes"?>
<Relationships xmlns="http://schemas.openxmlformats.org/package/2006/relationships"><Relationship Id="rId2" Type="http://schemas.openxmlformats.org/officeDocument/2006/relationships/image" Target="../media/image536.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2.png"/><Relationship Id="rId7" Type="http://schemas.openxmlformats.org/officeDocument/2006/relationships/image" Target="../media/image539.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538.png"/><Relationship Id="rId5" Type="http://schemas.openxmlformats.org/officeDocument/2006/relationships/image" Target="../media/image537.png"/><Relationship Id="rId4" Type="http://schemas.openxmlformats.org/officeDocument/2006/relationships/image" Target="../media/image3.png"/><Relationship Id="rId9" Type="http://schemas.openxmlformats.org/officeDocument/2006/relationships/image" Target="../media/image541.png"/></Relationships>
</file>

<file path=ppt/slides/_rels/slide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image" Target="../media/image494.png"/><Relationship Id="rId5" Type="http://schemas.openxmlformats.org/officeDocument/2006/relationships/image" Target="../media/image496.png"/><Relationship Id="rId4" Type="http://schemas.openxmlformats.org/officeDocument/2006/relationships/image" Target="../media/image3.png"/></Relationships>
</file>

<file path=ppt/slides/_rels/slide198.xml.rels><?xml version="1.0" encoding="UTF-8" standalone="yes"?>
<Relationships xmlns="http://schemas.openxmlformats.org/package/2006/relationships"><Relationship Id="rId2" Type="http://schemas.openxmlformats.org/officeDocument/2006/relationships/image" Target="../media/image542.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8" Type="http://schemas.openxmlformats.org/officeDocument/2006/relationships/image" Target="../media/image546.png"/><Relationship Id="rId13" Type="http://schemas.openxmlformats.org/officeDocument/2006/relationships/image" Target="../media/image551.png"/><Relationship Id="rId3" Type="http://schemas.openxmlformats.org/officeDocument/2006/relationships/image" Target="../media/image2.png"/><Relationship Id="rId7" Type="http://schemas.openxmlformats.org/officeDocument/2006/relationships/image" Target="../media/image545.png"/><Relationship Id="rId12" Type="http://schemas.openxmlformats.org/officeDocument/2006/relationships/image" Target="../media/image550.png"/><Relationship Id="rId2" Type="http://schemas.openxmlformats.org/officeDocument/2006/relationships/notesSlide" Target="../notesSlides/notesSlide143.xml"/><Relationship Id="rId1" Type="http://schemas.openxmlformats.org/officeDocument/2006/relationships/slideLayout" Target="../slideLayouts/slideLayout12.xml"/><Relationship Id="rId6" Type="http://schemas.openxmlformats.org/officeDocument/2006/relationships/image" Target="../media/image544.png"/><Relationship Id="rId11" Type="http://schemas.openxmlformats.org/officeDocument/2006/relationships/image" Target="../media/image549.png"/><Relationship Id="rId5" Type="http://schemas.openxmlformats.org/officeDocument/2006/relationships/image" Target="../media/image543.png"/><Relationship Id="rId10" Type="http://schemas.openxmlformats.org/officeDocument/2006/relationships/image" Target="../media/image548.png"/><Relationship Id="rId4" Type="http://schemas.openxmlformats.org/officeDocument/2006/relationships/image" Target="../media/image3.png"/><Relationship Id="rId9" Type="http://schemas.openxmlformats.org/officeDocument/2006/relationships/image" Target="../media/image5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8" Type="http://schemas.openxmlformats.org/officeDocument/2006/relationships/image" Target="../media/image555.png"/><Relationship Id="rId13" Type="http://schemas.openxmlformats.org/officeDocument/2006/relationships/image" Target="../media/image560.png"/><Relationship Id="rId3" Type="http://schemas.openxmlformats.org/officeDocument/2006/relationships/image" Target="../media/image2.png"/><Relationship Id="rId7" Type="http://schemas.openxmlformats.org/officeDocument/2006/relationships/image" Target="../media/image554.png"/><Relationship Id="rId12" Type="http://schemas.openxmlformats.org/officeDocument/2006/relationships/image" Target="../media/image559.png"/><Relationship Id="rId2" Type="http://schemas.openxmlformats.org/officeDocument/2006/relationships/notesSlide" Target="../notesSlides/notesSlide144.xml"/><Relationship Id="rId1" Type="http://schemas.openxmlformats.org/officeDocument/2006/relationships/slideLayout" Target="../slideLayouts/slideLayout12.xml"/><Relationship Id="rId6" Type="http://schemas.openxmlformats.org/officeDocument/2006/relationships/image" Target="../media/image553.png"/><Relationship Id="rId11" Type="http://schemas.openxmlformats.org/officeDocument/2006/relationships/image" Target="../media/image558.png"/><Relationship Id="rId5" Type="http://schemas.openxmlformats.org/officeDocument/2006/relationships/image" Target="../media/image552.png"/><Relationship Id="rId10" Type="http://schemas.openxmlformats.org/officeDocument/2006/relationships/image" Target="../media/image557.png"/><Relationship Id="rId4" Type="http://schemas.openxmlformats.org/officeDocument/2006/relationships/image" Target="../media/image3.png"/><Relationship Id="rId9" Type="http://schemas.openxmlformats.org/officeDocument/2006/relationships/image" Target="../media/image556.png"/></Relationships>
</file>

<file path=ppt/slides/_rels/slide201.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8" Type="http://schemas.openxmlformats.org/officeDocument/2006/relationships/image" Target="../media/image565.png"/><Relationship Id="rId13" Type="http://schemas.openxmlformats.org/officeDocument/2006/relationships/image" Target="../media/image570.png"/><Relationship Id="rId3" Type="http://schemas.openxmlformats.org/officeDocument/2006/relationships/image" Target="../media/image2.png"/><Relationship Id="rId7" Type="http://schemas.openxmlformats.org/officeDocument/2006/relationships/image" Target="../media/image564.png"/><Relationship Id="rId12" Type="http://schemas.openxmlformats.org/officeDocument/2006/relationships/image" Target="../media/image569.png"/><Relationship Id="rId2" Type="http://schemas.openxmlformats.org/officeDocument/2006/relationships/notesSlide" Target="../notesSlides/notesSlide145.xml"/><Relationship Id="rId1" Type="http://schemas.openxmlformats.org/officeDocument/2006/relationships/slideLayout" Target="../slideLayouts/slideLayout12.xml"/><Relationship Id="rId6" Type="http://schemas.openxmlformats.org/officeDocument/2006/relationships/image" Target="../media/image563.png"/><Relationship Id="rId11" Type="http://schemas.openxmlformats.org/officeDocument/2006/relationships/image" Target="../media/image568.png"/><Relationship Id="rId5" Type="http://schemas.openxmlformats.org/officeDocument/2006/relationships/image" Target="../media/image562.png"/><Relationship Id="rId10" Type="http://schemas.openxmlformats.org/officeDocument/2006/relationships/image" Target="../media/image567.png"/><Relationship Id="rId4" Type="http://schemas.openxmlformats.org/officeDocument/2006/relationships/image" Target="../media/image3.png"/><Relationship Id="rId9" Type="http://schemas.openxmlformats.org/officeDocument/2006/relationships/image" Target="../media/image566.png"/><Relationship Id="rId14" Type="http://schemas.openxmlformats.org/officeDocument/2006/relationships/image" Target="../media/image571.png"/></Relationships>
</file>

<file path=ppt/slides/_rels/slide203.xml.rels><?xml version="1.0" encoding="UTF-8" standalone="yes"?>
<Relationships xmlns="http://schemas.openxmlformats.org/package/2006/relationships"><Relationship Id="rId8" Type="http://schemas.openxmlformats.org/officeDocument/2006/relationships/image" Target="../media/image575.png"/><Relationship Id="rId13" Type="http://schemas.openxmlformats.org/officeDocument/2006/relationships/image" Target="../media/image580.png"/><Relationship Id="rId3" Type="http://schemas.openxmlformats.org/officeDocument/2006/relationships/image" Target="../media/image2.png"/><Relationship Id="rId7" Type="http://schemas.openxmlformats.org/officeDocument/2006/relationships/image" Target="../media/image574.png"/><Relationship Id="rId12" Type="http://schemas.openxmlformats.org/officeDocument/2006/relationships/image" Target="../media/image579.png"/><Relationship Id="rId2" Type="http://schemas.openxmlformats.org/officeDocument/2006/relationships/notesSlide" Target="../notesSlides/notesSlide146.xml"/><Relationship Id="rId1" Type="http://schemas.openxmlformats.org/officeDocument/2006/relationships/slideLayout" Target="../slideLayouts/slideLayout12.xml"/><Relationship Id="rId6" Type="http://schemas.openxmlformats.org/officeDocument/2006/relationships/image" Target="../media/image573.png"/><Relationship Id="rId11" Type="http://schemas.openxmlformats.org/officeDocument/2006/relationships/image" Target="../media/image578.png"/><Relationship Id="rId5" Type="http://schemas.openxmlformats.org/officeDocument/2006/relationships/image" Target="../media/image572.png"/><Relationship Id="rId15" Type="http://schemas.openxmlformats.org/officeDocument/2006/relationships/image" Target="../media/image571.png"/><Relationship Id="rId10" Type="http://schemas.openxmlformats.org/officeDocument/2006/relationships/image" Target="../media/image577.png"/><Relationship Id="rId4" Type="http://schemas.openxmlformats.org/officeDocument/2006/relationships/image" Target="../media/image3.png"/><Relationship Id="rId9" Type="http://schemas.openxmlformats.org/officeDocument/2006/relationships/image" Target="../media/image576.png"/><Relationship Id="rId14" Type="http://schemas.openxmlformats.org/officeDocument/2006/relationships/image" Target="../media/image581.png"/></Relationships>
</file>

<file path=ppt/slides/_rels/slide204.xml.rels><?xml version="1.0" encoding="UTF-8" standalone="yes"?>
<Relationships xmlns="http://schemas.openxmlformats.org/package/2006/relationships"><Relationship Id="rId2" Type="http://schemas.openxmlformats.org/officeDocument/2006/relationships/image" Target="../media/image582.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2.png"/><Relationship Id="rId7" Type="http://schemas.openxmlformats.org/officeDocument/2006/relationships/image" Target="../media/image585.png"/><Relationship Id="rId2" Type="http://schemas.openxmlformats.org/officeDocument/2006/relationships/notesSlide" Target="../notesSlides/notesSlide147.xml"/><Relationship Id="rId1" Type="http://schemas.openxmlformats.org/officeDocument/2006/relationships/slideLayout" Target="../slideLayouts/slideLayout12.xml"/><Relationship Id="rId6" Type="http://schemas.openxmlformats.org/officeDocument/2006/relationships/image" Target="../media/image584.png"/><Relationship Id="rId5" Type="http://schemas.openxmlformats.org/officeDocument/2006/relationships/image" Target="../media/image583.png"/><Relationship Id="rId10" Type="http://schemas.openxmlformats.org/officeDocument/2006/relationships/image" Target="../media/image588.png"/><Relationship Id="rId4" Type="http://schemas.openxmlformats.org/officeDocument/2006/relationships/image" Target="../media/image3.png"/><Relationship Id="rId9" Type="http://schemas.openxmlformats.org/officeDocument/2006/relationships/image" Target="../media/image587.png"/></Relationships>
</file>

<file path=ppt/slides/_rels/slide206.xml.rels><?xml version="1.0" encoding="UTF-8" standalone="yes"?>
<Relationships xmlns="http://schemas.openxmlformats.org/package/2006/relationships"><Relationship Id="rId2" Type="http://schemas.openxmlformats.org/officeDocument/2006/relationships/image" Target="../media/image589.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8" Type="http://schemas.openxmlformats.org/officeDocument/2006/relationships/image" Target="../media/image593.png"/><Relationship Id="rId3" Type="http://schemas.openxmlformats.org/officeDocument/2006/relationships/image" Target="../media/image2.png"/><Relationship Id="rId7" Type="http://schemas.openxmlformats.org/officeDocument/2006/relationships/image" Target="../media/image592.png"/><Relationship Id="rId2" Type="http://schemas.openxmlformats.org/officeDocument/2006/relationships/notesSlide" Target="../notesSlides/notesSlide148.xml"/><Relationship Id="rId1" Type="http://schemas.openxmlformats.org/officeDocument/2006/relationships/slideLayout" Target="../slideLayouts/slideLayout12.xml"/><Relationship Id="rId6" Type="http://schemas.openxmlformats.org/officeDocument/2006/relationships/image" Target="../media/image591.png"/><Relationship Id="rId5" Type="http://schemas.openxmlformats.org/officeDocument/2006/relationships/image" Target="../media/image590.png"/><Relationship Id="rId4" Type="http://schemas.openxmlformats.org/officeDocument/2006/relationships/image" Target="../media/image3.png"/></Relationships>
</file>

<file path=ppt/slides/_rels/slide208.xml.rels><?xml version="1.0" encoding="UTF-8" standalone="yes"?>
<Relationships xmlns="http://schemas.openxmlformats.org/package/2006/relationships"><Relationship Id="rId2" Type="http://schemas.openxmlformats.org/officeDocument/2006/relationships/image" Target="../media/image594.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2.png"/><Relationship Id="rId7"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notesSlide" Target="../notesSlides/notesSlide150.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2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8.png"/><Relationship Id="rId2" Type="http://schemas.openxmlformats.org/officeDocument/2006/relationships/notesSlide" Target="../notesSlides/notesSlide151.xml"/><Relationship Id="rId1" Type="http://schemas.openxmlformats.org/officeDocument/2006/relationships/slideLayout" Target="../slideLayouts/slideLayout12.xml"/><Relationship Id="rId6" Type="http://schemas.openxmlformats.org/officeDocument/2006/relationships/image" Target="../media/image597.png"/><Relationship Id="rId5" Type="http://schemas.openxmlformats.org/officeDocument/2006/relationships/image" Target="../media/image596.png"/><Relationship Id="rId4" Type="http://schemas.openxmlformats.org/officeDocument/2006/relationships/image" Target="../media/image3.png"/></Relationships>
</file>

<file path=ppt/slides/_rels/slide2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2.xml"/><Relationship Id="rId1" Type="http://schemas.openxmlformats.org/officeDocument/2006/relationships/slideLayout" Target="../slideLayouts/slideLayout12.xml"/><Relationship Id="rId6" Type="http://schemas.openxmlformats.org/officeDocument/2006/relationships/image" Target="../media/image600.png"/><Relationship Id="rId5" Type="http://schemas.openxmlformats.org/officeDocument/2006/relationships/image" Target="../media/image599.png"/><Relationship Id="rId4" Type="http://schemas.openxmlformats.org/officeDocument/2006/relationships/image" Target="../media/image3.png"/></Relationships>
</file>

<file path=ppt/slides/_rels/slide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3.xml"/><Relationship Id="rId1" Type="http://schemas.openxmlformats.org/officeDocument/2006/relationships/slideLayout" Target="../slideLayouts/slideLayout12.xml"/><Relationship Id="rId5" Type="http://schemas.openxmlformats.org/officeDocument/2006/relationships/image" Target="../media/image601.png"/><Relationship Id="rId4" Type="http://schemas.openxmlformats.org/officeDocument/2006/relationships/image" Target="../media/image3.png"/></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4.png"/><Relationship Id="rId2" Type="http://schemas.openxmlformats.org/officeDocument/2006/relationships/notesSlide" Target="../notesSlides/notesSlide154.xml"/><Relationship Id="rId1" Type="http://schemas.openxmlformats.org/officeDocument/2006/relationships/slideLayout" Target="../slideLayouts/slideLayout12.xml"/><Relationship Id="rId6" Type="http://schemas.openxmlformats.org/officeDocument/2006/relationships/image" Target="../media/image603.png"/><Relationship Id="rId5" Type="http://schemas.openxmlformats.org/officeDocument/2006/relationships/image" Target="../media/image602.png"/><Relationship Id="rId4" Type="http://schemas.openxmlformats.org/officeDocument/2006/relationships/image" Target="../media/image3.png"/></Relationships>
</file>

<file path=ppt/slides/_rels/slide215.xml.rels><?xml version="1.0" encoding="UTF-8" standalone="yes"?>
<Relationships xmlns="http://schemas.openxmlformats.org/package/2006/relationships"><Relationship Id="rId2" Type="http://schemas.openxmlformats.org/officeDocument/2006/relationships/image" Target="../media/image605.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5.xml"/><Relationship Id="rId1" Type="http://schemas.openxmlformats.org/officeDocument/2006/relationships/slideLayout" Target="../slideLayouts/slideLayout12.xml"/><Relationship Id="rId5" Type="http://schemas.openxmlformats.org/officeDocument/2006/relationships/image" Target="../media/image606.png"/><Relationship Id="rId4" Type="http://schemas.openxmlformats.org/officeDocument/2006/relationships/image" Target="../media/image3.png"/></Relationships>
</file>

<file path=ppt/slides/_rels/slide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6.xml"/><Relationship Id="rId1" Type="http://schemas.openxmlformats.org/officeDocument/2006/relationships/slideLayout" Target="../slideLayouts/slideLayout12.xml"/><Relationship Id="rId5" Type="http://schemas.openxmlformats.org/officeDocument/2006/relationships/image" Target="../media/image607.png"/><Relationship Id="rId4" Type="http://schemas.openxmlformats.org/officeDocument/2006/relationships/image" Target="../media/image3.png"/></Relationships>
</file>

<file path=ppt/slides/_rels/slide218.xml.rels><?xml version="1.0" encoding="UTF-8" standalone="yes"?>
<Relationships xmlns="http://schemas.openxmlformats.org/package/2006/relationships"><Relationship Id="rId8" Type="http://schemas.openxmlformats.org/officeDocument/2006/relationships/hyperlink" Target="https://vnexpress.net/so-hoa" TargetMode="External"/><Relationship Id="rId3" Type="http://schemas.openxmlformats.org/officeDocument/2006/relationships/image" Target="../media/image2.png"/><Relationship Id="rId7" Type="http://schemas.openxmlformats.org/officeDocument/2006/relationships/hyperlink" Target="https://www.thegioididong.com/tin-tuc" TargetMode="External"/><Relationship Id="rId2" Type="http://schemas.openxmlformats.org/officeDocument/2006/relationships/notesSlide" Target="../notesSlides/notesSlide157.xml"/><Relationship Id="rId1" Type="http://schemas.openxmlformats.org/officeDocument/2006/relationships/slideLayout" Target="../slideLayouts/slideLayout12.xml"/><Relationship Id="rId6" Type="http://schemas.openxmlformats.org/officeDocument/2006/relationships/hyperlink" Target="https://developer.mozilla.org/en-US/docs/Web/HTML/Element/mark" TargetMode="External"/><Relationship Id="rId5" Type="http://schemas.openxmlformats.org/officeDocument/2006/relationships/hyperlink" Target="https://vnexpress.net/cam-nang-du-lich-sa-pa-4108517.html" TargetMode="External"/><Relationship Id="rId4" Type="http://schemas.openxmlformats.org/officeDocument/2006/relationships/image" Target="../media/image3.png"/></Relationships>
</file>

<file path=ppt/slides/_rels/slide219.xml.rels><?xml version="1.0" encoding="UTF-8" standalone="yes"?>
<Relationships xmlns="http://schemas.openxmlformats.org/package/2006/relationships"><Relationship Id="rId2" Type="http://schemas.openxmlformats.org/officeDocument/2006/relationships/image" Target="../media/image60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2" Type="http://schemas.openxmlformats.org/officeDocument/2006/relationships/image" Target="../media/image609.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611.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image" Target="../media/image612.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613.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image" Target="../media/image614.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615.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616.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image" Target="../media/image617.pn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image" Target="../media/image6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2" Type="http://schemas.openxmlformats.org/officeDocument/2006/relationships/image" Target="../media/image619.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8.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621.png"/><Relationship Id="rId4" Type="http://schemas.openxmlformats.org/officeDocument/2006/relationships/image" Target="../media/image3.png"/></Relationships>
</file>

<file path=ppt/slides/_rels/slide233.xml.rels><?xml version="1.0" encoding="UTF-8" standalone="yes"?>
<Relationships xmlns="http://schemas.openxmlformats.org/package/2006/relationships"><Relationship Id="rId8" Type="http://schemas.openxmlformats.org/officeDocument/2006/relationships/hyperlink" Target="https://github.com/GaLaiLapTrinh/" TargetMode="External"/><Relationship Id="rId3" Type="http://schemas.openxmlformats.org/officeDocument/2006/relationships/image" Target="../media/image2.png"/><Relationship Id="rId7" Type="http://schemas.openxmlformats.org/officeDocument/2006/relationships/image" Target="../media/image624.png"/><Relationship Id="rId2" Type="http://schemas.openxmlformats.org/officeDocument/2006/relationships/notesSlide" Target="../notesSlides/notesSlide159.xml"/><Relationship Id="rId1" Type="http://schemas.openxmlformats.org/officeDocument/2006/relationships/slideLayout" Target="../slideLayouts/slideLayout12.xml"/><Relationship Id="rId6" Type="http://schemas.openxmlformats.org/officeDocument/2006/relationships/image" Target="../media/image623.png"/><Relationship Id="rId5" Type="http://schemas.openxmlformats.org/officeDocument/2006/relationships/image" Target="../media/image622.png"/><Relationship Id="rId4" Type="http://schemas.openxmlformats.org/officeDocument/2006/relationships/image" Target="../media/image3.png"/><Relationship Id="rId9" Type="http://schemas.openxmlformats.org/officeDocument/2006/relationships/hyperlink" Target="https://github.com/GaLaiLapTrinh/3.demo-responsive-web2" TargetMode="External"/></Relationships>
</file>

<file path=ppt/slides/_rels/slide234.xml.rels><?xml version="1.0" encoding="UTF-8" standalone="yes"?>
<Relationships xmlns="http://schemas.openxmlformats.org/package/2006/relationships"><Relationship Id="rId3" Type="http://schemas.openxmlformats.org/officeDocument/2006/relationships/hyperlink" Target="https://github.com/GaLaiLapTrinh/3.demo-responsive-web" TargetMode="External"/><Relationship Id="rId2" Type="http://schemas.openxmlformats.org/officeDocument/2006/relationships/image" Target="../media/image625.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0.xml"/><Relationship Id="rId1" Type="http://schemas.openxmlformats.org/officeDocument/2006/relationships/slideLayout" Target="../slideLayouts/slideLayout12.xml"/><Relationship Id="rId6" Type="http://schemas.openxmlformats.org/officeDocument/2006/relationships/image" Target="../media/image626.png"/><Relationship Id="rId5" Type="http://schemas.openxmlformats.org/officeDocument/2006/relationships/hyperlink" Target="https://www.lazada.vn/" TargetMode="External"/><Relationship Id="rId4" Type="http://schemas.openxmlformats.org/officeDocument/2006/relationships/image" Target="../media/image3.png"/></Relationships>
</file>

<file path=ppt/slides/_rels/slide2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1.xml"/><Relationship Id="rId1" Type="http://schemas.openxmlformats.org/officeDocument/2006/relationships/slideLayout" Target="../slideLayouts/slideLayout12.xml"/><Relationship Id="rId6" Type="http://schemas.openxmlformats.org/officeDocument/2006/relationships/image" Target="../media/image628.png"/><Relationship Id="rId5" Type="http://schemas.openxmlformats.org/officeDocument/2006/relationships/image" Target="../media/image627.png"/><Relationship Id="rId4" Type="http://schemas.openxmlformats.org/officeDocument/2006/relationships/image" Target="../media/image3.png"/></Relationships>
</file>

<file path=ppt/slides/_rels/slide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38.xml.rels><?xml version="1.0" encoding="UTF-8" standalone="yes"?>
<Relationships xmlns="http://schemas.openxmlformats.org/package/2006/relationships"><Relationship Id="rId2" Type="http://schemas.openxmlformats.org/officeDocument/2006/relationships/image" Target="../media/image629.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2.png"/><Relationship Id="rId2" Type="http://schemas.openxmlformats.org/officeDocument/2006/relationships/notesSlide" Target="../notesSlides/notesSlide163.xml"/><Relationship Id="rId1" Type="http://schemas.openxmlformats.org/officeDocument/2006/relationships/slideLayout" Target="../slideLayouts/slideLayout12.xml"/><Relationship Id="rId6" Type="http://schemas.openxmlformats.org/officeDocument/2006/relationships/image" Target="../media/image631.png"/><Relationship Id="rId5" Type="http://schemas.openxmlformats.org/officeDocument/2006/relationships/image" Target="../media/image63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8" Type="http://schemas.openxmlformats.org/officeDocument/2006/relationships/image" Target="../media/image636.png"/><Relationship Id="rId3" Type="http://schemas.openxmlformats.org/officeDocument/2006/relationships/image" Target="../media/image2.png"/><Relationship Id="rId7" Type="http://schemas.openxmlformats.org/officeDocument/2006/relationships/image" Target="../media/image635.png"/><Relationship Id="rId2" Type="http://schemas.openxmlformats.org/officeDocument/2006/relationships/notesSlide" Target="../notesSlides/notesSlide164.xml"/><Relationship Id="rId1" Type="http://schemas.openxmlformats.org/officeDocument/2006/relationships/slideLayout" Target="../slideLayouts/slideLayout12.xml"/><Relationship Id="rId6" Type="http://schemas.openxmlformats.org/officeDocument/2006/relationships/image" Target="../media/image634.png"/><Relationship Id="rId5" Type="http://schemas.openxmlformats.org/officeDocument/2006/relationships/image" Target="../media/image633.png"/><Relationship Id="rId10" Type="http://schemas.openxmlformats.org/officeDocument/2006/relationships/image" Target="../media/image638.png"/><Relationship Id="rId4" Type="http://schemas.openxmlformats.org/officeDocument/2006/relationships/image" Target="../media/image3.png"/><Relationship Id="rId9" Type="http://schemas.openxmlformats.org/officeDocument/2006/relationships/image" Target="../media/image637.png"/></Relationships>
</file>

<file path=ppt/slides/_rels/slide2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1.png"/><Relationship Id="rId2" Type="http://schemas.openxmlformats.org/officeDocument/2006/relationships/notesSlide" Target="../notesSlides/notesSlide165.xml"/><Relationship Id="rId1" Type="http://schemas.openxmlformats.org/officeDocument/2006/relationships/slideLayout" Target="../slideLayouts/slideLayout12.xml"/><Relationship Id="rId6" Type="http://schemas.openxmlformats.org/officeDocument/2006/relationships/image" Target="../media/image640.png"/><Relationship Id="rId5" Type="http://schemas.openxmlformats.org/officeDocument/2006/relationships/image" Target="../media/image639.png"/><Relationship Id="rId4" Type="http://schemas.openxmlformats.org/officeDocument/2006/relationships/image" Target="../media/image3.png"/></Relationships>
</file>

<file path=ppt/slides/_rels/slide2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6.xml"/><Relationship Id="rId1" Type="http://schemas.openxmlformats.org/officeDocument/2006/relationships/slideLayout" Target="../slideLayouts/slideLayout12.xml"/><Relationship Id="rId5" Type="http://schemas.openxmlformats.org/officeDocument/2006/relationships/image" Target="../media/image642.png"/><Relationship Id="rId4" Type="http://schemas.openxmlformats.org/officeDocument/2006/relationships/image" Target="../media/image3.png"/></Relationships>
</file>

<file path=ppt/slides/_rels/slide2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7.xml"/><Relationship Id="rId1" Type="http://schemas.openxmlformats.org/officeDocument/2006/relationships/slideLayout" Target="../slideLayouts/slideLayout12.xml"/><Relationship Id="rId5" Type="http://schemas.openxmlformats.org/officeDocument/2006/relationships/image" Target="../media/image643.png"/><Relationship Id="rId4" Type="http://schemas.openxmlformats.org/officeDocument/2006/relationships/image" Target="../media/image3.png"/></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8.xml"/><Relationship Id="rId1" Type="http://schemas.openxmlformats.org/officeDocument/2006/relationships/slideLayout" Target="../slideLayouts/slideLayout12.xml"/><Relationship Id="rId5" Type="http://schemas.openxmlformats.org/officeDocument/2006/relationships/image" Target="../media/image644.png"/><Relationship Id="rId4" Type="http://schemas.openxmlformats.org/officeDocument/2006/relationships/image" Target="../media/image3.png"/></Relationships>
</file>

<file path=ppt/slides/_rels/slide2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7.png"/><Relationship Id="rId2" Type="http://schemas.openxmlformats.org/officeDocument/2006/relationships/notesSlide" Target="../notesSlides/notesSlide169.xml"/><Relationship Id="rId1" Type="http://schemas.openxmlformats.org/officeDocument/2006/relationships/slideLayout" Target="../slideLayouts/slideLayout12.xml"/><Relationship Id="rId6" Type="http://schemas.openxmlformats.org/officeDocument/2006/relationships/image" Target="../media/image646.png"/><Relationship Id="rId5" Type="http://schemas.openxmlformats.org/officeDocument/2006/relationships/image" Target="../media/image645.png"/><Relationship Id="rId4" Type="http://schemas.openxmlformats.org/officeDocument/2006/relationships/image" Target="../media/image3.png"/></Relationships>
</file>

<file path=ppt/slides/_rels/slide2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9.png"/><Relationship Id="rId2" Type="http://schemas.openxmlformats.org/officeDocument/2006/relationships/notesSlide" Target="../notesSlides/notesSlide170.xml"/><Relationship Id="rId1" Type="http://schemas.openxmlformats.org/officeDocument/2006/relationships/slideLayout" Target="../slideLayouts/slideLayout12.xml"/><Relationship Id="rId6" Type="http://schemas.openxmlformats.org/officeDocument/2006/relationships/image" Target="../media/image648.png"/><Relationship Id="rId5" Type="http://schemas.openxmlformats.org/officeDocument/2006/relationships/image" Target="../media/image634.png"/><Relationship Id="rId4" Type="http://schemas.openxmlformats.org/officeDocument/2006/relationships/image" Target="../media/image3.png"/></Relationships>
</file>

<file path=ppt/slides/_rels/slide247.xml.rels><?xml version="1.0" encoding="UTF-8" standalone="yes"?>
<Relationships xmlns="http://schemas.openxmlformats.org/package/2006/relationships"><Relationship Id="rId8" Type="http://schemas.openxmlformats.org/officeDocument/2006/relationships/image" Target="../media/image653.png"/><Relationship Id="rId3" Type="http://schemas.openxmlformats.org/officeDocument/2006/relationships/image" Target="../media/image2.png"/><Relationship Id="rId7" Type="http://schemas.openxmlformats.org/officeDocument/2006/relationships/image" Target="../media/image652.png"/><Relationship Id="rId2" Type="http://schemas.openxmlformats.org/officeDocument/2006/relationships/notesSlide" Target="../notesSlides/notesSlide171.xml"/><Relationship Id="rId1" Type="http://schemas.openxmlformats.org/officeDocument/2006/relationships/slideLayout" Target="../slideLayouts/slideLayout12.xml"/><Relationship Id="rId6" Type="http://schemas.openxmlformats.org/officeDocument/2006/relationships/image" Target="../media/image651.png"/><Relationship Id="rId5" Type="http://schemas.openxmlformats.org/officeDocument/2006/relationships/image" Target="../media/image650.png"/><Relationship Id="rId4" Type="http://schemas.openxmlformats.org/officeDocument/2006/relationships/image" Target="../media/image3.png"/></Relationships>
</file>

<file path=ppt/slides/_rels/slide248.xml.rels><?xml version="1.0" encoding="UTF-8" standalone="yes"?>
<Relationships xmlns="http://schemas.openxmlformats.org/package/2006/relationships"><Relationship Id="rId8" Type="http://schemas.openxmlformats.org/officeDocument/2006/relationships/image" Target="../media/image657.png"/><Relationship Id="rId13" Type="http://schemas.openxmlformats.org/officeDocument/2006/relationships/image" Target="../media/image661.png"/><Relationship Id="rId3" Type="http://schemas.openxmlformats.org/officeDocument/2006/relationships/image" Target="../media/image2.png"/><Relationship Id="rId7" Type="http://schemas.openxmlformats.org/officeDocument/2006/relationships/image" Target="../media/image656.png"/><Relationship Id="rId12" Type="http://schemas.openxmlformats.org/officeDocument/2006/relationships/hyperlink" Target="https://github.com/GaLaiLapTrinh/tuhoc-html-css" TargetMode="External"/><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655.png"/><Relationship Id="rId11" Type="http://schemas.openxmlformats.org/officeDocument/2006/relationships/image" Target="../media/image660.png"/><Relationship Id="rId5" Type="http://schemas.openxmlformats.org/officeDocument/2006/relationships/image" Target="../media/image654.png"/><Relationship Id="rId10" Type="http://schemas.openxmlformats.org/officeDocument/2006/relationships/image" Target="../media/image659.png"/><Relationship Id="rId4" Type="http://schemas.openxmlformats.org/officeDocument/2006/relationships/image" Target="../media/image3.png"/><Relationship Id="rId9" Type="http://schemas.openxmlformats.org/officeDocument/2006/relationships/image" Target="../media/image658.png"/></Relationships>
</file>

<file path=ppt/slides/_rels/slide249.xml.rels><?xml version="1.0" encoding="UTF-8" standalone="yes"?>
<Relationships xmlns="http://schemas.openxmlformats.org/package/2006/relationships"><Relationship Id="rId2" Type="http://schemas.openxmlformats.org/officeDocument/2006/relationships/image" Target="../media/image66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png"/><Relationship Id="rId7"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3.png"/><Relationship Id="rId9" Type="http://schemas.openxmlformats.org/officeDocument/2006/relationships/hyperlink" Target="https://github.com/GaLaiLapTrinh/tuhoc-html-css"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657.png"/><Relationship Id="rId13" Type="http://schemas.openxmlformats.org/officeDocument/2006/relationships/image" Target="../media/image661.png"/><Relationship Id="rId3" Type="http://schemas.openxmlformats.org/officeDocument/2006/relationships/image" Target="../media/image2.png"/><Relationship Id="rId7" Type="http://schemas.openxmlformats.org/officeDocument/2006/relationships/image" Target="../media/image656.png"/><Relationship Id="rId12" Type="http://schemas.openxmlformats.org/officeDocument/2006/relationships/hyperlink" Target="https://github.com/GaLaiLapTrinh/tuhoc-html-css" TargetMode="External"/><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655.png"/><Relationship Id="rId11" Type="http://schemas.openxmlformats.org/officeDocument/2006/relationships/image" Target="../media/image660.png"/><Relationship Id="rId5" Type="http://schemas.openxmlformats.org/officeDocument/2006/relationships/image" Target="../media/image654.png"/><Relationship Id="rId10" Type="http://schemas.openxmlformats.org/officeDocument/2006/relationships/image" Target="../media/image659.png"/><Relationship Id="rId4" Type="http://schemas.openxmlformats.org/officeDocument/2006/relationships/image" Target="../media/image3.png"/><Relationship Id="rId9" Type="http://schemas.openxmlformats.org/officeDocument/2006/relationships/image" Target="../media/image658.png"/></Relationships>
</file>

<file path=ppt/slides/_rels/slide251.xml.rels><?xml version="1.0" encoding="UTF-8" standalone="yes"?>
<Relationships xmlns="http://schemas.openxmlformats.org/package/2006/relationships"><Relationship Id="rId8" Type="http://schemas.openxmlformats.org/officeDocument/2006/relationships/image" Target="../media/image653.png"/><Relationship Id="rId3" Type="http://schemas.openxmlformats.org/officeDocument/2006/relationships/image" Target="../media/image2.png"/><Relationship Id="rId7" Type="http://schemas.openxmlformats.org/officeDocument/2006/relationships/image" Target="../media/image652.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651.png"/><Relationship Id="rId5" Type="http://schemas.openxmlformats.org/officeDocument/2006/relationships/image" Target="../media/image650.png"/><Relationship Id="rId4" Type="http://schemas.openxmlformats.org/officeDocument/2006/relationships/image" Target="../media/image3.png"/></Relationships>
</file>

<file path=ppt/slides/_rels/slide2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image" Target="../media/image653.png"/><Relationship Id="rId5" Type="http://schemas.openxmlformats.org/officeDocument/2006/relationships/image" Target="../media/image663.png"/><Relationship Id="rId4" Type="http://schemas.openxmlformats.org/officeDocument/2006/relationships/image" Target="../media/image3.png"/></Relationships>
</file>

<file path=ppt/slides/_rels/slide253.xml.rels><?xml version="1.0" encoding="UTF-8" standalone="yes"?>
<Relationships xmlns="http://schemas.openxmlformats.org/package/2006/relationships"><Relationship Id="rId2" Type="http://schemas.openxmlformats.org/officeDocument/2006/relationships/image" Target="../media/image664.pn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6.xml"/><Relationship Id="rId1" Type="http://schemas.openxmlformats.org/officeDocument/2006/relationships/slideLayout" Target="../slideLayouts/slideLayout12.xml"/><Relationship Id="rId6" Type="http://schemas.openxmlformats.org/officeDocument/2006/relationships/image" Target="../media/image666.png"/><Relationship Id="rId5" Type="http://schemas.openxmlformats.org/officeDocument/2006/relationships/image" Target="../media/image665.png"/><Relationship Id="rId4" Type="http://schemas.openxmlformats.org/officeDocument/2006/relationships/image" Target="../media/image3.png"/></Relationships>
</file>

<file path=ppt/slides/_rels/slide2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7.xml"/><Relationship Id="rId1" Type="http://schemas.openxmlformats.org/officeDocument/2006/relationships/slideLayout" Target="../slideLayouts/slideLayout12.xml"/><Relationship Id="rId6" Type="http://schemas.openxmlformats.org/officeDocument/2006/relationships/image" Target="../media/image667.png"/><Relationship Id="rId5" Type="http://schemas.openxmlformats.org/officeDocument/2006/relationships/hyperlink" Target="https://anydesk.com/en" TargetMode="External"/><Relationship Id="rId4" Type="http://schemas.openxmlformats.org/officeDocument/2006/relationships/image" Target="../media/image3.png"/></Relationships>
</file>

<file path=ppt/slides/_rels/slide256.xml.rels><?xml version="1.0" encoding="UTF-8" standalone="yes"?>
<Relationships xmlns="http://schemas.openxmlformats.org/package/2006/relationships"><Relationship Id="rId8" Type="http://schemas.openxmlformats.org/officeDocument/2006/relationships/image" Target="../media/image671.png"/><Relationship Id="rId3" Type="http://schemas.openxmlformats.org/officeDocument/2006/relationships/image" Target="../media/image2.png"/><Relationship Id="rId7" Type="http://schemas.openxmlformats.org/officeDocument/2006/relationships/image" Target="../media/image670.png"/><Relationship Id="rId2" Type="http://schemas.openxmlformats.org/officeDocument/2006/relationships/notesSlide" Target="../notesSlides/notesSlide178.xml"/><Relationship Id="rId1" Type="http://schemas.openxmlformats.org/officeDocument/2006/relationships/slideLayout" Target="../slideLayouts/slideLayout12.xml"/><Relationship Id="rId6" Type="http://schemas.openxmlformats.org/officeDocument/2006/relationships/image" Target="../media/image669.png"/><Relationship Id="rId5" Type="http://schemas.openxmlformats.org/officeDocument/2006/relationships/image" Target="../media/image668.png"/><Relationship Id="rId4" Type="http://schemas.openxmlformats.org/officeDocument/2006/relationships/image" Target="../media/image3.png"/></Relationships>
</file>

<file path=ppt/slides/_rels/slide257.xml.rels><?xml version="1.0" encoding="UTF-8" standalone="yes"?>
<Relationships xmlns="http://schemas.openxmlformats.org/package/2006/relationships"><Relationship Id="rId2" Type="http://schemas.openxmlformats.org/officeDocument/2006/relationships/image" Target="../media/image672.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5.png"/><Relationship Id="rId2" Type="http://schemas.openxmlformats.org/officeDocument/2006/relationships/notesSlide" Target="../notesSlides/notesSlide179.xml"/><Relationship Id="rId1" Type="http://schemas.openxmlformats.org/officeDocument/2006/relationships/slideLayout" Target="../slideLayouts/slideLayout12.xml"/><Relationship Id="rId6" Type="http://schemas.openxmlformats.org/officeDocument/2006/relationships/image" Target="../media/image674.png"/><Relationship Id="rId5" Type="http://schemas.openxmlformats.org/officeDocument/2006/relationships/image" Target="../media/image673.png"/><Relationship Id="rId4" Type="http://schemas.openxmlformats.org/officeDocument/2006/relationships/image" Target="../media/image3.png"/></Relationships>
</file>

<file path=ppt/slides/_rels/slide25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6.png"/><Relationship Id="rId2" Type="http://schemas.openxmlformats.org/officeDocument/2006/relationships/notesSlide" Target="../notesSlides/notesSlide180.xml"/><Relationship Id="rId1" Type="http://schemas.openxmlformats.org/officeDocument/2006/relationships/slideLayout" Target="../slideLayouts/slideLayout12.xml"/><Relationship Id="rId6" Type="http://schemas.openxmlformats.org/officeDocument/2006/relationships/image" Target="../media/image675.png"/><Relationship Id="rId5" Type="http://schemas.openxmlformats.org/officeDocument/2006/relationships/image" Target="../media/image67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2.png"/><Relationship Id="rId7"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6.png"/><Relationship Id="rId4" Type="http://schemas.openxmlformats.org/officeDocument/2006/relationships/image" Target="../media/image3.png"/></Relationships>
</file>

<file path=ppt/slides/_rels/slide26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7.png"/><Relationship Id="rId2" Type="http://schemas.openxmlformats.org/officeDocument/2006/relationships/notesSlide" Target="../notesSlides/notesSlide181.xml"/><Relationship Id="rId1" Type="http://schemas.openxmlformats.org/officeDocument/2006/relationships/slideLayout" Target="../slideLayouts/slideLayout12.xml"/><Relationship Id="rId6" Type="http://schemas.openxmlformats.org/officeDocument/2006/relationships/image" Target="../media/image675.png"/><Relationship Id="rId5" Type="http://schemas.openxmlformats.org/officeDocument/2006/relationships/image" Target="../media/image674.png"/><Relationship Id="rId4" Type="http://schemas.openxmlformats.org/officeDocument/2006/relationships/image" Target="../media/image3.png"/></Relationships>
</file>

<file path=ppt/slides/_rels/slide261.xml.rels><?xml version="1.0" encoding="UTF-8" standalone="yes"?>
<Relationships xmlns="http://schemas.openxmlformats.org/package/2006/relationships"><Relationship Id="rId2" Type="http://schemas.openxmlformats.org/officeDocument/2006/relationships/image" Target="../media/image678.pn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2.xml"/><Relationship Id="rId1" Type="http://schemas.openxmlformats.org/officeDocument/2006/relationships/slideLayout" Target="../slideLayouts/slideLayout12.xml"/><Relationship Id="rId6" Type="http://schemas.openxmlformats.org/officeDocument/2006/relationships/hyperlink" Target="https://galailaptrinh.github.io/figma-to-html-03/" TargetMode="External"/><Relationship Id="rId5" Type="http://schemas.openxmlformats.org/officeDocument/2006/relationships/image" Target="../media/image679.png"/><Relationship Id="rId4" Type="http://schemas.openxmlformats.org/officeDocument/2006/relationships/image" Target="../media/image3.png"/></Relationships>
</file>

<file path=ppt/slides/_rels/slide263.xml.rels><?xml version="1.0" encoding="UTF-8" standalone="yes"?>
<Relationships xmlns="http://schemas.openxmlformats.org/package/2006/relationships"><Relationship Id="rId3" Type="http://schemas.openxmlformats.org/officeDocument/2006/relationships/hyperlink" Target="https://game.tuhoc.cc/8" TargetMode="External"/><Relationship Id="rId2" Type="http://schemas.openxmlformats.org/officeDocument/2006/relationships/notesSlide" Target="../notesSlides/notesSlide183.xml"/><Relationship Id="rId1" Type="http://schemas.openxmlformats.org/officeDocument/2006/relationships/slideLayout" Target="../slideLayouts/slideLayout12.xml"/><Relationship Id="rId6" Type="http://schemas.openxmlformats.org/officeDocument/2006/relationships/image" Target="../media/image680.png"/><Relationship Id="rId5" Type="http://schemas.openxmlformats.org/officeDocument/2006/relationships/image" Target="../media/image3.png"/><Relationship Id="rId4" Type="http://schemas.openxmlformats.org/officeDocument/2006/relationships/image" Target="../media/image2.png"/></Relationships>
</file>

<file path=ppt/slides/_rels/slide264.xml.rels><?xml version="1.0" encoding="UTF-8" standalone="yes"?>
<Relationships xmlns="http://schemas.openxmlformats.org/package/2006/relationships"><Relationship Id="rId8" Type="http://schemas.openxmlformats.org/officeDocument/2006/relationships/image" Target="../media/image684.png"/><Relationship Id="rId3" Type="http://schemas.openxmlformats.org/officeDocument/2006/relationships/image" Target="../media/image2.png"/><Relationship Id="rId7" Type="http://schemas.openxmlformats.org/officeDocument/2006/relationships/image" Target="../media/image683.png"/><Relationship Id="rId2" Type="http://schemas.openxmlformats.org/officeDocument/2006/relationships/notesSlide" Target="../notesSlides/notesSlide184.xml"/><Relationship Id="rId1" Type="http://schemas.openxmlformats.org/officeDocument/2006/relationships/slideLayout" Target="../slideLayouts/slideLayout12.xml"/><Relationship Id="rId6" Type="http://schemas.openxmlformats.org/officeDocument/2006/relationships/image" Target="../media/image682.png"/><Relationship Id="rId5" Type="http://schemas.openxmlformats.org/officeDocument/2006/relationships/image" Target="../media/image681.png"/><Relationship Id="rId4" Type="http://schemas.openxmlformats.org/officeDocument/2006/relationships/image" Target="../media/image3.png"/></Relationships>
</file>

<file path=ppt/slides/_rels/slide2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85.png"/><Relationship Id="rId2" Type="http://schemas.openxmlformats.org/officeDocument/2006/relationships/notesSlide" Target="../notesSlides/notesSlide185.xml"/><Relationship Id="rId1" Type="http://schemas.openxmlformats.org/officeDocument/2006/relationships/slideLayout" Target="../slideLayouts/slideLayout12.xml"/><Relationship Id="rId6" Type="http://schemas.openxmlformats.org/officeDocument/2006/relationships/image" Target="../media/image684.png"/><Relationship Id="rId5" Type="http://schemas.openxmlformats.org/officeDocument/2006/relationships/image" Target="../media/image683.png"/><Relationship Id="rId4" Type="http://schemas.openxmlformats.org/officeDocument/2006/relationships/image" Target="../media/image3.png"/></Relationships>
</file>

<file path=ppt/slides/_rels/slide266.xml.rels><?xml version="1.0" encoding="UTF-8" standalone="yes"?>
<Relationships xmlns="http://schemas.openxmlformats.org/package/2006/relationships"><Relationship Id="rId8" Type="http://schemas.openxmlformats.org/officeDocument/2006/relationships/image" Target="../media/image689.png"/><Relationship Id="rId3" Type="http://schemas.openxmlformats.org/officeDocument/2006/relationships/image" Target="../media/image2.png"/><Relationship Id="rId7" Type="http://schemas.openxmlformats.org/officeDocument/2006/relationships/image" Target="../media/image688.png"/><Relationship Id="rId2" Type="http://schemas.openxmlformats.org/officeDocument/2006/relationships/notesSlide" Target="../notesSlides/notesSlide186.xml"/><Relationship Id="rId1" Type="http://schemas.openxmlformats.org/officeDocument/2006/relationships/slideLayout" Target="../slideLayouts/slideLayout12.xml"/><Relationship Id="rId6" Type="http://schemas.openxmlformats.org/officeDocument/2006/relationships/image" Target="../media/image687.png"/><Relationship Id="rId5" Type="http://schemas.openxmlformats.org/officeDocument/2006/relationships/image" Target="../media/image686.png"/><Relationship Id="rId4" Type="http://schemas.openxmlformats.org/officeDocument/2006/relationships/image" Target="../media/image3.png"/></Relationships>
</file>

<file path=ppt/slides/_rels/slide267.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ame.tuhoc.cc/9/" TargetMode="External"/><Relationship Id="rId2" Type="http://schemas.openxmlformats.org/officeDocument/2006/relationships/notesSlide" Target="../notesSlides/notesSlide187.xml"/><Relationship Id="rId1" Type="http://schemas.openxmlformats.org/officeDocument/2006/relationships/slideLayout" Target="../slideLayouts/slideLayout12.xml"/><Relationship Id="rId6" Type="http://schemas.openxmlformats.org/officeDocument/2006/relationships/image" Target="../media/image692.png"/><Relationship Id="rId5" Type="http://schemas.openxmlformats.org/officeDocument/2006/relationships/image" Target="../media/image691.png"/><Relationship Id="rId4" Type="http://schemas.openxmlformats.org/officeDocument/2006/relationships/image" Target="../media/image3.png"/></Relationships>
</file>

<file path=ppt/slides/_rels/slide269.xml.rels><?xml version="1.0" encoding="UTF-8" standalone="yes"?>
<Relationships xmlns="http://schemas.openxmlformats.org/package/2006/relationships"><Relationship Id="rId8" Type="http://schemas.openxmlformats.org/officeDocument/2006/relationships/image" Target="../media/image696.png"/><Relationship Id="rId3" Type="http://schemas.openxmlformats.org/officeDocument/2006/relationships/image" Target="../media/image2.png"/><Relationship Id="rId7" Type="http://schemas.openxmlformats.org/officeDocument/2006/relationships/image" Target="../media/image695.png"/><Relationship Id="rId2" Type="http://schemas.openxmlformats.org/officeDocument/2006/relationships/notesSlide" Target="../notesSlides/notesSlide188.xml"/><Relationship Id="rId1" Type="http://schemas.openxmlformats.org/officeDocument/2006/relationships/slideLayout" Target="../slideLayouts/slideLayout12.xml"/><Relationship Id="rId6" Type="http://schemas.openxmlformats.org/officeDocument/2006/relationships/image" Target="../media/image694.png"/><Relationship Id="rId5" Type="http://schemas.openxmlformats.org/officeDocument/2006/relationships/image" Target="../media/image69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2.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96.png"/><Relationship Id="rId4" Type="http://schemas.openxmlformats.org/officeDocument/2006/relationships/image" Target="../media/image3.png"/></Relationships>
</file>

<file path=ppt/slides/_rels/slide270.xml.rels><?xml version="1.0" encoding="UTF-8" standalone="yes"?>
<Relationships xmlns="http://schemas.openxmlformats.org/package/2006/relationships"><Relationship Id="rId8" Type="http://schemas.openxmlformats.org/officeDocument/2006/relationships/image" Target="../media/image699.png"/><Relationship Id="rId3" Type="http://schemas.openxmlformats.org/officeDocument/2006/relationships/image" Target="../media/image2.png"/><Relationship Id="rId7" Type="http://schemas.openxmlformats.org/officeDocument/2006/relationships/image" Target="../media/image698.png"/><Relationship Id="rId2" Type="http://schemas.openxmlformats.org/officeDocument/2006/relationships/notesSlide" Target="../notesSlides/notesSlide189.xml"/><Relationship Id="rId1" Type="http://schemas.openxmlformats.org/officeDocument/2006/relationships/slideLayout" Target="../slideLayouts/slideLayout12.xml"/><Relationship Id="rId6" Type="http://schemas.openxmlformats.org/officeDocument/2006/relationships/image" Target="../media/image697.png"/><Relationship Id="rId5" Type="http://schemas.openxmlformats.org/officeDocument/2006/relationships/image" Target="../media/image695.png"/><Relationship Id="rId4" Type="http://schemas.openxmlformats.org/officeDocument/2006/relationships/image" Target="../media/image3.png"/><Relationship Id="rId9" Type="http://schemas.openxmlformats.org/officeDocument/2006/relationships/image" Target="../media/image700.png"/></Relationships>
</file>

<file path=ppt/slides/_rels/slide271.xml.rels><?xml version="1.0" encoding="UTF-8" standalone="yes"?>
<Relationships xmlns="http://schemas.openxmlformats.org/package/2006/relationships"><Relationship Id="rId8" Type="http://schemas.openxmlformats.org/officeDocument/2006/relationships/image" Target="../media/image703.png"/><Relationship Id="rId3" Type="http://schemas.openxmlformats.org/officeDocument/2006/relationships/image" Target="../media/image2.png"/><Relationship Id="rId7" Type="http://schemas.openxmlformats.org/officeDocument/2006/relationships/image" Target="../media/image702.png"/><Relationship Id="rId2" Type="http://schemas.openxmlformats.org/officeDocument/2006/relationships/notesSlide" Target="../notesSlides/notesSlide190.xml"/><Relationship Id="rId1" Type="http://schemas.openxmlformats.org/officeDocument/2006/relationships/slideLayout" Target="../slideLayouts/slideLayout12.xml"/><Relationship Id="rId6" Type="http://schemas.openxmlformats.org/officeDocument/2006/relationships/image" Target="../media/image701.png"/><Relationship Id="rId11" Type="http://schemas.openxmlformats.org/officeDocument/2006/relationships/image" Target="../media/image706.png"/><Relationship Id="rId5" Type="http://schemas.openxmlformats.org/officeDocument/2006/relationships/image" Target="../media/image695.png"/><Relationship Id="rId10" Type="http://schemas.openxmlformats.org/officeDocument/2006/relationships/image" Target="../media/image705.png"/><Relationship Id="rId4" Type="http://schemas.openxmlformats.org/officeDocument/2006/relationships/image" Target="../media/image3.png"/><Relationship Id="rId9" Type="http://schemas.openxmlformats.org/officeDocument/2006/relationships/image" Target="../media/image704.png"/></Relationships>
</file>

<file path=ppt/slides/_rels/slide272.xml.rels><?xml version="1.0" encoding="UTF-8" standalone="yes"?>
<Relationships xmlns="http://schemas.openxmlformats.org/package/2006/relationships"><Relationship Id="rId8" Type="http://schemas.openxmlformats.org/officeDocument/2006/relationships/image" Target="../media/image709.png"/><Relationship Id="rId3" Type="http://schemas.openxmlformats.org/officeDocument/2006/relationships/image" Target="../media/image2.png"/><Relationship Id="rId7" Type="http://schemas.openxmlformats.org/officeDocument/2006/relationships/image" Target="../media/image708.png"/><Relationship Id="rId2" Type="http://schemas.openxmlformats.org/officeDocument/2006/relationships/notesSlide" Target="../notesSlides/notesSlide191.xml"/><Relationship Id="rId1" Type="http://schemas.openxmlformats.org/officeDocument/2006/relationships/slideLayout" Target="../slideLayouts/slideLayout12.xml"/><Relationship Id="rId6" Type="http://schemas.openxmlformats.org/officeDocument/2006/relationships/image" Target="../media/image707.png"/><Relationship Id="rId11" Type="http://schemas.openxmlformats.org/officeDocument/2006/relationships/image" Target="../media/image712.png"/><Relationship Id="rId5" Type="http://schemas.openxmlformats.org/officeDocument/2006/relationships/image" Target="../media/image695.png"/><Relationship Id="rId10" Type="http://schemas.openxmlformats.org/officeDocument/2006/relationships/image" Target="../media/image711.png"/><Relationship Id="rId4" Type="http://schemas.openxmlformats.org/officeDocument/2006/relationships/image" Target="../media/image3.png"/><Relationship Id="rId9" Type="http://schemas.openxmlformats.org/officeDocument/2006/relationships/image" Target="../media/image710.png"/></Relationships>
</file>

<file path=ppt/slides/_rels/slide273.xml.rels><?xml version="1.0" encoding="UTF-8" standalone="yes"?>
<Relationships xmlns="http://schemas.openxmlformats.org/package/2006/relationships"><Relationship Id="rId8" Type="http://schemas.openxmlformats.org/officeDocument/2006/relationships/image" Target="../media/image716.png"/><Relationship Id="rId3" Type="http://schemas.openxmlformats.org/officeDocument/2006/relationships/image" Target="../media/image2.png"/><Relationship Id="rId7" Type="http://schemas.openxmlformats.org/officeDocument/2006/relationships/image" Target="../media/image715.png"/><Relationship Id="rId2" Type="http://schemas.openxmlformats.org/officeDocument/2006/relationships/notesSlide" Target="../notesSlides/notesSlide192.xml"/><Relationship Id="rId1" Type="http://schemas.openxmlformats.org/officeDocument/2006/relationships/slideLayout" Target="../slideLayouts/slideLayout12.xml"/><Relationship Id="rId6" Type="http://schemas.openxmlformats.org/officeDocument/2006/relationships/image" Target="../media/image714.png"/><Relationship Id="rId11" Type="http://schemas.openxmlformats.org/officeDocument/2006/relationships/image" Target="../media/image692.png"/><Relationship Id="rId5" Type="http://schemas.openxmlformats.org/officeDocument/2006/relationships/image" Target="../media/image713.png"/><Relationship Id="rId10" Type="http://schemas.openxmlformats.org/officeDocument/2006/relationships/image" Target="../media/image717.png"/><Relationship Id="rId4" Type="http://schemas.openxmlformats.org/officeDocument/2006/relationships/image" Target="../media/image3.png"/><Relationship Id="rId9" Type="http://schemas.openxmlformats.org/officeDocument/2006/relationships/hyperlink" Target="https://caniuse.com/" TargetMode="External"/></Relationships>
</file>

<file path=ppt/slides/_rels/slide274.xml.rels><?xml version="1.0" encoding="UTF-8" standalone="yes"?>
<Relationships xmlns="http://schemas.openxmlformats.org/package/2006/relationships"><Relationship Id="rId3" Type="http://schemas.openxmlformats.org/officeDocument/2006/relationships/image" Target="../media/image719.png"/><Relationship Id="rId2" Type="http://schemas.openxmlformats.org/officeDocument/2006/relationships/image" Target="../media/image718.png"/><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8" Type="http://schemas.openxmlformats.org/officeDocument/2006/relationships/image" Target="../media/image696.png"/><Relationship Id="rId3" Type="http://schemas.openxmlformats.org/officeDocument/2006/relationships/image" Target="../media/image2.png"/><Relationship Id="rId7" Type="http://schemas.openxmlformats.org/officeDocument/2006/relationships/image" Target="../media/image695.png"/><Relationship Id="rId2" Type="http://schemas.openxmlformats.org/officeDocument/2006/relationships/notesSlide" Target="../notesSlides/notesSlide193.xml"/><Relationship Id="rId1" Type="http://schemas.openxmlformats.org/officeDocument/2006/relationships/slideLayout" Target="../slideLayouts/slideLayout12.xml"/><Relationship Id="rId6" Type="http://schemas.openxmlformats.org/officeDocument/2006/relationships/image" Target="../media/image694.png"/><Relationship Id="rId5" Type="http://schemas.openxmlformats.org/officeDocument/2006/relationships/image" Target="../media/image693.png"/><Relationship Id="rId4" Type="http://schemas.openxmlformats.org/officeDocument/2006/relationships/image" Target="../media/image3.png"/></Relationships>
</file>

<file path=ppt/slides/_rels/slide276.xml.rels><?xml version="1.0" encoding="UTF-8" standalone="yes"?>
<Relationships xmlns="http://schemas.openxmlformats.org/package/2006/relationships"><Relationship Id="rId8" Type="http://schemas.openxmlformats.org/officeDocument/2006/relationships/image" Target="../media/image703.png"/><Relationship Id="rId3" Type="http://schemas.openxmlformats.org/officeDocument/2006/relationships/image" Target="../media/image2.png"/><Relationship Id="rId7" Type="http://schemas.openxmlformats.org/officeDocument/2006/relationships/image" Target="../media/image702.png"/><Relationship Id="rId2" Type="http://schemas.openxmlformats.org/officeDocument/2006/relationships/notesSlide" Target="../notesSlides/notesSlide194.xml"/><Relationship Id="rId1" Type="http://schemas.openxmlformats.org/officeDocument/2006/relationships/slideLayout" Target="../slideLayouts/slideLayout12.xml"/><Relationship Id="rId6" Type="http://schemas.openxmlformats.org/officeDocument/2006/relationships/image" Target="../media/image701.png"/><Relationship Id="rId11" Type="http://schemas.openxmlformats.org/officeDocument/2006/relationships/image" Target="../media/image706.png"/><Relationship Id="rId5" Type="http://schemas.openxmlformats.org/officeDocument/2006/relationships/image" Target="../media/image695.png"/><Relationship Id="rId10" Type="http://schemas.openxmlformats.org/officeDocument/2006/relationships/image" Target="../media/image705.png"/><Relationship Id="rId4" Type="http://schemas.openxmlformats.org/officeDocument/2006/relationships/image" Target="../media/image3.png"/><Relationship Id="rId9" Type="http://schemas.openxmlformats.org/officeDocument/2006/relationships/image" Target="../media/image704.png"/></Relationships>
</file>

<file path=ppt/slides/_rels/slide27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22.png"/><Relationship Id="rId2" Type="http://schemas.openxmlformats.org/officeDocument/2006/relationships/notesSlide" Target="../notesSlides/notesSlide195.xml"/><Relationship Id="rId1" Type="http://schemas.openxmlformats.org/officeDocument/2006/relationships/slideLayout" Target="../slideLayouts/slideLayout12.xml"/><Relationship Id="rId6" Type="http://schemas.openxmlformats.org/officeDocument/2006/relationships/image" Target="../media/image721.png"/><Relationship Id="rId5" Type="http://schemas.openxmlformats.org/officeDocument/2006/relationships/image" Target="../media/image720.png"/><Relationship Id="rId4" Type="http://schemas.openxmlformats.org/officeDocument/2006/relationships/image" Target="../media/image3.png"/></Relationships>
</file>

<file path=ppt/slides/_rels/slide27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25.png"/><Relationship Id="rId2" Type="http://schemas.openxmlformats.org/officeDocument/2006/relationships/notesSlide" Target="../notesSlides/notesSlide196.xml"/><Relationship Id="rId1" Type="http://schemas.openxmlformats.org/officeDocument/2006/relationships/slideLayout" Target="../slideLayouts/slideLayout12.xml"/><Relationship Id="rId6" Type="http://schemas.openxmlformats.org/officeDocument/2006/relationships/image" Target="../media/image724.png"/><Relationship Id="rId5" Type="http://schemas.openxmlformats.org/officeDocument/2006/relationships/image" Target="../media/image723.png"/><Relationship Id="rId4" Type="http://schemas.openxmlformats.org/officeDocument/2006/relationships/image" Target="../media/image3.png"/></Relationships>
</file>

<file path=ppt/slides/_rels/slide279.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2.png"/><Relationship Id="rId7" Type="http://schemas.openxmlformats.org/officeDocument/2006/relationships/hyperlink" Target="https://cssgradient.io/"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caniuse.com/" TargetMode="External"/><Relationship Id="rId5" Type="http://schemas.openxmlformats.org/officeDocument/2006/relationships/image" Target="../media/image106.png"/><Relationship Id="rId4" Type="http://schemas.openxmlformats.org/officeDocument/2006/relationships/image" Target="../media/image3.png"/><Relationship Id="rId9" Type="http://schemas.openxmlformats.org/officeDocument/2006/relationships/image" Target="../media/image108.png"/></Relationships>
</file>

<file path=ppt/slides/_rels/slide280.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media/image2.png"/><Relationship Id="rId7" Type="http://schemas.openxmlformats.org/officeDocument/2006/relationships/image" Target="../media/image729.png"/><Relationship Id="rId2" Type="http://schemas.openxmlformats.org/officeDocument/2006/relationships/notesSlide" Target="../notesSlides/notesSlide197.xml"/><Relationship Id="rId1" Type="http://schemas.openxmlformats.org/officeDocument/2006/relationships/slideLayout" Target="../slideLayouts/slideLayout12.xml"/><Relationship Id="rId6" Type="http://schemas.openxmlformats.org/officeDocument/2006/relationships/image" Target="../media/image728.gif"/><Relationship Id="rId5" Type="http://schemas.openxmlformats.org/officeDocument/2006/relationships/image" Target="../media/image727.png"/><Relationship Id="rId4" Type="http://schemas.openxmlformats.org/officeDocument/2006/relationships/image" Target="../media/image3.png"/></Relationships>
</file>

<file path=ppt/slides/_rels/slide28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33.png"/><Relationship Id="rId2" Type="http://schemas.openxmlformats.org/officeDocument/2006/relationships/notesSlide" Target="../notesSlides/notesSlide198.xml"/><Relationship Id="rId1" Type="http://schemas.openxmlformats.org/officeDocument/2006/relationships/slideLayout" Target="../slideLayouts/slideLayout12.xml"/><Relationship Id="rId6" Type="http://schemas.openxmlformats.org/officeDocument/2006/relationships/image" Target="../media/image732.png"/><Relationship Id="rId5" Type="http://schemas.openxmlformats.org/officeDocument/2006/relationships/image" Target="../media/image731.png"/><Relationship Id="rId4" Type="http://schemas.openxmlformats.org/officeDocument/2006/relationships/image" Target="../media/image3.png"/></Relationships>
</file>

<file path=ppt/slides/_rels/slide282.xml.rels><?xml version="1.0" encoding="UTF-8" standalone="yes"?>
<Relationships xmlns="http://schemas.openxmlformats.org/package/2006/relationships"><Relationship Id="rId2" Type="http://schemas.openxmlformats.org/officeDocument/2006/relationships/image" Target="../media/image734.png"/><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8" Type="http://schemas.openxmlformats.org/officeDocument/2006/relationships/image" Target="../media/image738.png"/><Relationship Id="rId3" Type="http://schemas.openxmlformats.org/officeDocument/2006/relationships/image" Target="../media/image2.png"/><Relationship Id="rId7" Type="http://schemas.openxmlformats.org/officeDocument/2006/relationships/image" Target="../media/image737.png"/><Relationship Id="rId2" Type="http://schemas.openxmlformats.org/officeDocument/2006/relationships/notesSlide" Target="../notesSlides/notesSlide199.xml"/><Relationship Id="rId1" Type="http://schemas.openxmlformats.org/officeDocument/2006/relationships/slideLayout" Target="../slideLayouts/slideLayout12.xml"/><Relationship Id="rId6" Type="http://schemas.openxmlformats.org/officeDocument/2006/relationships/image" Target="../media/image736.png"/><Relationship Id="rId5" Type="http://schemas.openxmlformats.org/officeDocument/2006/relationships/image" Target="../media/image735.png"/><Relationship Id="rId4" Type="http://schemas.openxmlformats.org/officeDocument/2006/relationships/image" Target="../media/image3.png"/><Relationship Id="rId9" Type="http://schemas.openxmlformats.org/officeDocument/2006/relationships/image" Target="../media/image739.png"/></Relationships>
</file>

<file path=ppt/slides/_rels/slide2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87.xml.rels><?xml version="1.0" encoding="UTF-8" standalone="yes"?>
<Relationships xmlns="http://schemas.openxmlformats.org/package/2006/relationships"><Relationship Id="rId8" Type="http://schemas.openxmlformats.org/officeDocument/2006/relationships/image" Target="../media/image743.png"/><Relationship Id="rId3" Type="http://schemas.openxmlformats.org/officeDocument/2006/relationships/image" Target="../media/image2.png"/><Relationship Id="rId7" Type="http://schemas.openxmlformats.org/officeDocument/2006/relationships/image" Target="../media/image742.png"/><Relationship Id="rId2" Type="http://schemas.openxmlformats.org/officeDocument/2006/relationships/notesSlide" Target="../notesSlides/notesSlide203.xml"/><Relationship Id="rId1" Type="http://schemas.openxmlformats.org/officeDocument/2006/relationships/slideLayout" Target="../slideLayouts/slideLayout12.xml"/><Relationship Id="rId6" Type="http://schemas.openxmlformats.org/officeDocument/2006/relationships/image" Target="../media/image741.png"/><Relationship Id="rId5" Type="http://schemas.openxmlformats.org/officeDocument/2006/relationships/image" Target="../media/image740.png"/><Relationship Id="rId10" Type="http://schemas.openxmlformats.org/officeDocument/2006/relationships/image" Target="../media/image745.png"/><Relationship Id="rId4" Type="http://schemas.openxmlformats.org/officeDocument/2006/relationships/image" Target="../media/image3.png"/><Relationship Id="rId9" Type="http://schemas.openxmlformats.org/officeDocument/2006/relationships/image" Target="../media/image744.png"/></Relationships>
</file>

<file path=ppt/slides/_rels/slide28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48.png"/><Relationship Id="rId2" Type="http://schemas.openxmlformats.org/officeDocument/2006/relationships/notesSlide" Target="../notesSlides/notesSlide204.xml"/><Relationship Id="rId1" Type="http://schemas.openxmlformats.org/officeDocument/2006/relationships/slideLayout" Target="../slideLayouts/slideLayout12.xml"/><Relationship Id="rId6" Type="http://schemas.openxmlformats.org/officeDocument/2006/relationships/image" Target="../media/image747.png"/><Relationship Id="rId5" Type="http://schemas.openxmlformats.org/officeDocument/2006/relationships/image" Target="../media/image746.png"/><Relationship Id="rId4" Type="http://schemas.openxmlformats.org/officeDocument/2006/relationships/image" Target="../media/image3.png"/></Relationships>
</file>

<file path=ppt/slides/_rels/slide289.xml.rels><?xml version="1.0" encoding="UTF-8" standalone="yes"?>
<Relationships xmlns="http://schemas.openxmlformats.org/package/2006/relationships"><Relationship Id="rId2" Type="http://schemas.openxmlformats.org/officeDocument/2006/relationships/image" Target="../media/image74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3.png"/></Relationships>
</file>

<file path=ppt/slides/_rels/slide290.xml.rels><?xml version="1.0" encoding="UTF-8" standalone="yes"?>
<Relationships xmlns="http://schemas.openxmlformats.org/package/2006/relationships"><Relationship Id="rId8" Type="http://schemas.openxmlformats.org/officeDocument/2006/relationships/image" Target="../media/image753.png"/><Relationship Id="rId3" Type="http://schemas.openxmlformats.org/officeDocument/2006/relationships/image" Target="../media/image2.png"/><Relationship Id="rId7" Type="http://schemas.openxmlformats.org/officeDocument/2006/relationships/image" Target="../media/image752.png"/><Relationship Id="rId2" Type="http://schemas.openxmlformats.org/officeDocument/2006/relationships/notesSlide" Target="../notesSlides/notesSlide205.xml"/><Relationship Id="rId1" Type="http://schemas.openxmlformats.org/officeDocument/2006/relationships/slideLayout" Target="../slideLayouts/slideLayout12.xml"/><Relationship Id="rId6" Type="http://schemas.openxmlformats.org/officeDocument/2006/relationships/image" Target="../media/image751.png"/><Relationship Id="rId5" Type="http://schemas.openxmlformats.org/officeDocument/2006/relationships/image" Target="../media/image750.png"/><Relationship Id="rId4" Type="http://schemas.openxmlformats.org/officeDocument/2006/relationships/image" Target="../media/image3.png"/></Relationships>
</file>

<file path=ppt/slides/_rels/slide291.xml.rels><?xml version="1.0" encoding="UTF-8" standalone="yes"?>
<Relationships xmlns="http://schemas.openxmlformats.org/package/2006/relationships"><Relationship Id="rId2" Type="http://schemas.openxmlformats.org/officeDocument/2006/relationships/image" Target="../media/image754.png"/><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8" Type="http://schemas.openxmlformats.org/officeDocument/2006/relationships/image" Target="../media/image757.png"/><Relationship Id="rId3" Type="http://schemas.openxmlformats.org/officeDocument/2006/relationships/image" Target="../media/image2.png"/><Relationship Id="rId7" Type="http://schemas.openxmlformats.org/officeDocument/2006/relationships/image" Target="../media/image756.png"/><Relationship Id="rId2" Type="http://schemas.openxmlformats.org/officeDocument/2006/relationships/notesSlide" Target="../notesSlides/notesSlide206.xml"/><Relationship Id="rId1" Type="http://schemas.openxmlformats.org/officeDocument/2006/relationships/slideLayout" Target="../slideLayouts/slideLayout12.xml"/><Relationship Id="rId6" Type="http://schemas.openxmlformats.org/officeDocument/2006/relationships/hyperlink" Target="https://github.com/michalsnik/aos" TargetMode="External"/><Relationship Id="rId5" Type="http://schemas.openxmlformats.org/officeDocument/2006/relationships/image" Target="../media/image755.png"/><Relationship Id="rId4" Type="http://schemas.openxmlformats.org/officeDocument/2006/relationships/image" Target="../media/image3.png"/></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michalsnik/aos" TargetMode="External"/><Relationship Id="rId2" Type="http://schemas.openxmlformats.org/officeDocument/2006/relationships/notesSlide" Target="../notesSlides/notesSlide207.xml"/><Relationship Id="rId1" Type="http://schemas.openxmlformats.org/officeDocument/2006/relationships/slideLayout" Target="../slideLayouts/slideLayout12.xml"/><Relationship Id="rId6" Type="http://schemas.openxmlformats.org/officeDocument/2006/relationships/image" Target="../media/image755.png"/><Relationship Id="rId5" Type="http://schemas.openxmlformats.org/officeDocument/2006/relationships/image" Target="../media/image758.png"/><Relationship Id="rId4" Type="http://schemas.openxmlformats.org/officeDocument/2006/relationships/image" Target="../media/image3.png"/></Relationships>
</file>

<file path=ppt/slides/_rels/slide2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8.xml"/><Relationship Id="rId1" Type="http://schemas.openxmlformats.org/officeDocument/2006/relationships/slideLayout" Target="../slideLayouts/slideLayout12.xml"/><Relationship Id="rId6" Type="http://schemas.openxmlformats.org/officeDocument/2006/relationships/image" Target="../media/image760.png"/><Relationship Id="rId5" Type="http://schemas.openxmlformats.org/officeDocument/2006/relationships/image" Target="../media/image759.png"/><Relationship Id="rId4" Type="http://schemas.openxmlformats.org/officeDocument/2006/relationships/image" Target="../media/image3.png"/></Relationships>
</file>

<file path=ppt/slides/_rels/slide2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9.xml"/><Relationship Id="rId1" Type="http://schemas.openxmlformats.org/officeDocument/2006/relationships/slideLayout" Target="../slideLayouts/slideLayout12.xml"/><Relationship Id="rId6" Type="http://schemas.openxmlformats.org/officeDocument/2006/relationships/image" Target="../media/image762.png"/><Relationship Id="rId5" Type="http://schemas.openxmlformats.org/officeDocument/2006/relationships/image" Target="../media/image761.png"/><Relationship Id="rId4" Type="http://schemas.openxmlformats.org/officeDocument/2006/relationships/image" Target="../media/image3.png"/></Relationships>
</file>

<file path=ppt/slides/_rels/slide2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0.xml"/><Relationship Id="rId1" Type="http://schemas.openxmlformats.org/officeDocument/2006/relationships/slideLayout" Target="../slideLayouts/slideLayout12.xml"/><Relationship Id="rId6" Type="http://schemas.openxmlformats.org/officeDocument/2006/relationships/image" Target="../media/image764.png"/><Relationship Id="rId5" Type="http://schemas.openxmlformats.org/officeDocument/2006/relationships/image" Target="../media/image763.png"/><Relationship Id="rId4" Type="http://schemas.openxmlformats.org/officeDocument/2006/relationships/image" Target="../media/image3.png"/></Relationships>
</file>

<file path=ppt/slides/_rels/slide2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98.xml.rels><?xml version="1.0" encoding="UTF-8" standalone="yes"?>
<Relationships xmlns="http://schemas.openxmlformats.org/package/2006/relationships"><Relationship Id="rId2" Type="http://schemas.openxmlformats.org/officeDocument/2006/relationships/image" Target="../media/image765.png"/><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7.png"/><Relationship Id="rId2" Type="http://schemas.openxmlformats.org/officeDocument/2006/relationships/notesSlide" Target="../notesSlides/notesSlide212.xml"/><Relationship Id="rId1" Type="http://schemas.openxmlformats.org/officeDocument/2006/relationships/slideLayout" Target="../slideLayouts/slideLayout12.xml"/><Relationship Id="rId6" Type="http://schemas.openxmlformats.org/officeDocument/2006/relationships/hyperlink" Target="https://animate.style/" TargetMode="External"/><Relationship Id="rId5" Type="http://schemas.openxmlformats.org/officeDocument/2006/relationships/image" Target="../media/image76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70.png"/><Relationship Id="rId2" Type="http://schemas.openxmlformats.org/officeDocument/2006/relationships/notesSlide" Target="../notesSlides/notesSlide213.xml"/><Relationship Id="rId1" Type="http://schemas.openxmlformats.org/officeDocument/2006/relationships/slideLayout" Target="../slideLayouts/slideLayout12.xml"/><Relationship Id="rId6" Type="http://schemas.openxmlformats.org/officeDocument/2006/relationships/image" Target="../media/image769.png"/><Relationship Id="rId5" Type="http://schemas.openxmlformats.org/officeDocument/2006/relationships/image" Target="../media/image768.png"/><Relationship Id="rId4" Type="http://schemas.openxmlformats.org/officeDocument/2006/relationships/image" Target="../media/image3.png"/></Relationships>
</file>

<file path=ppt/slides/_rels/slide30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9.png"/><Relationship Id="rId2" Type="http://schemas.openxmlformats.org/officeDocument/2006/relationships/notesSlide" Target="../notesSlides/notesSlide214.xml"/><Relationship Id="rId1" Type="http://schemas.openxmlformats.org/officeDocument/2006/relationships/slideLayout" Target="../slideLayouts/slideLayout12.xml"/><Relationship Id="rId6" Type="http://schemas.openxmlformats.org/officeDocument/2006/relationships/hyperlink" Target="https://animate.style/" TargetMode="External"/><Relationship Id="rId5" Type="http://schemas.openxmlformats.org/officeDocument/2006/relationships/image" Target="../media/image771.png"/><Relationship Id="rId4" Type="http://schemas.openxmlformats.org/officeDocument/2006/relationships/image" Target="../media/image3.png"/></Relationships>
</file>

<file path=ppt/slides/_rels/slide302.xml.rels><?xml version="1.0" encoding="UTF-8" standalone="yes"?>
<Relationships xmlns="http://schemas.openxmlformats.org/package/2006/relationships"><Relationship Id="rId2" Type="http://schemas.openxmlformats.org/officeDocument/2006/relationships/image" Target="../media/image772.png"/><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7.png"/><Relationship Id="rId2" Type="http://schemas.openxmlformats.org/officeDocument/2006/relationships/notesSlide" Target="../notesSlides/notesSlide215.xml"/><Relationship Id="rId1" Type="http://schemas.openxmlformats.org/officeDocument/2006/relationships/slideLayout" Target="../slideLayouts/slideLayout12.xml"/><Relationship Id="rId6" Type="http://schemas.openxmlformats.org/officeDocument/2006/relationships/hyperlink" Target="https://animate.style/" TargetMode="External"/><Relationship Id="rId5" Type="http://schemas.openxmlformats.org/officeDocument/2006/relationships/image" Target="../media/image766.png"/><Relationship Id="rId4" Type="http://schemas.openxmlformats.org/officeDocument/2006/relationships/image" Target="../media/image3.png"/></Relationships>
</file>

<file path=ppt/slides/_rels/slide30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73.png"/><Relationship Id="rId2" Type="http://schemas.openxmlformats.org/officeDocument/2006/relationships/notesSlide" Target="../notesSlides/notesSlide216.xml"/><Relationship Id="rId1" Type="http://schemas.openxmlformats.org/officeDocument/2006/relationships/slideLayout" Target="../slideLayouts/slideLayout12.xml"/><Relationship Id="rId6" Type="http://schemas.openxmlformats.org/officeDocument/2006/relationships/hyperlink" Target="https://github.com/michalsnik/aos" TargetMode="External"/><Relationship Id="rId5" Type="http://schemas.openxmlformats.org/officeDocument/2006/relationships/image" Target="../media/image755.png"/><Relationship Id="rId4" Type="http://schemas.openxmlformats.org/officeDocument/2006/relationships/image" Target="../media/image3.png"/></Relationships>
</file>

<file path=ppt/slides/_rels/slide305.xml.rels><?xml version="1.0" encoding="UTF-8" standalone="yes"?>
<Relationships xmlns="http://schemas.openxmlformats.org/package/2006/relationships"><Relationship Id="rId8" Type="http://schemas.openxmlformats.org/officeDocument/2006/relationships/image" Target="../media/image775.png"/><Relationship Id="rId3" Type="http://schemas.openxmlformats.org/officeDocument/2006/relationships/image" Target="../media/image2.png"/><Relationship Id="rId7" Type="http://schemas.openxmlformats.org/officeDocument/2006/relationships/hyperlink" Target="https://animate.style/" TargetMode="External"/><Relationship Id="rId2" Type="http://schemas.openxmlformats.org/officeDocument/2006/relationships/notesSlide" Target="../notesSlides/notesSlide217.xml"/><Relationship Id="rId1" Type="http://schemas.openxmlformats.org/officeDocument/2006/relationships/slideLayout" Target="../slideLayouts/slideLayout12.xml"/><Relationship Id="rId6" Type="http://schemas.openxmlformats.org/officeDocument/2006/relationships/image" Target="../media/image770.png"/><Relationship Id="rId5" Type="http://schemas.openxmlformats.org/officeDocument/2006/relationships/image" Target="../media/image774.png"/><Relationship Id="rId4" Type="http://schemas.openxmlformats.org/officeDocument/2006/relationships/image" Target="../media/image3.png"/></Relationships>
</file>

<file path=ppt/slides/_rels/slide3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8.xml"/><Relationship Id="rId1" Type="http://schemas.openxmlformats.org/officeDocument/2006/relationships/slideLayout" Target="../slideLayouts/slideLayout12.xml"/><Relationship Id="rId6" Type="http://schemas.openxmlformats.org/officeDocument/2006/relationships/image" Target="../media/image777.png"/><Relationship Id="rId5" Type="http://schemas.openxmlformats.org/officeDocument/2006/relationships/image" Target="../media/image77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png"/><Relationship Id="rId7"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2.png"/><Relationship Id="rId7" Type="http://schemas.openxmlformats.org/officeDocument/2006/relationships/image" Target="../media/image11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5.png"/><Relationship Id="rId10" Type="http://schemas.openxmlformats.org/officeDocument/2006/relationships/image" Target="../media/image121.png"/><Relationship Id="rId4" Type="http://schemas.openxmlformats.org/officeDocument/2006/relationships/image" Target="../media/image3.png"/><Relationship Id="rId9" Type="http://schemas.openxmlformats.org/officeDocument/2006/relationships/image" Target="../media/image120.png"/></Relationships>
</file>

<file path=ppt/slides/_rels/slide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png"/><Relationship Id="rId7"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24.png"/><Relationship Id="rId11" Type="http://schemas.openxmlformats.org/officeDocument/2006/relationships/hyperlink" Target="https://github.com/GaLaiLapTrinh/tuhoc-html-css" TargetMode="External"/><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3.png"/><Relationship Id="rId9" Type="http://schemas.openxmlformats.org/officeDocument/2006/relationships/image" Target="../media/image127.png"/></Relationships>
</file>

<file path=ppt/slides/_rels/slide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2.png"/><Relationship Id="rId7"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4.png"/><Relationship Id="rId4" Type="http://schemas.openxmlformats.org/officeDocument/2006/relationships/image" Target="../media/image3.png"/><Relationship Id="rId9" Type="http://schemas.openxmlformats.org/officeDocument/2006/relationships/hyperlink" Target="https://b5jpg.csb.app/"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2.png"/><Relationship Id="rId7" Type="http://schemas.openxmlformats.org/officeDocument/2006/relationships/hyperlink" Target="https://caniuse.com/"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3.png"/><Relationship Id="rId9" Type="http://schemas.openxmlformats.org/officeDocument/2006/relationships/image" Target="../media/image13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39.png"/><Relationship Id="rId5" Type="http://schemas.openxmlformats.org/officeDocument/2006/relationships/image" Target="../media/image135.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2.png"/><Relationship Id="rId7" Type="http://schemas.openxmlformats.org/officeDocument/2006/relationships/image" Target="../media/image143.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145.png"/><Relationship Id="rId5" Type="http://schemas.openxmlformats.org/officeDocument/2006/relationships/image" Target="../media/image141.png"/><Relationship Id="rId10" Type="http://schemas.openxmlformats.org/officeDocument/2006/relationships/hyperlink" Target="https://github.com/galailaptrinh/tuhoc-html-css" TargetMode="External"/><Relationship Id="rId4" Type="http://schemas.openxmlformats.org/officeDocument/2006/relationships/image" Target="../media/image3.png"/><Relationship Id="rId9" Type="http://schemas.openxmlformats.org/officeDocument/2006/relationships/hyperlink" Target="https://tools.webdevpuneet.com/css-clip-path-generator/"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2.png"/><Relationship Id="rId7" Type="http://schemas.openxmlformats.org/officeDocument/2006/relationships/image" Target="../media/image14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2.png"/><Relationship Id="rId10" Type="http://schemas.openxmlformats.org/officeDocument/2006/relationships/image" Target="../media/image150.png"/><Relationship Id="rId4" Type="http://schemas.openxmlformats.org/officeDocument/2006/relationships/image" Target="../media/image3.png"/><Relationship Id="rId9" Type="http://schemas.openxmlformats.org/officeDocument/2006/relationships/image" Target="../media/image149.png"/></Relationships>
</file>

<file path=ppt/slides/_rels/slide4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2.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52.png"/><Relationship Id="rId11" Type="http://schemas.openxmlformats.org/officeDocument/2006/relationships/image" Target="../media/image156.png"/><Relationship Id="rId5" Type="http://schemas.openxmlformats.org/officeDocument/2006/relationships/image" Target="../media/image146.png"/><Relationship Id="rId10" Type="http://schemas.openxmlformats.org/officeDocument/2006/relationships/image" Target="../media/image155.png"/><Relationship Id="rId4" Type="http://schemas.openxmlformats.org/officeDocument/2006/relationships/image" Target="../media/image3.png"/><Relationship Id="rId9" Type="http://schemas.openxmlformats.org/officeDocument/2006/relationships/image" Target="../media/image154.png"/></Relationships>
</file>

<file path=ppt/slides/_rels/slide4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2.png"/><Relationship Id="rId7" Type="http://schemas.openxmlformats.org/officeDocument/2006/relationships/image" Target="../media/image158.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157.png"/><Relationship Id="rId5" Type="http://schemas.openxmlformats.org/officeDocument/2006/relationships/image" Target="../media/image146.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2.png"/><Relationship Id="rId7"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61.png"/><Relationship Id="rId11" Type="http://schemas.openxmlformats.org/officeDocument/2006/relationships/image" Target="../media/image165.png"/><Relationship Id="rId5" Type="http://schemas.openxmlformats.org/officeDocument/2006/relationships/image" Target="../media/image160.png"/><Relationship Id="rId10" Type="http://schemas.openxmlformats.org/officeDocument/2006/relationships/image" Target="../media/image164.png"/><Relationship Id="rId4" Type="http://schemas.openxmlformats.org/officeDocument/2006/relationships/image" Target="../media/image3.png"/><Relationship Id="rId9" Type="http://schemas.openxmlformats.org/officeDocument/2006/relationships/image" Target="../media/image143.png"/></Relationships>
</file>

<file path=ppt/slides/_rels/slide4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2.png"/><Relationship Id="rId7" Type="http://schemas.openxmlformats.org/officeDocument/2006/relationships/image" Target="../media/image168.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3.png"/><Relationship Id="rId9" Type="http://schemas.openxmlformats.org/officeDocument/2006/relationships/image" Target="../media/image170.png"/></Relationships>
</file>

<file path=ppt/slides/_rels/slide46.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2.png"/><Relationship Id="rId7" Type="http://schemas.openxmlformats.org/officeDocument/2006/relationships/image" Target="../media/image168.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3.png"/><Relationship Id="rId9" Type="http://schemas.openxmlformats.org/officeDocument/2006/relationships/image" Target="../media/image170.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4.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72.png"/><Relationship Id="rId5" Type="http://schemas.openxmlformats.org/officeDocument/2006/relationships/image" Target="../media/image141.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png"/><Relationship Id="rId7" Type="http://schemas.openxmlformats.org/officeDocument/2006/relationships/image" Target="../media/image174.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73.png"/><Relationship Id="rId5" Type="http://schemas.openxmlformats.org/officeDocument/2006/relationships/image" Target="../media/image141.png"/><Relationship Id="rId4" Type="http://schemas.openxmlformats.org/officeDocument/2006/relationships/image" Target="../media/image3.png"/><Relationship Id="rId9" Type="http://schemas.openxmlformats.org/officeDocument/2006/relationships/image" Target="../media/image176.png"/></Relationships>
</file>

<file path=ppt/slides/_rels/slide4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2.png"/><Relationship Id="rId7" Type="http://schemas.openxmlformats.org/officeDocument/2006/relationships/image" Target="../media/image179.png"/><Relationship Id="rId12" Type="http://schemas.openxmlformats.org/officeDocument/2006/relationships/hyperlink" Target="http://dc.tuhoc.cc/"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78.png"/><Relationship Id="rId11" Type="http://schemas.openxmlformats.org/officeDocument/2006/relationships/hyperlink" Target="https://getcssscan.com/css-box-shadow-examples" TargetMode="External"/><Relationship Id="rId5" Type="http://schemas.openxmlformats.org/officeDocument/2006/relationships/hyperlink" Target="https://developer.mozilla.org/en-US/docs/Web/CSS/box-shadow" TargetMode="External"/><Relationship Id="rId10" Type="http://schemas.openxmlformats.org/officeDocument/2006/relationships/hyperlink" Target="https://box-shadow.dev/" TargetMode="External"/><Relationship Id="rId4" Type="http://schemas.openxmlformats.org/officeDocument/2006/relationships/image" Target="../media/image3.png"/><Relationship Id="rId9" Type="http://schemas.openxmlformats.org/officeDocument/2006/relationships/hyperlink" Target="https://cssgenerator.org/box-shadow-css-generator.html"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2.png"/><Relationship Id="rId7" Type="http://schemas.openxmlformats.org/officeDocument/2006/relationships/image" Target="../media/image183.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2.png"/><Relationship Id="rId7" Type="http://schemas.openxmlformats.org/officeDocument/2006/relationships/image" Target="../media/image187.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3.png"/><Relationship Id="rId9" Type="http://schemas.openxmlformats.org/officeDocument/2006/relationships/image" Target="../media/image189.png"/></Relationships>
</file>

<file path=ppt/slides/_rels/slide5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2.png"/><Relationship Id="rId7" Type="http://schemas.openxmlformats.org/officeDocument/2006/relationships/image" Target="../media/image193.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3.png"/><Relationship Id="rId9" Type="http://schemas.openxmlformats.org/officeDocument/2006/relationships/image" Target="../media/image195.png"/></Relationships>
</file>

<file path=ppt/slides/_rels/slide55.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2.png"/><Relationship Id="rId7" Type="http://schemas.openxmlformats.org/officeDocument/2006/relationships/image" Target="../media/image198.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png"/><Relationship Id="rId7" Type="http://schemas.openxmlformats.org/officeDocument/2006/relationships/image" Target="../media/image203.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png"/><Relationship Id="rId7" Type="http://schemas.openxmlformats.org/officeDocument/2006/relationships/image" Target="../media/image206.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205.png"/><Relationship Id="rId5" Type="http://schemas.openxmlformats.org/officeDocument/2006/relationships/image" Target="../media/image201.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20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3.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212.png"/><Relationship Id="rId5" Type="http://schemas.openxmlformats.org/officeDocument/2006/relationships/hyperlink" Target="https://www.w3schools.com/css/css_pseudo_elements.asp" TargetMode="Externa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8" Type="http://schemas.openxmlformats.org/officeDocument/2006/relationships/hyperlink" Target="https://www.w3schools.com/css/css_pseudo_elements.asp" TargetMode="External"/><Relationship Id="rId3" Type="http://schemas.openxmlformats.org/officeDocument/2006/relationships/image" Target="../media/image2.png"/><Relationship Id="rId7" Type="http://schemas.openxmlformats.org/officeDocument/2006/relationships/image" Target="../media/image216.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openxmlformats.org/officeDocument/2006/relationships/hyperlink" Target="https://www.w3schools.com/css/css_pseudo_elements.asp" TargetMode="External"/><Relationship Id="rId3" Type="http://schemas.openxmlformats.org/officeDocument/2006/relationships/image" Target="../media/image2.png"/><Relationship Id="rId7" Type="http://schemas.openxmlformats.org/officeDocument/2006/relationships/image" Target="../media/image218.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217.png"/><Relationship Id="rId5" Type="http://schemas.openxmlformats.org/officeDocument/2006/relationships/image" Target="../media/image215.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png"/><Relationship Id="rId7" Type="http://schemas.openxmlformats.org/officeDocument/2006/relationships/image" Target="../media/image219.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hyperlink" Target="https://www.w3schools.com/css/css_pseudo_elements.asp" TargetMode="External"/><Relationship Id="rId5" Type="http://schemas.openxmlformats.org/officeDocument/2006/relationships/image" Target="../media/image215.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png"/><Relationship Id="rId7" Type="http://schemas.openxmlformats.org/officeDocument/2006/relationships/image" Target="../media/image222.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221.png"/><Relationship Id="rId5" Type="http://schemas.openxmlformats.org/officeDocument/2006/relationships/hyperlink" Target="https://www.w3schools.com/css/css_pseudo_elements.asp" TargetMode="External"/><Relationship Id="rId4" Type="http://schemas.openxmlformats.org/officeDocument/2006/relationships/image" Target="../media/image3.png"/><Relationship Id="rId9" Type="http://schemas.openxmlformats.org/officeDocument/2006/relationships/image" Target="../media/image224.png"/></Relationships>
</file>

<file path=ppt/slides/_rels/slide6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png"/><Relationship Id="rId7" Type="http://schemas.openxmlformats.org/officeDocument/2006/relationships/image" Target="../media/image226.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225.png"/><Relationship Id="rId5" Type="http://schemas.openxmlformats.org/officeDocument/2006/relationships/hyperlink" Target="https://www.w3schools.com/css/css_pseudo_elements.asp" TargetMode="External"/><Relationship Id="rId4" Type="http://schemas.openxmlformats.org/officeDocument/2006/relationships/image" Target="../media/image3.png"/><Relationship Id="rId9" Type="http://schemas.openxmlformats.org/officeDocument/2006/relationships/image" Target="../media/image228.png"/></Relationships>
</file>

<file path=ppt/slides/_rels/slide6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png"/><Relationship Id="rId7" Type="http://schemas.openxmlformats.org/officeDocument/2006/relationships/image" Target="../media/image231.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230.png"/><Relationship Id="rId5" Type="http://schemas.openxmlformats.org/officeDocument/2006/relationships/hyperlink" Target="https://www.w3schools.com/css/css_counters.asp" TargetMode="External"/><Relationship Id="rId10" Type="http://schemas.openxmlformats.org/officeDocument/2006/relationships/hyperlink" Target="https://github.com/galailaptrinh/tuhoc-html-css" TargetMode="External"/><Relationship Id="rId4" Type="http://schemas.openxmlformats.org/officeDocument/2006/relationships/image" Target="../media/image3.png"/><Relationship Id="rId9" Type="http://schemas.openxmlformats.org/officeDocument/2006/relationships/image" Target="../media/image23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4.png"/><Relationship Id="rId7" Type="http://schemas.openxmlformats.org/officeDocument/2006/relationships/image" Target="../media/image231.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hyperlink" Target="https://www.w3schools.com/css/css_counters.as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6.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231.png"/><Relationship Id="rId5" Type="http://schemas.openxmlformats.org/officeDocument/2006/relationships/hyperlink" Target="https://www.w3schools.com/css/css_counters.asp" TargetMode="Externa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0.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png"/><Relationship Id="rId7" Type="http://schemas.openxmlformats.org/officeDocument/2006/relationships/image" Target="../media/image243.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3.png"/><Relationship Id="rId9" Type="http://schemas.openxmlformats.org/officeDocument/2006/relationships/image" Target="../media/image245.png"/></Relationships>
</file>

<file path=ppt/slides/_rels/slide75.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9.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2.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255.png"/><Relationship Id="rId5" Type="http://schemas.openxmlformats.org/officeDocument/2006/relationships/image" Target="../media/image254.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png"/><Relationship Id="rId7" Type="http://schemas.openxmlformats.org/officeDocument/2006/relationships/image" Target="../media/image258.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59.png"/><Relationship Id="rId3" Type="http://schemas.openxmlformats.org/officeDocument/2006/relationships/image" Target="../media/image2.png"/><Relationship Id="rId7" Type="http://schemas.openxmlformats.org/officeDocument/2006/relationships/image" Target="../media/image262.png"/><Relationship Id="rId12" Type="http://schemas.openxmlformats.org/officeDocument/2006/relationships/image" Target="../media/image267.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3.png"/><Relationship Id="rId9" Type="http://schemas.openxmlformats.org/officeDocument/2006/relationships/image" Target="../media/image264.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9.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268.png"/><Relationship Id="rId5" Type="http://schemas.openxmlformats.org/officeDocument/2006/relationships/image" Target="../media/image259.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254.jp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74.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7.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png"/><Relationship Id="rId7" Type="http://schemas.openxmlformats.org/officeDocument/2006/relationships/image" Target="../media/image282.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281.png"/><Relationship Id="rId5" Type="http://schemas.openxmlformats.org/officeDocument/2006/relationships/hyperlink" Target="https://fontawesome.com/" TargetMode="External"/><Relationship Id="rId4" Type="http://schemas.openxmlformats.org/officeDocument/2006/relationships/image" Target="../media/image3.png"/><Relationship Id="rId9" Type="http://schemas.openxmlformats.org/officeDocument/2006/relationships/image" Target="../media/image284.png"/></Relationships>
</file>

<file path=ppt/slides/_rels/slide8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hyperlink" Target="https://cssgradient.io/gradient-backgrounds/" TargetMode="External"/><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8.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1.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image" Target="../media/image2.png"/><Relationship Id="rId7" Type="http://schemas.openxmlformats.org/officeDocument/2006/relationships/image" Target="../media/image295.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image" Target="../media/image2.png"/><Relationship Id="rId7" Type="http://schemas.openxmlformats.org/officeDocument/2006/relationships/image" Target="../media/image298.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297.png"/><Relationship Id="rId5" Type="http://schemas.openxmlformats.org/officeDocument/2006/relationships/image" Target="../media/image295.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8.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5.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30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380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 Background-size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Điều chỉnh kích thước ảnh nền  </a:t>
            </a:r>
            <a:endParaRPr lang="vi-VN" b="1" i="1">
              <a:latin typeface="Times New Roman" pitchFamily="18" charset="0"/>
              <a:cs typeface="Times New Roman" pitchFamily="18" charset="0"/>
            </a:endParaRPr>
          </a:p>
        </p:txBody>
      </p:sp>
      <p:sp>
        <p:nvSpPr>
          <p:cNvPr id="10332" name="TextBox 10331">
            <a:extLst>
              <a:ext uri="{FF2B5EF4-FFF2-40B4-BE49-F238E27FC236}">
                <a16:creationId xmlns:a16="http://schemas.microsoft.com/office/drawing/2014/main" id="{26887708-D77C-EC2B-2B7D-E008B68AF679}"/>
              </a:ext>
            </a:extLst>
          </p:cNvPr>
          <p:cNvSpPr txBox="1"/>
          <p:nvPr/>
        </p:nvSpPr>
        <p:spPr>
          <a:xfrm>
            <a:off x="4599683" y="881498"/>
            <a:ext cx="4833837" cy="369332"/>
          </a:xfrm>
          <a:prstGeom prst="rect">
            <a:avLst/>
          </a:prstGeom>
          <a:noFill/>
        </p:spPr>
        <p:txBody>
          <a:bodyPr wrap="square">
            <a:spAutoFit/>
          </a:bodyPr>
          <a:lstStyle/>
          <a:p>
            <a:r>
              <a:rPr lang="vi-VN">
                <a:hlinkClick r:id="rId5"/>
              </a:rPr>
              <a:t>https://cssgradient.io/gradient-backgrounds/</a:t>
            </a:r>
            <a:r>
              <a:rPr lang="en-US"/>
              <a:t> </a:t>
            </a:r>
            <a:endParaRPr lang="vi-VN"/>
          </a:p>
        </p:txBody>
      </p:sp>
      <p:pic>
        <p:nvPicPr>
          <p:cNvPr id="4" name="Picture 3">
            <a:extLst>
              <a:ext uri="{FF2B5EF4-FFF2-40B4-BE49-F238E27FC236}">
                <a16:creationId xmlns:a16="http://schemas.microsoft.com/office/drawing/2014/main" id="{95F066BA-6712-52E3-50C2-2552361CCC2C}"/>
              </a:ext>
            </a:extLst>
          </p:cNvPr>
          <p:cNvPicPr>
            <a:picLocks noChangeAspect="1"/>
          </p:cNvPicPr>
          <p:nvPr/>
        </p:nvPicPr>
        <p:blipFill>
          <a:blip r:embed="rId6"/>
          <a:stretch>
            <a:fillRect/>
          </a:stretch>
        </p:blipFill>
        <p:spPr>
          <a:xfrm>
            <a:off x="1205580" y="2034477"/>
            <a:ext cx="2867025" cy="828675"/>
          </a:xfrm>
          <a:prstGeom prst="rect">
            <a:avLst/>
          </a:prstGeom>
        </p:spPr>
      </p:pic>
      <p:pic>
        <p:nvPicPr>
          <p:cNvPr id="5" name="Picture 4">
            <a:extLst>
              <a:ext uri="{FF2B5EF4-FFF2-40B4-BE49-F238E27FC236}">
                <a16:creationId xmlns:a16="http://schemas.microsoft.com/office/drawing/2014/main" id="{7F82498F-5776-81B4-C547-CFA5DCE9F240}"/>
              </a:ext>
            </a:extLst>
          </p:cNvPr>
          <p:cNvPicPr>
            <a:picLocks noChangeAspect="1"/>
          </p:cNvPicPr>
          <p:nvPr/>
        </p:nvPicPr>
        <p:blipFill>
          <a:blip r:embed="rId7"/>
          <a:stretch>
            <a:fillRect/>
          </a:stretch>
        </p:blipFill>
        <p:spPr>
          <a:xfrm>
            <a:off x="1205580" y="3108527"/>
            <a:ext cx="3120107" cy="1261320"/>
          </a:xfrm>
          <a:prstGeom prst="rect">
            <a:avLst/>
          </a:prstGeom>
        </p:spPr>
      </p:pic>
      <p:pic>
        <p:nvPicPr>
          <p:cNvPr id="14" name="Picture 13">
            <a:extLst>
              <a:ext uri="{FF2B5EF4-FFF2-40B4-BE49-F238E27FC236}">
                <a16:creationId xmlns:a16="http://schemas.microsoft.com/office/drawing/2014/main" id="{4B15A7FD-C8ED-69E3-7623-2578DC7C1C81}"/>
              </a:ext>
            </a:extLst>
          </p:cNvPr>
          <p:cNvPicPr>
            <a:picLocks noChangeAspect="1"/>
          </p:cNvPicPr>
          <p:nvPr/>
        </p:nvPicPr>
        <p:blipFill>
          <a:blip r:embed="rId8"/>
          <a:stretch>
            <a:fillRect/>
          </a:stretch>
        </p:blipFill>
        <p:spPr>
          <a:xfrm>
            <a:off x="1205580" y="4766047"/>
            <a:ext cx="2516568" cy="2017249"/>
          </a:xfrm>
          <a:prstGeom prst="rect">
            <a:avLst/>
          </a:prstGeom>
        </p:spPr>
      </p:pic>
      <p:sp>
        <p:nvSpPr>
          <p:cNvPr id="15" name="Rectangle 14">
            <a:extLst>
              <a:ext uri="{FF2B5EF4-FFF2-40B4-BE49-F238E27FC236}">
                <a16:creationId xmlns:a16="http://schemas.microsoft.com/office/drawing/2014/main" id="{03F86BB0-10A9-D1E2-89FB-5AE8D621BC81}"/>
              </a:ext>
            </a:extLst>
          </p:cNvPr>
          <p:cNvSpPr/>
          <p:nvPr/>
        </p:nvSpPr>
        <p:spPr>
          <a:xfrm>
            <a:off x="1183155" y="4369847"/>
            <a:ext cx="3131745" cy="3352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Chiều rộng =100% chiều rộng box </a:t>
            </a:r>
          </a:p>
        </p:txBody>
      </p:sp>
      <p:pic>
        <p:nvPicPr>
          <p:cNvPr id="19" name="Picture 18">
            <a:extLst>
              <a:ext uri="{FF2B5EF4-FFF2-40B4-BE49-F238E27FC236}">
                <a16:creationId xmlns:a16="http://schemas.microsoft.com/office/drawing/2014/main" id="{891EFB8D-ACC4-F831-1CAC-F8329F186CF7}"/>
              </a:ext>
            </a:extLst>
          </p:cNvPr>
          <p:cNvPicPr>
            <a:picLocks noChangeAspect="1"/>
          </p:cNvPicPr>
          <p:nvPr/>
        </p:nvPicPr>
        <p:blipFill>
          <a:blip r:embed="rId9"/>
          <a:stretch>
            <a:fillRect/>
          </a:stretch>
        </p:blipFill>
        <p:spPr>
          <a:xfrm>
            <a:off x="4495897" y="3982379"/>
            <a:ext cx="2924175" cy="295275"/>
          </a:xfrm>
          <a:prstGeom prst="rect">
            <a:avLst/>
          </a:prstGeom>
        </p:spPr>
      </p:pic>
      <p:sp>
        <p:nvSpPr>
          <p:cNvPr id="20" name="Rectangle 19">
            <a:extLst>
              <a:ext uri="{FF2B5EF4-FFF2-40B4-BE49-F238E27FC236}">
                <a16:creationId xmlns:a16="http://schemas.microsoft.com/office/drawing/2014/main" id="{20170861-A03D-BAD6-4545-BBFFC57171EA}"/>
              </a:ext>
            </a:extLst>
          </p:cNvPr>
          <p:cNvSpPr/>
          <p:nvPr/>
        </p:nvSpPr>
        <p:spPr>
          <a:xfrm>
            <a:off x="4495897" y="4369847"/>
            <a:ext cx="3131745" cy="3352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Chiều rộng =100% chiều rộng box </a:t>
            </a:r>
          </a:p>
        </p:txBody>
      </p:sp>
      <p:cxnSp>
        <p:nvCxnSpPr>
          <p:cNvPr id="22" name="Straight Arrow Connector 21">
            <a:extLst>
              <a:ext uri="{FF2B5EF4-FFF2-40B4-BE49-F238E27FC236}">
                <a16:creationId xmlns:a16="http://schemas.microsoft.com/office/drawing/2014/main" id="{A35C418A-4140-B128-7FA5-870D395F5EA5}"/>
              </a:ext>
            </a:extLst>
          </p:cNvPr>
          <p:cNvCxnSpPr/>
          <p:nvPr/>
        </p:nvCxnSpPr>
        <p:spPr>
          <a:xfrm flipH="1">
            <a:off x="5282119" y="4231532"/>
            <a:ext cx="1235413" cy="1688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87F501-53B9-4EF6-5551-F07D3A6DC83C}"/>
              </a:ext>
            </a:extLst>
          </p:cNvPr>
          <p:cNvCxnSpPr>
            <a:cxnSpLocks/>
          </p:cNvCxnSpPr>
          <p:nvPr/>
        </p:nvCxnSpPr>
        <p:spPr>
          <a:xfrm flipV="1">
            <a:off x="7110919" y="3789379"/>
            <a:ext cx="0" cy="193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85D92E5-52F4-2A19-75C4-95008C5F5DD2}"/>
              </a:ext>
            </a:extLst>
          </p:cNvPr>
          <p:cNvSpPr/>
          <p:nvPr/>
        </p:nvSpPr>
        <p:spPr>
          <a:xfrm>
            <a:off x="4495897" y="3484652"/>
            <a:ext cx="3131745" cy="3352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Chiều cao=100% chiều cao box </a:t>
            </a:r>
          </a:p>
        </p:txBody>
      </p:sp>
      <p:pic>
        <p:nvPicPr>
          <p:cNvPr id="31" name="Picture 30">
            <a:extLst>
              <a:ext uri="{FF2B5EF4-FFF2-40B4-BE49-F238E27FC236}">
                <a16:creationId xmlns:a16="http://schemas.microsoft.com/office/drawing/2014/main" id="{FAA8FA9A-AFE2-595F-3B80-CDA2353E90E8}"/>
              </a:ext>
            </a:extLst>
          </p:cNvPr>
          <p:cNvPicPr>
            <a:picLocks noChangeAspect="1"/>
          </p:cNvPicPr>
          <p:nvPr/>
        </p:nvPicPr>
        <p:blipFill>
          <a:blip r:embed="rId10"/>
          <a:stretch>
            <a:fillRect/>
          </a:stretch>
        </p:blipFill>
        <p:spPr>
          <a:xfrm>
            <a:off x="4599683" y="4827630"/>
            <a:ext cx="2414401" cy="1955665"/>
          </a:xfrm>
          <a:prstGeom prst="rect">
            <a:avLst/>
          </a:prstGeom>
        </p:spPr>
      </p:pic>
      <p:sp>
        <p:nvSpPr>
          <p:cNvPr id="10305" name="Rectangle 10304">
            <a:extLst>
              <a:ext uri="{FF2B5EF4-FFF2-40B4-BE49-F238E27FC236}">
                <a16:creationId xmlns:a16="http://schemas.microsoft.com/office/drawing/2014/main" id="{39AB357D-4E57-9AC8-6C1B-62EB51DD8ABE}"/>
              </a:ext>
            </a:extLst>
          </p:cNvPr>
          <p:cNvSpPr/>
          <p:nvPr/>
        </p:nvSpPr>
        <p:spPr>
          <a:xfrm>
            <a:off x="7110919" y="4834235"/>
            <a:ext cx="1342417" cy="194906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Ảnh bị méo nếu 0 cùng tỷ lệ với box chứa</a:t>
            </a:r>
          </a:p>
        </p:txBody>
      </p:sp>
      <p:pic>
        <p:nvPicPr>
          <p:cNvPr id="10307" name="Picture 10306">
            <a:extLst>
              <a:ext uri="{FF2B5EF4-FFF2-40B4-BE49-F238E27FC236}">
                <a16:creationId xmlns:a16="http://schemas.microsoft.com/office/drawing/2014/main" id="{076363D4-9788-8004-F3EB-44688577BD05}"/>
              </a:ext>
            </a:extLst>
          </p:cNvPr>
          <p:cNvPicPr>
            <a:picLocks noChangeAspect="1"/>
          </p:cNvPicPr>
          <p:nvPr/>
        </p:nvPicPr>
        <p:blipFill>
          <a:blip r:embed="rId11"/>
          <a:stretch>
            <a:fillRect/>
          </a:stretch>
        </p:blipFill>
        <p:spPr>
          <a:xfrm>
            <a:off x="9381456" y="1734312"/>
            <a:ext cx="2514600" cy="333375"/>
          </a:xfrm>
          <a:prstGeom prst="rect">
            <a:avLst/>
          </a:prstGeom>
        </p:spPr>
      </p:pic>
      <p:pic>
        <p:nvPicPr>
          <p:cNvPr id="10309" name="Picture 10308">
            <a:extLst>
              <a:ext uri="{FF2B5EF4-FFF2-40B4-BE49-F238E27FC236}">
                <a16:creationId xmlns:a16="http://schemas.microsoft.com/office/drawing/2014/main" id="{C3239C50-052C-32F5-A69D-81B1F5DD4709}"/>
              </a:ext>
            </a:extLst>
          </p:cNvPr>
          <p:cNvPicPr>
            <a:picLocks noChangeAspect="1"/>
          </p:cNvPicPr>
          <p:nvPr/>
        </p:nvPicPr>
        <p:blipFill>
          <a:blip r:embed="rId12"/>
          <a:stretch>
            <a:fillRect/>
          </a:stretch>
        </p:blipFill>
        <p:spPr>
          <a:xfrm>
            <a:off x="9199820" y="2110198"/>
            <a:ext cx="2693689" cy="2163435"/>
          </a:xfrm>
          <a:prstGeom prst="rect">
            <a:avLst/>
          </a:prstGeom>
        </p:spPr>
      </p:pic>
      <p:pic>
        <p:nvPicPr>
          <p:cNvPr id="10312" name="Picture 10311">
            <a:extLst>
              <a:ext uri="{FF2B5EF4-FFF2-40B4-BE49-F238E27FC236}">
                <a16:creationId xmlns:a16="http://schemas.microsoft.com/office/drawing/2014/main" id="{A875A861-C14E-5A45-BF14-86190B15C5FE}"/>
              </a:ext>
            </a:extLst>
          </p:cNvPr>
          <p:cNvPicPr>
            <a:picLocks noChangeAspect="1"/>
          </p:cNvPicPr>
          <p:nvPr/>
        </p:nvPicPr>
        <p:blipFill>
          <a:blip r:embed="rId13"/>
          <a:stretch>
            <a:fillRect/>
          </a:stretch>
        </p:blipFill>
        <p:spPr>
          <a:xfrm>
            <a:off x="9199820" y="4464314"/>
            <a:ext cx="2693689" cy="323850"/>
          </a:xfrm>
          <a:prstGeom prst="rect">
            <a:avLst/>
          </a:prstGeom>
        </p:spPr>
      </p:pic>
      <p:pic>
        <p:nvPicPr>
          <p:cNvPr id="10315" name="Picture 10314">
            <a:extLst>
              <a:ext uri="{FF2B5EF4-FFF2-40B4-BE49-F238E27FC236}">
                <a16:creationId xmlns:a16="http://schemas.microsoft.com/office/drawing/2014/main" id="{3F55B3C4-F0B3-DD63-413E-3B347ABB7801}"/>
              </a:ext>
            </a:extLst>
          </p:cNvPr>
          <p:cNvPicPr>
            <a:picLocks noChangeAspect="1"/>
          </p:cNvPicPr>
          <p:nvPr/>
        </p:nvPicPr>
        <p:blipFill>
          <a:blip r:embed="rId14"/>
          <a:stretch>
            <a:fillRect/>
          </a:stretch>
        </p:blipFill>
        <p:spPr>
          <a:xfrm>
            <a:off x="9199820" y="4850179"/>
            <a:ext cx="2357619" cy="1910565"/>
          </a:xfrm>
          <a:prstGeom prst="rect">
            <a:avLst/>
          </a:prstGeom>
        </p:spPr>
      </p:pic>
      <p:sp>
        <p:nvSpPr>
          <p:cNvPr id="10316" name="Rectangle 10315">
            <a:extLst>
              <a:ext uri="{FF2B5EF4-FFF2-40B4-BE49-F238E27FC236}">
                <a16:creationId xmlns:a16="http://schemas.microsoft.com/office/drawing/2014/main" id="{5FECCEE1-64D6-5A02-81B0-A2B6BA5A1B3C}"/>
              </a:ext>
            </a:extLst>
          </p:cNvPr>
          <p:cNvSpPr/>
          <p:nvPr/>
        </p:nvSpPr>
        <p:spPr>
          <a:xfrm>
            <a:off x="9232610" y="5682748"/>
            <a:ext cx="1753810" cy="43812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FF0000"/>
                </a:solidFill>
              </a:rPr>
              <a:t>W=200px</a:t>
            </a:r>
          </a:p>
          <a:p>
            <a:r>
              <a:rPr lang="en-US" sz="1200" b="1">
                <a:solidFill>
                  <a:srgbClr val="FF0000"/>
                </a:solidFill>
              </a:rPr>
              <a:t>H = 300px</a:t>
            </a:r>
          </a:p>
        </p:txBody>
      </p:sp>
      <p:grpSp>
        <p:nvGrpSpPr>
          <p:cNvPr id="2" name="Group 46">
            <a:extLst>
              <a:ext uri="{FF2B5EF4-FFF2-40B4-BE49-F238E27FC236}">
                <a16:creationId xmlns:a16="http://schemas.microsoft.com/office/drawing/2014/main" id="{C385A8BE-A584-16BE-EAE5-C8583C8493A3}"/>
              </a:ext>
            </a:extLst>
          </p:cNvPr>
          <p:cNvGrpSpPr>
            <a:grpSpLocks/>
          </p:cNvGrpSpPr>
          <p:nvPr/>
        </p:nvGrpSpPr>
        <p:grpSpPr bwMode="auto">
          <a:xfrm>
            <a:off x="702179" y="712439"/>
            <a:ext cx="3777305" cy="685800"/>
            <a:chOff x="1296" y="1824"/>
            <a:chExt cx="2101" cy="432"/>
          </a:xfrm>
        </p:grpSpPr>
        <p:sp>
          <p:nvSpPr>
            <p:cNvPr id="6" name="AutoShape 47">
              <a:extLst>
                <a:ext uri="{FF2B5EF4-FFF2-40B4-BE49-F238E27FC236}">
                  <a16:creationId xmlns:a16="http://schemas.microsoft.com/office/drawing/2014/main" id="{6903D038-4C78-07F2-9DF3-AF6BF3BC0067}"/>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AC9A7D90-0F8D-6C00-EB38-DAB458145D8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1F38C55C-A8B9-C90D-9353-240D21945C57}"/>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8" name="Text Box 50">
              <a:extLst>
                <a:ext uri="{FF2B5EF4-FFF2-40B4-BE49-F238E27FC236}">
                  <a16:creationId xmlns:a16="http://schemas.microsoft.com/office/drawing/2014/main" id="{5BD5C71D-0AC9-C0B4-8491-B516D0E71DC4}"/>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
        <p:nvSpPr>
          <p:cNvPr id="21" name="Oval 20">
            <a:extLst>
              <a:ext uri="{FF2B5EF4-FFF2-40B4-BE49-F238E27FC236}">
                <a16:creationId xmlns:a16="http://schemas.microsoft.com/office/drawing/2014/main" id="{D564D324-822D-474D-BEA0-DA419C9EE31B}"/>
              </a:ext>
            </a:extLst>
          </p:cNvPr>
          <p:cNvSpPr/>
          <p:nvPr/>
        </p:nvSpPr>
        <p:spPr>
          <a:xfrm>
            <a:off x="9214006" y="2218566"/>
            <a:ext cx="549120" cy="3341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1.1 </a:t>
            </a:r>
          </a:p>
        </p:txBody>
      </p:sp>
      <p:sp>
        <p:nvSpPr>
          <p:cNvPr id="25" name="Oval 24">
            <a:extLst>
              <a:ext uri="{FF2B5EF4-FFF2-40B4-BE49-F238E27FC236}">
                <a16:creationId xmlns:a16="http://schemas.microsoft.com/office/drawing/2014/main" id="{629A7AB5-0E17-5E00-198B-C60113D38951}"/>
              </a:ext>
            </a:extLst>
          </p:cNvPr>
          <p:cNvSpPr/>
          <p:nvPr/>
        </p:nvSpPr>
        <p:spPr>
          <a:xfrm>
            <a:off x="1284686" y="4792508"/>
            <a:ext cx="549120" cy="3341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1.2 </a:t>
            </a:r>
          </a:p>
        </p:txBody>
      </p:sp>
      <p:sp>
        <p:nvSpPr>
          <p:cNvPr id="26" name="Oval 25">
            <a:extLst>
              <a:ext uri="{FF2B5EF4-FFF2-40B4-BE49-F238E27FC236}">
                <a16:creationId xmlns:a16="http://schemas.microsoft.com/office/drawing/2014/main" id="{1B9AFBA2-A1A4-5D48-7860-7E77EF1E24D2}"/>
              </a:ext>
            </a:extLst>
          </p:cNvPr>
          <p:cNvSpPr/>
          <p:nvPr/>
        </p:nvSpPr>
        <p:spPr>
          <a:xfrm>
            <a:off x="4592853" y="4952242"/>
            <a:ext cx="549120" cy="3341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2.1 </a:t>
            </a:r>
          </a:p>
        </p:txBody>
      </p:sp>
      <p:sp>
        <p:nvSpPr>
          <p:cNvPr id="28" name="Oval 27">
            <a:extLst>
              <a:ext uri="{FF2B5EF4-FFF2-40B4-BE49-F238E27FC236}">
                <a16:creationId xmlns:a16="http://schemas.microsoft.com/office/drawing/2014/main" id="{CCB80E50-1F92-8EDA-6BE7-0831E5349677}"/>
              </a:ext>
            </a:extLst>
          </p:cNvPr>
          <p:cNvSpPr/>
          <p:nvPr/>
        </p:nvSpPr>
        <p:spPr>
          <a:xfrm>
            <a:off x="9232610" y="4978845"/>
            <a:ext cx="549120" cy="3341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2.2 </a:t>
            </a:r>
          </a:p>
        </p:txBody>
      </p:sp>
    </p:spTree>
    <p:extLst>
      <p:ext uri="{BB962C8B-B14F-4D97-AF65-F5344CB8AC3E}">
        <p14:creationId xmlns:p14="http://schemas.microsoft.com/office/powerpoint/2010/main" val="42306883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4959693" cy="685800"/>
            <a:chOff x="1296" y="1824"/>
            <a:chExt cx="2673" cy="432"/>
          </a:xfrm>
        </p:grpSpPr>
        <p:sp>
          <p:nvSpPr>
            <p:cNvPr id="138" name="AutoShape 47"/>
            <p:cNvSpPr>
              <a:spLocks noChangeArrowheads="1"/>
            </p:cNvSpPr>
            <p:nvPr/>
          </p:nvSpPr>
          <p:spPr bwMode="gray">
            <a:xfrm>
              <a:off x="1536" y="1899"/>
              <a:ext cx="239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77" y="1932"/>
              <a:ext cx="2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Page layout &amp; component layout</a:t>
              </a:r>
              <a:endParaRPr lang="vi-VN" sz="2000" b="1">
                <a:solidFill>
                  <a:srgbClr val="CC00FF"/>
                </a:solidFill>
              </a:endParaRPr>
            </a:p>
          </p:txBody>
        </p:sp>
        <p:sp>
          <p:nvSpPr>
            <p:cNvPr id="144" name="Text Box 50"/>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4" name="Picture 3">
            <a:extLst>
              <a:ext uri="{FF2B5EF4-FFF2-40B4-BE49-F238E27FC236}">
                <a16:creationId xmlns:a16="http://schemas.microsoft.com/office/drawing/2014/main" id="{2E832EF8-191A-A806-E8A5-ADC92D468B39}"/>
              </a:ext>
            </a:extLst>
          </p:cNvPr>
          <p:cNvPicPr>
            <a:picLocks noChangeAspect="1"/>
          </p:cNvPicPr>
          <p:nvPr/>
        </p:nvPicPr>
        <p:blipFill>
          <a:blip r:embed="rId5"/>
          <a:stretch>
            <a:fillRect/>
          </a:stretch>
        </p:blipFill>
        <p:spPr>
          <a:xfrm>
            <a:off x="798664" y="1936686"/>
            <a:ext cx="10374858" cy="4921314"/>
          </a:xfrm>
          <a:prstGeom prst="rect">
            <a:avLst/>
          </a:prstGeom>
        </p:spPr>
      </p:pic>
      <p:sp>
        <p:nvSpPr>
          <p:cNvPr id="6" name="TextBox 5">
            <a:extLst>
              <a:ext uri="{FF2B5EF4-FFF2-40B4-BE49-F238E27FC236}">
                <a16:creationId xmlns:a16="http://schemas.microsoft.com/office/drawing/2014/main" id="{8D40E617-019D-AAF7-976B-5C5F65E30424}"/>
              </a:ext>
            </a:extLst>
          </p:cNvPr>
          <p:cNvSpPr txBox="1"/>
          <p:nvPr/>
        </p:nvSpPr>
        <p:spPr>
          <a:xfrm>
            <a:off x="6320286" y="2223419"/>
            <a:ext cx="4640805" cy="923330"/>
          </a:xfrm>
          <a:prstGeom prst="rect">
            <a:avLst/>
          </a:prstGeom>
          <a:noFill/>
        </p:spPr>
        <p:txBody>
          <a:bodyPr wrap="square">
            <a:spAutoFit/>
          </a:bodyPr>
          <a:lstStyle/>
          <a:p>
            <a:r>
              <a:rPr lang="en-US">
                <a:solidFill>
                  <a:srgbClr val="0000CC"/>
                </a:solidFill>
                <a:latin typeface="Consolas" panose="020B0609020204030204" pitchFamily="49" charset="0"/>
              </a:rPr>
              <a:t>Các component layout là các bố cục con, nơi mà : text, images, video… và các nội dung khác được xếp đặt </a:t>
            </a:r>
            <a:endParaRPr lang="vi-VN">
              <a:solidFill>
                <a:srgbClr val="0000CC"/>
              </a:solidFill>
            </a:endParaRPr>
          </a:p>
        </p:txBody>
      </p:sp>
      <p:sp>
        <p:nvSpPr>
          <p:cNvPr id="14" name="TextBox 13">
            <a:extLst>
              <a:ext uri="{FF2B5EF4-FFF2-40B4-BE49-F238E27FC236}">
                <a16:creationId xmlns:a16="http://schemas.microsoft.com/office/drawing/2014/main" id="{13F299FC-91DD-3219-509D-414FC63D0C37}"/>
              </a:ext>
            </a:extLst>
          </p:cNvPr>
          <p:cNvSpPr txBox="1"/>
          <p:nvPr/>
        </p:nvSpPr>
        <p:spPr>
          <a:xfrm>
            <a:off x="1055647" y="1418877"/>
            <a:ext cx="6834450" cy="461665"/>
          </a:xfrm>
          <a:prstGeom prst="rect">
            <a:avLst/>
          </a:prstGeom>
          <a:noFill/>
        </p:spPr>
        <p:txBody>
          <a:bodyPr wrap="square">
            <a:spAutoFit/>
          </a:bodyPr>
          <a:lstStyle/>
          <a:p>
            <a:pPr marL="285750" indent="-285750">
              <a:buFont typeface="Wingdings" panose="05000000000000000000" pitchFamily="2" charset="2"/>
              <a:buChar char="q"/>
            </a:pPr>
            <a:r>
              <a:rPr lang="en-US" sz="2400" b="1" i="1">
                <a:latin typeface="Times New Roman" pitchFamily="18" charset="0"/>
                <a:cs typeface="Times New Roman" pitchFamily="18" charset="0"/>
              </a:rPr>
              <a:t>2. component layout : </a:t>
            </a:r>
            <a:endParaRPr lang="vi-VN" sz="2400" b="1" i="1">
              <a:latin typeface="Times New Roman" pitchFamily="18" charset="0"/>
              <a:cs typeface="Times New Roman" pitchFamily="18" charset="0"/>
            </a:endParaRPr>
          </a:p>
        </p:txBody>
      </p:sp>
    </p:spTree>
    <p:extLst>
      <p:ext uri="{BB962C8B-B14F-4D97-AF65-F5344CB8AC3E}">
        <p14:creationId xmlns:p14="http://schemas.microsoft.com/office/powerpoint/2010/main" val="1613165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4959693" cy="685800"/>
            <a:chOff x="1296" y="1824"/>
            <a:chExt cx="2673" cy="432"/>
          </a:xfrm>
        </p:grpSpPr>
        <p:sp>
          <p:nvSpPr>
            <p:cNvPr id="138" name="AutoShape 47"/>
            <p:cNvSpPr>
              <a:spLocks noChangeArrowheads="1"/>
            </p:cNvSpPr>
            <p:nvPr/>
          </p:nvSpPr>
          <p:spPr bwMode="gray">
            <a:xfrm>
              <a:off x="1536" y="1899"/>
              <a:ext cx="239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77" y="1932"/>
              <a:ext cx="2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Cách xây dựng layout với CSS</a:t>
              </a:r>
              <a:endParaRPr lang="vi-VN" sz="2000" b="1">
                <a:solidFill>
                  <a:srgbClr val="CC00FF"/>
                </a:solidFill>
              </a:endParaRPr>
            </a:p>
          </p:txBody>
        </p:sp>
        <p:sp>
          <p:nvSpPr>
            <p:cNvPr id="144" name="Text Box 50"/>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4" name="Picture 3">
            <a:extLst>
              <a:ext uri="{FF2B5EF4-FFF2-40B4-BE49-F238E27FC236}">
                <a16:creationId xmlns:a16="http://schemas.microsoft.com/office/drawing/2014/main" id="{1304584F-EB6F-BD3E-8631-C18AAD48A621}"/>
              </a:ext>
            </a:extLst>
          </p:cNvPr>
          <p:cNvPicPr>
            <a:picLocks noChangeAspect="1"/>
          </p:cNvPicPr>
          <p:nvPr/>
        </p:nvPicPr>
        <p:blipFill rotWithShape="1">
          <a:blip r:embed="rId5"/>
          <a:srcRect l="3540" t="14192" r="67598" b="23177"/>
          <a:stretch/>
        </p:blipFill>
        <p:spPr>
          <a:xfrm>
            <a:off x="1294077" y="1928115"/>
            <a:ext cx="2558978" cy="2921620"/>
          </a:xfrm>
          <a:prstGeom prst="rect">
            <a:avLst/>
          </a:prstGeom>
        </p:spPr>
      </p:pic>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6834450" cy="400110"/>
          </a:xfrm>
          <a:prstGeom prst="rect">
            <a:avLst/>
          </a:prstGeom>
          <a:noFill/>
        </p:spPr>
        <p:txBody>
          <a:bodyPr wrap="square">
            <a:spAutoFit/>
          </a:bodyPr>
          <a:lstStyle/>
          <a:p>
            <a:pPr marL="285750" indent="-285750">
              <a:buFont typeface="Wingdings" panose="05000000000000000000" pitchFamily="2" charset="2"/>
              <a:buChar char="q"/>
            </a:pPr>
            <a:r>
              <a:rPr lang="en-US" sz="2000" b="1" i="1">
                <a:latin typeface="Times New Roman" pitchFamily="18" charset="0"/>
                <a:cs typeface="Times New Roman" pitchFamily="18" charset="0"/>
              </a:rPr>
              <a:t>3. 3 cách phổ biến để xây dựng layout với CSS</a:t>
            </a:r>
            <a:endParaRPr lang="vi-VN" sz="2000" b="1" i="1">
              <a:solidFill>
                <a:srgbClr val="FF0000"/>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CF71B8D9-0856-C001-C2D5-9BBD89ED4B66}"/>
              </a:ext>
            </a:extLst>
          </p:cNvPr>
          <p:cNvPicPr>
            <a:picLocks noChangeAspect="1"/>
          </p:cNvPicPr>
          <p:nvPr/>
        </p:nvPicPr>
        <p:blipFill>
          <a:blip r:embed="rId6"/>
          <a:stretch>
            <a:fillRect/>
          </a:stretch>
        </p:blipFill>
        <p:spPr>
          <a:xfrm>
            <a:off x="1294077" y="4945243"/>
            <a:ext cx="2508489" cy="695953"/>
          </a:xfrm>
          <a:prstGeom prst="rect">
            <a:avLst/>
          </a:prstGeom>
        </p:spPr>
      </p:pic>
      <p:pic>
        <p:nvPicPr>
          <p:cNvPr id="14" name="Picture 13">
            <a:extLst>
              <a:ext uri="{FF2B5EF4-FFF2-40B4-BE49-F238E27FC236}">
                <a16:creationId xmlns:a16="http://schemas.microsoft.com/office/drawing/2014/main" id="{8D8E0BDA-289F-57DB-7644-B320A7936E74}"/>
              </a:ext>
            </a:extLst>
          </p:cNvPr>
          <p:cNvPicPr>
            <a:picLocks noChangeAspect="1"/>
          </p:cNvPicPr>
          <p:nvPr/>
        </p:nvPicPr>
        <p:blipFill>
          <a:blip r:embed="rId7"/>
          <a:stretch>
            <a:fillRect/>
          </a:stretch>
        </p:blipFill>
        <p:spPr>
          <a:xfrm>
            <a:off x="1294077" y="6047136"/>
            <a:ext cx="2558978" cy="609600"/>
          </a:xfrm>
          <a:prstGeom prst="rect">
            <a:avLst/>
          </a:prstGeom>
        </p:spPr>
      </p:pic>
      <p:pic>
        <p:nvPicPr>
          <p:cNvPr id="16" name="Picture 15">
            <a:extLst>
              <a:ext uri="{FF2B5EF4-FFF2-40B4-BE49-F238E27FC236}">
                <a16:creationId xmlns:a16="http://schemas.microsoft.com/office/drawing/2014/main" id="{A5149481-7A2A-DD3F-0162-522A761AB9D5}"/>
              </a:ext>
            </a:extLst>
          </p:cNvPr>
          <p:cNvPicPr>
            <a:picLocks noChangeAspect="1"/>
          </p:cNvPicPr>
          <p:nvPr/>
        </p:nvPicPr>
        <p:blipFill>
          <a:blip r:embed="rId8"/>
          <a:stretch>
            <a:fillRect/>
          </a:stretch>
        </p:blipFill>
        <p:spPr>
          <a:xfrm>
            <a:off x="1294077" y="5830835"/>
            <a:ext cx="1571786" cy="216301"/>
          </a:xfrm>
          <a:prstGeom prst="rect">
            <a:avLst/>
          </a:prstGeom>
        </p:spPr>
      </p:pic>
      <p:pic>
        <p:nvPicPr>
          <p:cNvPr id="24" name="Picture 23">
            <a:extLst>
              <a:ext uri="{FF2B5EF4-FFF2-40B4-BE49-F238E27FC236}">
                <a16:creationId xmlns:a16="http://schemas.microsoft.com/office/drawing/2014/main" id="{A45EB9CF-C428-3F14-2D78-45581E7E5C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24538" y="5006802"/>
            <a:ext cx="2910467" cy="1661046"/>
          </a:xfrm>
          <a:prstGeom prst="rect">
            <a:avLst/>
          </a:prstGeom>
        </p:spPr>
      </p:pic>
      <p:pic>
        <p:nvPicPr>
          <p:cNvPr id="26" name="Picture 25">
            <a:extLst>
              <a:ext uri="{FF2B5EF4-FFF2-40B4-BE49-F238E27FC236}">
                <a16:creationId xmlns:a16="http://schemas.microsoft.com/office/drawing/2014/main" id="{E002F736-DF53-37A6-39E1-9309DF7AE445}"/>
              </a:ext>
            </a:extLst>
          </p:cNvPr>
          <p:cNvPicPr>
            <a:picLocks noChangeAspect="1"/>
          </p:cNvPicPr>
          <p:nvPr/>
        </p:nvPicPr>
        <p:blipFill>
          <a:blip r:embed="rId10"/>
          <a:stretch>
            <a:fillRect/>
          </a:stretch>
        </p:blipFill>
        <p:spPr>
          <a:xfrm>
            <a:off x="7653958" y="5102943"/>
            <a:ext cx="3673237" cy="1248993"/>
          </a:xfrm>
          <a:prstGeom prst="rect">
            <a:avLst/>
          </a:prstGeom>
        </p:spPr>
      </p:pic>
      <p:pic>
        <p:nvPicPr>
          <p:cNvPr id="27" name="Picture 26">
            <a:extLst>
              <a:ext uri="{FF2B5EF4-FFF2-40B4-BE49-F238E27FC236}">
                <a16:creationId xmlns:a16="http://schemas.microsoft.com/office/drawing/2014/main" id="{F8F3E5C5-C947-9075-EBD6-A26676903C1B}"/>
              </a:ext>
            </a:extLst>
          </p:cNvPr>
          <p:cNvPicPr>
            <a:picLocks noChangeAspect="1"/>
          </p:cNvPicPr>
          <p:nvPr/>
        </p:nvPicPr>
        <p:blipFill rotWithShape="1">
          <a:blip r:embed="rId5"/>
          <a:srcRect l="63814" t="14192" r="1185" b="23177"/>
          <a:stretch/>
        </p:blipFill>
        <p:spPr>
          <a:xfrm>
            <a:off x="7674824" y="1953338"/>
            <a:ext cx="3096824" cy="2921620"/>
          </a:xfrm>
          <a:prstGeom prst="rect">
            <a:avLst/>
          </a:prstGeom>
        </p:spPr>
      </p:pic>
      <p:pic>
        <p:nvPicPr>
          <p:cNvPr id="28" name="Picture 27">
            <a:extLst>
              <a:ext uri="{FF2B5EF4-FFF2-40B4-BE49-F238E27FC236}">
                <a16:creationId xmlns:a16="http://schemas.microsoft.com/office/drawing/2014/main" id="{B83F682E-DF03-6DEF-56E6-7BB3ECF46AD2}"/>
              </a:ext>
            </a:extLst>
          </p:cNvPr>
          <p:cNvPicPr>
            <a:picLocks noChangeAspect="1"/>
          </p:cNvPicPr>
          <p:nvPr/>
        </p:nvPicPr>
        <p:blipFill rotWithShape="1">
          <a:blip r:embed="rId5"/>
          <a:srcRect l="34129" t="14192" r="33044" b="23177"/>
          <a:stretch/>
        </p:blipFill>
        <p:spPr>
          <a:xfrm>
            <a:off x="4424538" y="1939227"/>
            <a:ext cx="2910467" cy="2921620"/>
          </a:xfrm>
          <a:prstGeom prst="rect">
            <a:avLst/>
          </a:prstGeom>
        </p:spPr>
      </p:pic>
    </p:spTree>
    <p:extLst>
      <p:ext uri="{BB962C8B-B14F-4D97-AF65-F5344CB8AC3E}">
        <p14:creationId xmlns:p14="http://schemas.microsoft.com/office/powerpoint/2010/main" val="8532327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234098" cy="685800"/>
            <a:chOff x="1296" y="1824"/>
            <a:chExt cx="1743" cy="432"/>
          </a:xfrm>
        </p:grpSpPr>
        <p:sp>
          <p:nvSpPr>
            <p:cNvPr id="138" name="AutoShape 47"/>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Float layout</a:t>
              </a:r>
              <a:endParaRPr lang="vi-VN" sz="2000" b="1">
                <a:solidFill>
                  <a:srgbClr val="CC00FF"/>
                </a:solidFill>
              </a:endParaRPr>
            </a:p>
          </p:txBody>
        </p:sp>
        <p:sp>
          <p:nvSpPr>
            <p:cNvPr id="144" name="Text Box 50"/>
            <p:cNvSpPr txBox="1">
              <a:spLocks noChangeArrowheads="1"/>
            </p:cNvSpPr>
            <p:nvPr/>
          </p:nvSpPr>
          <p:spPr bwMode="gray">
            <a:xfrm>
              <a:off x="1369"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6834450"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1. Khái quát về </a:t>
            </a:r>
            <a:r>
              <a:rPr lang="en-US" sz="1800" b="1">
                <a:solidFill>
                  <a:srgbClr val="CC00FF"/>
                </a:solidFill>
              </a:rPr>
              <a:t>Float layout</a:t>
            </a:r>
            <a:endParaRPr lang="vi-VN" sz="1800" b="1">
              <a:solidFill>
                <a:srgbClr val="CC00FF"/>
              </a:solidFill>
            </a:endParaRPr>
          </a:p>
        </p:txBody>
      </p:sp>
      <p:pic>
        <p:nvPicPr>
          <p:cNvPr id="6" name="Picture 5">
            <a:extLst>
              <a:ext uri="{FF2B5EF4-FFF2-40B4-BE49-F238E27FC236}">
                <a16:creationId xmlns:a16="http://schemas.microsoft.com/office/drawing/2014/main" id="{5EFB91C4-7AD4-7844-A74E-D37612861C86}"/>
              </a:ext>
            </a:extLst>
          </p:cNvPr>
          <p:cNvPicPr>
            <a:picLocks noChangeAspect="1"/>
          </p:cNvPicPr>
          <p:nvPr/>
        </p:nvPicPr>
        <p:blipFill rotWithShape="1">
          <a:blip r:embed="rId5">
            <a:extLst>
              <a:ext uri="{28A0092B-C50C-407E-A947-70E740481C1C}">
                <a14:useLocalDpi xmlns:a14="http://schemas.microsoft.com/office/drawing/2010/main" val="0"/>
              </a:ext>
            </a:extLst>
          </a:blip>
          <a:srcRect l="4317" t="5503" r="51558" b="23284"/>
          <a:stretch/>
        </p:blipFill>
        <p:spPr>
          <a:xfrm>
            <a:off x="1284933" y="1891603"/>
            <a:ext cx="4266855" cy="4883744"/>
          </a:xfrm>
          <a:prstGeom prst="rect">
            <a:avLst/>
          </a:prstGeom>
        </p:spPr>
      </p:pic>
      <p:sp>
        <p:nvSpPr>
          <p:cNvPr id="17" name="TextBox 16">
            <a:extLst>
              <a:ext uri="{FF2B5EF4-FFF2-40B4-BE49-F238E27FC236}">
                <a16:creationId xmlns:a16="http://schemas.microsoft.com/office/drawing/2014/main" id="{F934185F-2AD8-5240-03C8-A97E1CE05255}"/>
              </a:ext>
            </a:extLst>
          </p:cNvPr>
          <p:cNvSpPr txBox="1"/>
          <p:nvPr/>
        </p:nvSpPr>
        <p:spPr>
          <a:xfrm>
            <a:off x="5709893" y="1753811"/>
            <a:ext cx="6577802" cy="1938992"/>
          </a:xfrm>
          <a:prstGeom prst="rect">
            <a:avLst/>
          </a:prstGeom>
          <a:noFill/>
        </p:spPr>
        <p:txBody>
          <a:bodyPr wrap="square">
            <a:spAutoFit/>
          </a:bodyPr>
          <a:lstStyle/>
          <a:p>
            <a:pPr marL="285750" indent="-285750">
              <a:buFont typeface="Wingdings" panose="05000000000000000000" pitchFamily="2" charset="2"/>
              <a:buChar char="ü"/>
            </a:pPr>
            <a:r>
              <a:rPr lang="en-US" sz="2400" b="1" i="1">
                <a:latin typeface="Times New Roman" pitchFamily="18" charset="0"/>
                <a:cs typeface="Times New Roman" pitchFamily="18" charset="0"/>
              </a:rPr>
              <a:t>Như đã nói: Trên 1 page layout có nhiều component layout</a:t>
            </a:r>
          </a:p>
          <a:p>
            <a:endParaRPr lang="en-US" sz="2400" b="1" i="1">
              <a:latin typeface="Times New Roman" pitchFamily="18" charset="0"/>
              <a:cs typeface="Times New Roman" pitchFamily="18" charset="0"/>
            </a:endParaRPr>
          </a:p>
          <a:p>
            <a:pPr marL="285750" indent="-285750">
              <a:buFont typeface="Wingdings" panose="05000000000000000000" pitchFamily="2" charset="2"/>
              <a:buChar char="ü"/>
            </a:pPr>
            <a:r>
              <a:rPr lang="en-US" sz="2400" b="1" i="1">
                <a:latin typeface="Times New Roman" pitchFamily="18" charset="0"/>
                <a:cs typeface="Times New Roman" pitchFamily="18" charset="0"/>
              </a:rPr>
              <a:t>Float layout có thể giúp dàn trang theo chiều ngang, hoặc chữ bao quanh ảnh như ví dụ bên.</a:t>
            </a:r>
            <a:endParaRPr lang="vi-VN" sz="2400" b="1" i="1">
              <a:latin typeface="Times New Roman" pitchFamily="18" charset="0"/>
              <a:cs typeface="Times New Roman" pitchFamily="18" charset="0"/>
            </a:endParaRPr>
          </a:p>
        </p:txBody>
      </p:sp>
      <p:sp>
        <p:nvSpPr>
          <p:cNvPr id="22" name="Freeform: Shape 21">
            <a:extLst>
              <a:ext uri="{FF2B5EF4-FFF2-40B4-BE49-F238E27FC236}">
                <a16:creationId xmlns:a16="http://schemas.microsoft.com/office/drawing/2014/main" id="{82CF1FA6-5C12-14AB-BC2A-383B958568F1}"/>
              </a:ext>
            </a:extLst>
          </p:cNvPr>
          <p:cNvSpPr/>
          <p:nvPr/>
        </p:nvSpPr>
        <p:spPr>
          <a:xfrm>
            <a:off x="1443038" y="3109913"/>
            <a:ext cx="2038350" cy="1585912"/>
          </a:xfrm>
          <a:custGeom>
            <a:avLst/>
            <a:gdLst>
              <a:gd name="connsiteX0" fmla="*/ 1404937 w 2038350"/>
              <a:gd name="connsiteY0" fmla="*/ 4762 h 1585912"/>
              <a:gd name="connsiteX1" fmla="*/ 2024062 w 2038350"/>
              <a:gd name="connsiteY1" fmla="*/ 0 h 1585912"/>
              <a:gd name="connsiteX2" fmla="*/ 2038350 w 2038350"/>
              <a:gd name="connsiteY2" fmla="*/ 1585912 h 1585912"/>
              <a:gd name="connsiteX3" fmla="*/ 0 w 2038350"/>
              <a:gd name="connsiteY3" fmla="*/ 1585912 h 1585912"/>
              <a:gd name="connsiteX4" fmla="*/ 4762 w 2038350"/>
              <a:gd name="connsiteY4" fmla="*/ 676275 h 1585912"/>
              <a:gd name="connsiteX5" fmla="*/ 1414462 w 2038350"/>
              <a:gd name="connsiteY5" fmla="*/ 671512 h 1585912"/>
              <a:gd name="connsiteX6" fmla="*/ 1404937 w 2038350"/>
              <a:gd name="connsiteY6" fmla="*/ 4762 h 158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350" h="1585912">
                <a:moveTo>
                  <a:pt x="1404937" y="4762"/>
                </a:moveTo>
                <a:lnTo>
                  <a:pt x="2024062" y="0"/>
                </a:lnTo>
                <a:lnTo>
                  <a:pt x="2038350" y="1585912"/>
                </a:lnTo>
                <a:lnTo>
                  <a:pt x="0" y="1585912"/>
                </a:lnTo>
                <a:cubicBezTo>
                  <a:pt x="1587" y="1282700"/>
                  <a:pt x="3175" y="979487"/>
                  <a:pt x="4762" y="676275"/>
                </a:cubicBezTo>
                <a:lnTo>
                  <a:pt x="1414462" y="671512"/>
                </a:lnTo>
                <a:lnTo>
                  <a:pt x="1404937" y="4762"/>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noFill/>
            </a:endParaRPr>
          </a:p>
        </p:txBody>
      </p:sp>
      <p:sp>
        <p:nvSpPr>
          <p:cNvPr id="23" name="Rectangle 22">
            <a:extLst>
              <a:ext uri="{FF2B5EF4-FFF2-40B4-BE49-F238E27FC236}">
                <a16:creationId xmlns:a16="http://schemas.microsoft.com/office/drawing/2014/main" id="{04EDCE43-7AEC-4C35-7736-567664999543}"/>
              </a:ext>
            </a:extLst>
          </p:cNvPr>
          <p:cNvSpPr/>
          <p:nvPr/>
        </p:nvSpPr>
        <p:spPr>
          <a:xfrm>
            <a:off x="3515310" y="2800350"/>
            <a:ext cx="866190" cy="2343150"/>
          </a:xfrm>
          <a:prstGeom prst="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26EF66C1-1705-2097-8A17-76839B79543C}"/>
              </a:ext>
            </a:extLst>
          </p:cNvPr>
          <p:cNvSpPr/>
          <p:nvPr/>
        </p:nvSpPr>
        <p:spPr>
          <a:xfrm>
            <a:off x="4415422" y="2800349"/>
            <a:ext cx="956678" cy="2594375"/>
          </a:xfrm>
          <a:prstGeom prst="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0" name="Straight Arrow Connector 29">
            <a:extLst>
              <a:ext uri="{FF2B5EF4-FFF2-40B4-BE49-F238E27FC236}">
                <a16:creationId xmlns:a16="http://schemas.microsoft.com/office/drawing/2014/main" id="{0F32C2DC-79BA-9FA9-9699-62DD43E559EB}"/>
              </a:ext>
            </a:extLst>
          </p:cNvPr>
          <p:cNvCxnSpPr>
            <a:stCxn id="25" idx="0"/>
          </p:cNvCxnSpPr>
          <p:nvPr/>
        </p:nvCxnSpPr>
        <p:spPr>
          <a:xfrm flipV="1">
            <a:off x="4893761" y="2133600"/>
            <a:ext cx="1011739" cy="666749"/>
          </a:xfrm>
          <a:prstGeom prst="straightConnector1">
            <a:avLst/>
          </a:prstGeom>
          <a:ln w="1905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87993A4-2302-C2CE-F45F-A7FBD0ED64F4}"/>
              </a:ext>
            </a:extLst>
          </p:cNvPr>
          <p:cNvCxnSpPr>
            <a:cxnSpLocks/>
            <a:stCxn id="23" idx="0"/>
          </p:cNvCxnSpPr>
          <p:nvPr/>
        </p:nvCxnSpPr>
        <p:spPr>
          <a:xfrm flipV="1">
            <a:off x="3948405" y="2133599"/>
            <a:ext cx="2036478" cy="666751"/>
          </a:xfrm>
          <a:prstGeom prst="straightConnector1">
            <a:avLst/>
          </a:prstGeom>
          <a:ln w="19050">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0306" name="Rectangle 10305">
            <a:extLst>
              <a:ext uri="{FF2B5EF4-FFF2-40B4-BE49-F238E27FC236}">
                <a16:creationId xmlns:a16="http://schemas.microsoft.com/office/drawing/2014/main" id="{8F662E0B-8E9D-03BA-1616-E7B8F41C36A9}"/>
              </a:ext>
            </a:extLst>
          </p:cNvPr>
          <p:cNvSpPr/>
          <p:nvPr/>
        </p:nvSpPr>
        <p:spPr>
          <a:xfrm>
            <a:off x="3494924" y="5202496"/>
            <a:ext cx="866190" cy="1512330"/>
          </a:xfrm>
          <a:prstGeom prst="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07" name="Rectangle 10306">
            <a:extLst>
              <a:ext uri="{FF2B5EF4-FFF2-40B4-BE49-F238E27FC236}">
                <a16:creationId xmlns:a16="http://schemas.microsoft.com/office/drawing/2014/main" id="{B440E370-83EE-8252-994D-D28685A28DB7}"/>
              </a:ext>
            </a:extLst>
          </p:cNvPr>
          <p:cNvSpPr/>
          <p:nvPr/>
        </p:nvSpPr>
        <p:spPr>
          <a:xfrm>
            <a:off x="4460666" y="5394724"/>
            <a:ext cx="866190" cy="1320102"/>
          </a:xfrm>
          <a:prstGeom prst="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08" name="Rectangle 10307">
            <a:extLst>
              <a:ext uri="{FF2B5EF4-FFF2-40B4-BE49-F238E27FC236}">
                <a16:creationId xmlns:a16="http://schemas.microsoft.com/office/drawing/2014/main" id="{8CBAB3DD-26EE-195D-8EDB-EE462E3D7F7E}"/>
              </a:ext>
            </a:extLst>
          </p:cNvPr>
          <p:cNvSpPr/>
          <p:nvPr/>
        </p:nvSpPr>
        <p:spPr>
          <a:xfrm>
            <a:off x="1421606" y="4851798"/>
            <a:ext cx="2048459" cy="1863027"/>
          </a:xfrm>
          <a:prstGeom prst="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a:extLst>
              <a:ext uri="{FF2B5EF4-FFF2-40B4-BE49-F238E27FC236}">
                <a16:creationId xmlns:a16="http://schemas.microsoft.com/office/drawing/2014/main" id="{861397A7-4ED5-A3B9-496D-DC0D1EA70629}"/>
              </a:ext>
            </a:extLst>
          </p:cNvPr>
          <p:cNvPicPr>
            <a:picLocks noChangeAspect="1"/>
          </p:cNvPicPr>
          <p:nvPr/>
        </p:nvPicPr>
        <p:blipFill>
          <a:blip r:embed="rId6"/>
          <a:stretch>
            <a:fillRect/>
          </a:stretch>
        </p:blipFill>
        <p:spPr>
          <a:xfrm>
            <a:off x="6426541" y="3978691"/>
            <a:ext cx="4836315" cy="1341783"/>
          </a:xfrm>
          <a:prstGeom prst="rect">
            <a:avLst/>
          </a:prstGeom>
        </p:spPr>
      </p:pic>
      <p:pic>
        <p:nvPicPr>
          <p:cNvPr id="4" name="Picture 3">
            <a:extLst>
              <a:ext uri="{FF2B5EF4-FFF2-40B4-BE49-F238E27FC236}">
                <a16:creationId xmlns:a16="http://schemas.microsoft.com/office/drawing/2014/main" id="{D8EC6526-B6F3-68FA-47AC-8D2F581599CD}"/>
              </a:ext>
            </a:extLst>
          </p:cNvPr>
          <p:cNvPicPr>
            <a:picLocks noChangeAspect="1"/>
          </p:cNvPicPr>
          <p:nvPr/>
        </p:nvPicPr>
        <p:blipFill>
          <a:blip r:embed="rId7"/>
          <a:stretch>
            <a:fillRect/>
          </a:stretch>
        </p:blipFill>
        <p:spPr>
          <a:xfrm>
            <a:off x="6429184" y="5600051"/>
            <a:ext cx="4933656" cy="1175296"/>
          </a:xfrm>
          <a:prstGeom prst="rect">
            <a:avLst/>
          </a:prstGeom>
        </p:spPr>
      </p:pic>
      <p:pic>
        <p:nvPicPr>
          <p:cNvPr id="5" name="Picture 4">
            <a:extLst>
              <a:ext uri="{FF2B5EF4-FFF2-40B4-BE49-F238E27FC236}">
                <a16:creationId xmlns:a16="http://schemas.microsoft.com/office/drawing/2014/main" id="{3345C1DD-6F4C-46AC-3588-5F5014A7EE95}"/>
              </a:ext>
            </a:extLst>
          </p:cNvPr>
          <p:cNvPicPr>
            <a:picLocks noChangeAspect="1"/>
          </p:cNvPicPr>
          <p:nvPr/>
        </p:nvPicPr>
        <p:blipFill>
          <a:blip r:embed="rId8"/>
          <a:stretch>
            <a:fillRect/>
          </a:stretch>
        </p:blipFill>
        <p:spPr>
          <a:xfrm>
            <a:off x="6426541" y="5354111"/>
            <a:ext cx="1571786" cy="216301"/>
          </a:xfrm>
          <a:prstGeom prst="rect">
            <a:avLst/>
          </a:prstGeom>
        </p:spPr>
      </p:pic>
    </p:spTree>
    <p:extLst>
      <p:ext uri="{BB962C8B-B14F-4D97-AF65-F5344CB8AC3E}">
        <p14:creationId xmlns:p14="http://schemas.microsoft.com/office/powerpoint/2010/main" val="272895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3399875"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2. Cách sử dụng </a:t>
            </a:r>
            <a:r>
              <a:rPr lang="en-US" sz="1800" b="1">
                <a:solidFill>
                  <a:srgbClr val="CC00FF"/>
                </a:solidFill>
              </a:rPr>
              <a:t>Float layout</a:t>
            </a:r>
            <a:endParaRPr lang="vi-VN" sz="1800" b="1">
              <a:solidFill>
                <a:srgbClr val="CC00FF"/>
              </a:solidFill>
            </a:endParaRPr>
          </a:p>
        </p:txBody>
      </p:sp>
      <p:pic>
        <p:nvPicPr>
          <p:cNvPr id="4" name="Picture 3">
            <a:extLst>
              <a:ext uri="{FF2B5EF4-FFF2-40B4-BE49-F238E27FC236}">
                <a16:creationId xmlns:a16="http://schemas.microsoft.com/office/drawing/2014/main" id="{3A8AC8B4-9206-AB49-379C-052E57F33C24}"/>
              </a:ext>
            </a:extLst>
          </p:cNvPr>
          <p:cNvPicPr>
            <a:picLocks noChangeAspect="1"/>
          </p:cNvPicPr>
          <p:nvPr/>
        </p:nvPicPr>
        <p:blipFill>
          <a:blip r:embed="rId5"/>
          <a:stretch>
            <a:fillRect/>
          </a:stretch>
        </p:blipFill>
        <p:spPr>
          <a:xfrm>
            <a:off x="1297329" y="1952315"/>
            <a:ext cx="4019550" cy="1257300"/>
          </a:xfrm>
          <a:prstGeom prst="rect">
            <a:avLst/>
          </a:prstGeom>
        </p:spPr>
      </p:pic>
      <p:pic>
        <p:nvPicPr>
          <p:cNvPr id="14" name="Picture 13">
            <a:extLst>
              <a:ext uri="{FF2B5EF4-FFF2-40B4-BE49-F238E27FC236}">
                <a16:creationId xmlns:a16="http://schemas.microsoft.com/office/drawing/2014/main" id="{2E372BA9-694A-3295-8D78-8695D4A6EEF5}"/>
              </a:ext>
            </a:extLst>
          </p:cNvPr>
          <p:cNvPicPr>
            <a:picLocks noChangeAspect="1"/>
          </p:cNvPicPr>
          <p:nvPr/>
        </p:nvPicPr>
        <p:blipFill>
          <a:blip r:embed="rId6"/>
          <a:stretch>
            <a:fillRect/>
          </a:stretch>
        </p:blipFill>
        <p:spPr>
          <a:xfrm>
            <a:off x="5626138" y="1952315"/>
            <a:ext cx="1838325" cy="1009650"/>
          </a:xfrm>
          <a:prstGeom prst="rect">
            <a:avLst/>
          </a:prstGeom>
        </p:spPr>
      </p:pic>
      <p:pic>
        <p:nvPicPr>
          <p:cNvPr id="16" name="Picture 15">
            <a:extLst>
              <a:ext uri="{FF2B5EF4-FFF2-40B4-BE49-F238E27FC236}">
                <a16:creationId xmlns:a16="http://schemas.microsoft.com/office/drawing/2014/main" id="{90F49B1B-EED7-AD86-F2C3-BEEC360EAB7F}"/>
              </a:ext>
            </a:extLst>
          </p:cNvPr>
          <p:cNvPicPr>
            <a:picLocks noChangeAspect="1"/>
          </p:cNvPicPr>
          <p:nvPr/>
        </p:nvPicPr>
        <p:blipFill>
          <a:blip r:embed="rId7"/>
          <a:stretch>
            <a:fillRect/>
          </a:stretch>
        </p:blipFill>
        <p:spPr>
          <a:xfrm>
            <a:off x="7694463" y="1952315"/>
            <a:ext cx="3468898" cy="2218093"/>
          </a:xfrm>
          <a:prstGeom prst="rect">
            <a:avLst/>
          </a:prstGeom>
        </p:spPr>
      </p:pic>
      <p:sp>
        <p:nvSpPr>
          <p:cNvPr id="18" name="TextBox 17">
            <a:extLst>
              <a:ext uri="{FF2B5EF4-FFF2-40B4-BE49-F238E27FC236}">
                <a16:creationId xmlns:a16="http://schemas.microsoft.com/office/drawing/2014/main" id="{8095AB5F-92E5-E607-EDD1-C04F1B2B3040}"/>
              </a:ext>
            </a:extLst>
          </p:cNvPr>
          <p:cNvSpPr txBox="1"/>
          <p:nvPr/>
        </p:nvSpPr>
        <p:spPr>
          <a:xfrm>
            <a:off x="3721899" y="3316723"/>
            <a:ext cx="4019550" cy="1169551"/>
          </a:xfrm>
          <a:prstGeom prst="rect">
            <a:avLst/>
          </a:prstGeom>
          <a:noFill/>
        </p:spPr>
        <p:txBody>
          <a:bodyPr wrap="square">
            <a:spAutoFit/>
          </a:bodyPr>
          <a:lstStyle/>
          <a:p>
            <a:r>
              <a:rPr lang="en-US" sz="1400" b="1" i="1">
                <a:solidFill>
                  <a:sysClr val="windowText" lastClr="000000"/>
                </a:solidFill>
                <a:latin typeface="Times New Roman" pitchFamily="18" charset="0"/>
                <a:cs typeface="Times New Roman" pitchFamily="18" charset="0"/>
              </a:rPr>
              <a:t>Ở trạng thái mặc định, các phần tử:</a:t>
            </a:r>
          </a:p>
          <a:p>
            <a:r>
              <a:rPr lang="en-US" sz="1400" b="1" i="1">
                <a:solidFill>
                  <a:srgbClr val="FF0000"/>
                </a:solidFill>
                <a:latin typeface="Times New Roman" pitchFamily="18" charset="0"/>
                <a:cs typeface="Times New Roman" pitchFamily="18" charset="0"/>
              </a:rPr>
              <a:t>1.inline: </a:t>
            </a:r>
            <a:r>
              <a:rPr lang="en-US" sz="1400" b="1" i="1">
                <a:solidFill>
                  <a:sysClr val="windowText" lastClr="000000"/>
                </a:solidFill>
                <a:latin typeface="Times New Roman" pitchFamily="18" charset="0"/>
                <a:cs typeface="Times New Roman" pitchFamily="18" charset="0"/>
              </a:rPr>
              <a:t>nằm trên cùng hàng</a:t>
            </a:r>
          </a:p>
          <a:p>
            <a:r>
              <a:rPr lang="en-US" sz="1400" b="1" i="1">
                <a:solidFill>
                  <a:srgbClr val="FF0000"/>
                </a:solidFill>
                <a:latin typeface="Times New Roman" pitchFamily="18" charset="0"/>
                <a:cs typeface="Times New Roman" pitchFamily="18" charset="0"/>
              </a:rPr>
              <a:t>2.block: </a:t>
            </a:r>
            <a:r>
              <a:rPr lang="en-US" sz="1400" b="1" i="1">
                <a:solidFill>
                  <a:sysClr val="windowText" lastClr="000000"/>
                </a:solidFill>
                <a:latin typeface="Times New Roman" pitchFamily="18" charset="0"/>
                <a:cs typeface="Times New Roman" pitchFamily="18" charset="0"/>
              </a:rPr>
              <a:t>sẽ chiếm hết chiều ngang</a:t>
            </a:r>
          </a:p>
          <a:p>
            <a:r>
              <a:rPr lang="en-US" sz="1400" b="1" i="1">
                <a:solidFill>
                  <a:sysClr val="windowText" lastClr="000000"/>
                </a:solidFill>
                <a:latin typeface="Times New Roman" pitchFamily="18" charset="0"/>
                <a:cs typeface="Times New Roman" pitchFamily="18" charset="0"/>
              </a:rPr>
              <a:t>Các phần tử này sẽ sắp xếp theo chiều dọc từ trên xuống dưới</a:t>
            </a:r>
            <a:endParaRPr lang="vi-VN" sz="1400" b="1" i="1">
              <a:solidFill>
                <a:sysClr val="windowText" lastClr="000000"/>
              </a:solidFill>
              <a:latin typeface="Times New Roman" pitchFamily="18" charset="0"/>
              <a:cs typeface="Times New Roman" pitchFamily="18" charset="0"/>
            </a:endParaRPr>
          </a:p>
        </p:txBody>
      </p:sp>
      <p:cxnSp>
        <p:nvCxnSpPr>
          <p:cNvPr id="20" name="Straight Arrow Connector 19">
            <a:extLst>
              <a:ext uri="{FF2B5EF4-FFF2-40B4-BE49-F238E27FC236}">
                <a16:creationId xmlns:a16="http://schemas.microsoft.com/office/drawing/2014/main" id="{B9EA9711-A7DB-DCF7-B99C-8C3D147E3C15}"/>
              </a:ext>
            </a:extLst>
          </p:cNvPr>
          <p:cNvCxnSpPr/>
          <p:nvPr/>
        </p:nvCxnSpPr>
        <p:spPr>
          <a:xfrm>
            <a:off x="11231464" y="1986698"/>
            <a:ext cx="0" cy="2051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3E4D804-9DAF-5389-5AC5-FC88DE4C9E0D}"/>
              </a:ext>
            </a:extLst>
          </p:cNvPr>
          <p:cNvPicPr>
            <a:picLocks noChangeAspect="1"/>
          </p:cNvPicPr>
          <p:nvPr/>
        </p:nvPicPr>
        <p:blipFill>
          <a:blip r:embed="rId8"/>
          <a:stretch>
            <a:fillRect/>
          </a:stretch>
        </p:blipFill>
        <p:spPr>
          <a:xfrm>
            <a:off x="1129415" y="4618642"/>
            <a:ext cx="1819275" cy="1076325"/>
          </a:xfrm>
          <a:prstGeom prst="rect">
            <a:avLst/>
          </a:prstGeom>
        </p:spPr>
      </p:pic>
      <p:pic>
        <p:nvPicPr>
          <p:cNvPr id="10304" name="Picture 10303">
            <a:extLst>
              <a:ext uri="{FF2B5EF4-FFF2-40B4-BE49-F238E27FC236}">
                <a16:creationId xmlns:a16="http://schemas.microsoft.com/office/drawing/2014/main" id="{092C1D32-C349-0112-C0E5-B852348811F0}"/>
              </a:ext>
            </a:extLst>
          </p:cNvPr>
          <p:cNvPicPr>
            <a:picLocks noChangeAspect="1"/>
          </p:cNvPicPr>
          <p:nvPr/>
        </p:nvPicPr>
        <p:blipFill>
          <a:blip r:embed="rId9"/>
          <a:stretch>
            <a:fillRect/>
          </a:stretch>
        </p:blipFill>
        <p:spPr>
          <a:xfrm>
            <a:off x="6503592" y="4585921"/>
            <a:ext cx="1771650" cy="1066800"/>
          </a:xfrm>
          <a:prstGeom prst="rect">
            <a:avLst/>
          </a:prstGeom>
        </p:spPr>
      </p:pic>
      <p:pic>
        <p:nvPicPr>
          <p:cNvPr id="10311" name="Picture 10310">
            <a:extLst>
              <a:ext uri="{FF2B5EF4-FFF2-40B4-BE49-F238E27FC236}">
                <a16:creationId xmlns:a16="http://schemas.microsoft.com/office/drawing/2014/main" id="{34F5C955-AA0D-012E-A6CF-49300DF3B751}"/>
              </a:ext>
            </a:extLst>
          </p:cNvPr>
          <p:cNvPicPr>
            <a:picLocks noChangeAspect="1"/>
          </p:cNvPicPr>
          <p:nvPr/>
        </p:nvPicPr>
        <p:blipFill>
          <a:blip r:embed="rId10"/>
          <a:stretch>
            <a:fillRect/>
          </a:stretch>
        </p:blipFill>
        <p:spPr>
          <a:xfrm>
            <a:off x="8275242" y="4579545"/>
            <a:ext cx="3341452" cy="2008697"/>
          </a:xfrm>
          <a:prstGeom prst="rect">
            <a:avLst/>
          </a:prstGeom>
        </p:spPr>
      </p:pic>
      <p:pic>
        <p:nvPicPr>
          <p:cNvPr id="10313" name="Picture 10312">
            <a:extLst>
              <a:ext uri="{FF2B5EF4-FFF2-40B4-BE49-F238E27FC236}">
                <a16:creationId xmlns:a16="http://schemas.microsoft.com/office/drawing/2014/main" id="{4DEA5DB9-F8A2-61A2-F3D3-B465A7635787}"/>
              </a:ext>
            </a:extLst>
          </p:cNvPr>
          <p:cNvPicPr>
            <a:picLocks noChangeAspect="1"/>
          </p:cNvPicPr>
          <p:nvPr/>
        </p:nvPicPr>
        <p:blipFill>
          <a:blip r:embed="rId11"/>
          <a:stretch>
            <a:fillRect/>
          </a:stretch>
        </p:blipFill>
        <p:spPr>
          <a:xfrm>
            <a:off x="2948690" y="4585921"/>
            <a:ext cx="3341452" cy="2002321"/>
          </a:xfrm>
          <a:prstGeom prst="rect">
            <a:avLst/>
          </a:prstGeom>
        </p:spPr>
      </p:pic>
      <p:sp>
        <p:nvSpPr>
          <p:cNvPr id="10316" name="TextBox 10315">
            <a:extLst>
              <a:ext uri="{FF2B5EF4-FFF2-40B4-BE49-F238E27FC236}">
                <a16:creationId xmlns:a16="http://schemas.microsoft.com/office/drawing/2014/main" id="{BDAD7635-9965-B10C-2D94-94AD16D25A3C}"/>
              </a:ext>
            </a:extLst>
          </p:cNvPr>
          <p:cNvSpPr txBox="1"/>
          <p:nvPr/>
        </p:nvSpPr>
        <p:spPr>
          <a:xfrm>
            <a:off x="1409116" y="6026498"/>
            <a:ext cx="1361338"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Img trôi sang </a:t>
            </a:r>
            <a:r>
              <a:rPr lang="en-US" sz="1400" b="1" i="1">
                <a:solidFill>
                  <a:srgbClr val="FF0000"/>
                </a:solidFill>
                <a:latin typeface="Times New Roman" pitchFamily="18" charset="0"/>
                <a:cs typeface="Times New Roman" pitchFamily="18" charset="0"/>
              </a:rPr>
              <a:t>trái</a:t>
            </a:r>
            <a:endParaRPr lang="vi-VN" sz="1400" b="1" i="1">
              <a:solidFill>
                <a:srgbClr val="FF0000"/>
              </a:solidFill>
              <a:latin typeface="Times New Roman" pitchFamily="18" charset="0"/>
              <a:cs typeface="Times New Roman" pitchFamily="18" charset="0"/>
            </a:endParaRPr>
          </a:p>
        </p:txBody>
      </p:sp>
      <p:cxnSp>
        <p:nvCxnSpPr>
          <p:cNvPr id="10317" name="Straight Arrow Connector 10316">
            <a:extLst>
              <a:ext uri="{FF2B5EF4-FFF2-40B4-BE49-F238E27FC236}">
                <a16:creationId xmlns:a16="http://schemas.microsoft.com/office/drawing/2014/main" id="{FB2B72E8-D4AE-440A-7E87-29AAA8A3F0CB}"/>
              </a:ext>
            </a:extLst>
          </p:cNvPr>
          <p:cNvCxnSpPr>
            <a:cxnSpLocks/>
            <a:stCxn id="10316" idx="0"/>
          </p:cNvCxnSpPr>
          <p:nvPr/>
        </p:nvCxnSpPr>
        <p:spPr>
          <a:xfrm flipV="1">
            <a:off x="2089785" y="5487478"/>
            <a:ext cx="1149291" cy="5390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20" name="TextBox 10319">
            <a:extLst>
              <a:ext uri="{FF2B5EF4-FFF2-40B4-BE49-F238E27FC236}">
                <a16:creationId xmlns:a16="http://schemas.microsoft.com/office/drawing/2014/main" id="{478327FD-955F-3201-354F-4E9D8D7B08CE}"/>
              </a:ext>
            </a:extLst>
          </p:cNvPr>
          <p:cNvSpPr txBox="1"/>
          <p:nvPr/>
        </p:nvSpPr>
        <p:spPr>
          <a:xfrm>
            <a:off x="6913904" y="6071398"/>
            <a:ext cx="1361338"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Img trôi sang </a:t>
            </a:r>
            <a:r>
              <a:rPr lang="en-US" sz="1400" b="1" i="1">
                <a:solidFill>
                  <a:srgbClr val="FF0000"/>
                </a:solidFill>
                <a:latin typeface="Times New Roman" pitchFamily="18" charset="0"/>
                <a:cs typeface="Times New Roman" pitchFamily="18" charset="0"/>
              </a:rPr>
              <a:t>Phải</a:t>
            </a:r>
            <a:endParaRPr lang="vi-VN" sz="1400" b="1" i="1">
              <a:solidFill>
                <a:srgbClr val="FF0000"/>
              </a:solidFill>
              <a:latin typeface="Times New Roman" pitchFamily="18" charset="0"/>
              <a:cs typeface="Times New Roman" pitchFamily="18" charset="0"/>
            </a:endParaRPr>
          </a:p>
        </p:txBody>
      </p:sp>
      <p:cxnSp>
        <p:nvCxnSpPr>
          <p:cNvPr id="10321" name="Straight Arrow Connector 10320">
            <a:extLst>
              <a:ext uri="{FF2B5EF4-FFF2-40B4-BE49-F238E27FC236}">
                <a16:creationId xmlns:a16="http://schemas.microsoft.com/office/drawing/2014/main" id="{7A8BAFA8-D08D-4DC9-F51B-FBDE421246BB}"/>
              </a:ext>
            </a:extLst>
          </p:cNvPr>
          <p:cNvCxnSpPr>
            <a:cxnSpLocks/>
            <a:stCxn id="10320" idx="0"/>
          </p:cNvCxnSpPr>
          <p:nvPr/>
        </p:nvCxnSpPr>
        <p:spPr>
          <a:xfrm flipV="1">
            <a:off x="7594573" y="5181724"/>
            <a:ext cx="2974815" cy="8896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46">
            <a:extLst>
              <a:ext uri="{FF2B5EF4-FFF2-40B4-BE49-F238E27FC236}">
                <a16:creationId xmlns:a16="http://schemas.microsoft.com/office/drawing/2014/main" id="{CD96AFD4-FCDD-89C8-ACAB-8EF2870CDA6A}"/>
              </a:ext>
            </a:extLst>
          </p:cNvPr>
          <p:cNvGrpSpPr>
            <a:grpSpLocks/>
          </p:cNvGrpSpPr>
          <p:nvPr/>
        </p:nvGrpSpPr>
        <p:grpSpPr bwMode="auto">
          <a:xfrm>
            <a:off x="702179" y="712439"/>
            <a:ext cx="3234098" cy="685800"/>
            <a:chOff x="1296" y="1824"/>
            <a:chExt cx="1743" cy="432"/>
          </a:xfrm>
        </p:grpSpPr>
        <p:sp>
          <p:nvSpPr>
            <p:cNvPr id="5" name="AutoShape 47">
              <a:extLst>
                <a:ext uri="{FF2B5EF4-FFF2-40B4-BE49-F238E27FC236}">
                  <a16:creationId xmlns:a16="http://schemas.microsoft.com/office/drawing/2014/main" id="{925BB342-DE17-14C2-8A96-3783EBE526E0}"/>
                </a:ext>
              </a:extLst>
            </p:cNvPr>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C9AF46E0-F29F-3F41-0451-DBE6F0690ED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F28C12C9-1351-5DA7-2F00-1EA6D7EAFF16}"/>
                </a:ext>
              </a:extLst>
            </p:cNvPr>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Float layout</a:t>
              </a:r>
              <a:endParaRPr lang="vi-VN" sz="2000" b="1">
                <a:solidFill>
                  <a:srgbClr val="CC00FF"/>
                </a:solidFill>
              </a:endParaRPr>
            </a:p>
          </p:txBody>
        </p:sp>
        <p:sp>
          <p:nvSpPr>
            <p:cNvPr id="17" name="Text Box 50">
              <a:extLst>
                <a:ext uri="{FF2B5EF4-FFF2-40B4-BE49-F238E27FC236}">
                  <a16:creationId xmlns:a16="http://schemas.microsoft.com/office/drawing/2014/main" id="{86F6FADB-F6D6-CAC8-1FA2-BADA4F789475}"/>
                </a:ext>
              </a:extLst>
            </p:cNvPr>
            <p:cNvSpPr txBox="1">
              <a:spLocks noChangeArrowheads="1"/>
            </p:cNvSpPr>
            <p:nvPr/>
          </p:nvSpPr>
          <p:spPr bwMode="gray">
            <a:xfrm>
              <a:off x="1369"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3699033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3399875"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2. Cách sử dụng </a:t>
            </a:r>
            <a:r>
              <a:rPr lang="en-US" sz="1800" b="1">
                <a:solidFill>
                  <a:srgbClr val="CC00FF"/>
                </a:solidFill>
              </a:rPr>
              <a:t>Float layout</a:t>
            </a:r>
            <a:endParaRPr lang="vi-VN" sz="1800" b="1">
              <a:solidFill>
                <a:srgbClr val="CC00FF"/>
              </a:solidFill>
            </a:endParaRPr>
          </a:p>
        </p:txBody>
      </p:sp>
      <p:cxnSp>
        <p:nvCxnSpPr>
          <p:cNvPr id="20" name="Straight Arrow Connector 19">
            <a:extLst>
              <a:ext uri="{FF2B5EF4-FFF2-40B4-BE49-F238E27FC236}">
                <a16:creationId xmlns:a16="http://schemas.microsoft.com/office/drawing/2014/main" id="{B9EA9711-A7DB-DCF7-B99C-8C3D147E3C15}"/>
              </a:ext>
            </a:extLst>
          </p:cNvPr>
          <p:cNvCxnSpPr>
            <a:cxnSpLocks/>
          </p:cNvCxnSpPr>
          <p:nvPr/>
        </p:nvCxnSpPr>
        <p:spPr>
          <a:xfrm>
            <a:off x="10012265" y="1289273"/>
            <a:ext cx="0" cy="29258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F5D2D0B-B981-C2C1-2975-AFD9EF3787A7}"/>
              </a:ext>
            </a:extLst>
          </p:cNvPr>
          <p:cNvPicPr>
            <a:picLocks noChangeAspect="1"/>
          </p:cNvPicPr>
          <p:nvPr/>
        </p:nvPicPr>
        <p:blipFill>
          <a:blip r:embed="rId5"/>
          <a:stretch>
            <a:fillRect/>
          </a:stretch>
        </p:blipFill>
        <p:spPr>
          <a:xfrm>
            <a:off x="1855710" y="1838012"/>
            <a:ext cx="3756196" cy="1133566"/>
          </a:xfrm>
          <a:prstGeom prst="rect">
            <a:avLst/>
          </a:prstGeom>
        </p:spPr>
      </p:pic>
      <p:pic>
        <p:nvPicPr>
          <p:cNvPr id="19" name="Picture 18">
            <a:extLst>
              <a:ext uri="{FF2B5EF4-FFF2-40B4-BE49-F238E27FC236}">
                <a16:creationId xmlns:a16="http://schemas.microsoft.com/office/drawing/2014/main" id="{9C948578-F43B-A3EF-CEC5-256D0AAE04EA}"/>
              </a:ext>
            </a:extLst>
          </p:cNvPr>
          <p:cNvPicPr>
            <a:picLocks noChangeAspect="1"/>
          </p:cNvPicPr>
          <p:nvPr/>
        </p:nvPicPr>
        <p:blipFill>
          <a:blip r:embed="rId6"/>
          <a:stretch>
            <a:fillRect/>
          </a:stretch>
        </p:blipFill>
        <p:spPr>
          <a:xfrm>
            <a:off x="5968342" y="1267111"/>
            <a:ext cx="3900487" cy="2947987"/>
          </a:xfrm>
          <a:prstGeom prst="rect">
            <a:avLst/>
          </a:prstGeom>
        </p:spPr>
      </p:pic>
      <p:pic>
        <p:nvPicPr>
          <p:cNvPr id="23" name="Picture 22">
            <a:extLst>
              <a:ext uri="{FF2B5EF4-FFF2-40B4-BE49-F238E27FC236}">
                <a16:creationId xmlns:a16="http://schemas.microsoft.com/office/drawing/2014/main" id="{42CF9586-8CD4-CD58-A762-D6F35BA2A9B4}"/>
              </a:ext>
            </a:extLst>
          </p:cNvPr>
          <p:cNvPicPr>
            <a:picLocks noChangeAspect="1"/>
          </p:cNvPicPr>
          <p:nvPr/>
        </p:nvPicPr>
        <p:blipFill>
          <a:blip r:embed="rId7"/>
          <a:stretch>
            <a:fillRect/>
          </a:stretch>
        </p:blipFill>
        <p:spPr>
          <a:xfrm>
            <a:off x="1667450" y="4298096"/>
            <a:ext cx="2038350" cy="2381250"/>
          </a:xfrm>
          <a:prstGeom prst="rect">
            <a:avLst/>
          </a:prstGeom>
        </p:spPr>
      </p:pic>
      <p:pic>
        <p:nvPicPr>
          <p:cNvPr id="26" name="Picture 25">
            <a:extLst>
              <a:ext uri="{FF2B5EF4-FFF2-40B4-BE49-F238E27FC236}">
                <a16:creationId xmlns:a16="http://schemas.microsoft.com/office/drawing/2014/main" id="{7537191F-3347-2CC8-1672-8C161A60BE2B}"/>
              </a:ext>
            </a:extLst>
          </p:cNvPr>
          <p:cNvPicPr>
            <a:picLocks noChangeAspect="1"/>
          </p:cNvPicPr>
          <p:nvPr/>
        </p:nvPicPr>
        <p:blipFill>
          <a:blip r:embed="rId8"/>
          <a:stretch>
            <a:fillRect/>
          </a:stretch>
        </p:blipFill>
        <p:spPr>
          <a:xfrm>
            <a:off x="5072990" y="4385245"/>
            <a:ext cx="5450262" cy="2059731"/>
          </a:xfrm>
          <a:prstGeom prst="rect">
            <a:avLst/>
          </a:prstGeom>
        </p:spPr>
      </p:pic>
      <p:cxnSp>
        <p:nvCxnSpPr>
          <p:cNvPr id="27" name="Straight Arrow Connector 26">
            <a:extLst>
              <a:ext uri="{FF2B5EF4-FFF2-40B4-BE49-F238E27FC236}">
                <a16:creationId xmlns:a16="http://schemas.microsoft.com/office/drawing/2014/main" id="{B4AF4A9E-1F3A-11ED-B37A-113262E3BCB6}"/>
              </a:ext>
            </a:extLst>
          </p:cNvPr>
          <p:cNvCxnSpPr>
            <a:cxnSpLocks/>
          </p:cNvCxnSpPr>
          <p:nvPr/>
        </p:nvCxnSpPr>
        <p:spPr>
          <a:xfrm flipV="1">
            <a:off x="3239076" y="5154706"/>
            <a:ext cx="2372830" cy="2400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D17454C-B014-8E57-8EEB-B364F3FF7EF7}"/>
              </a:ext>
            </a:extLst>
          </p:cNvPr>
          <p:cNvCxnSpPr>
            <a:cxnSpLocks/>
          </p:cNvCxnSpPr>
          <p:nvPr/>
        </p:nvCxnSpPr>
        <p:spPr>
          <a:xfrm flipV="1">
            <a:off x="3397624" y="6204957"/>
            <a:ext cx="5871882" cy="1200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7D1BD15-0345-93BF-0B4D-C10FB3B47A73}"/>
              </a:ext>
            </a:extLst>
          </p:cNvPr>
          <p:cNvSpPr txBox="1"/>
          <p:nvPr/>
        </p:nvSpPr>
        <p:spPr>
          <a:xfrm>
            <a:off x="1724033" y="3006487"/>
            <a:ext cx="4019550" cy="1169551"/>
          </a:xfrm>
          <a:prstGeom prst="rect">
            <a:avLst/>
          </a:prstGeom>
          <a:noFill/>
        </p:spPr>
        <p:txBody>
          <a:bodyPr wrap="square">
            <a:spAutoFit/>
          </a:bodyPr>
          <a:lstStyle/>
          <a:p>
            <a:r>
              <a:rPr lang="en-US" sz="1400" b="1" i="1">
                <a:solidFill>
                  <a:sysClr val="windowText" lastClr="000000"/>
                </a:solidFill>
                <a:latin typeface="Times New Roman" pitchFamily="18" charset="0"/>
                <a:cs typeface="Times New Roman" pitchFamily="18" charset="0"/>
              </a:rPr>
              <a:t>Ở trạng thái mặc định, các phần tử:</a:t>
            </a:r>
          </a:p>
          <a:p>
            <a:r>
              <a:rPr lang="en-US" sz="1400" b="1" i="1">
                <a:solidFill>
                  <a:srgbClr val="FF0000"/>
                </a:solidFill>
                <a:latin typeface="Times New Roman" pitchFamily="18" charset="0"/>
                <a:cs typeface="Times New Roman" pitchFamily="18" charset="0"/>
              </a:rPr>
              <a:t>1.inline: </a:t>
            </a:r>
            <a:r>
              <a:rPr lang="en-US" sz="1400" b="1" i="1">
                <a:solidFill>
                  <a:sysClr val="windowText" lastClr="000000"/>
                </a:solidFill>
                <a:latin typeface="Times New Roman" pitchFamily="18" charset="0"/>
                <a:cs typeface="Times New Roman" pitchFamily="18" charset="0"/>
              </a:rPr>
              <a:t>nằm trên cùng hàng</a:t>
            </a:r>
          </a:p>
          <a:p>
            <a:r>
              <a:rPr lang="en-US" sz="1400" b="1" i="1">
                <a:solidFill>
                  <a:srgbClr val="FF0000"/>
                </a:solidFill>
                <a:latin typeface="Times New Roman" pitchFamily="18" charset="0"/>
                <a:cs typeface="Times New Roman" pitchFamily="18" charset="0"/>
              </a:rPr>
              <a:t>2.block: </a:t>
            </a:r>
            <a:r>
              <a:rPr lang="en-US" sz="1400" b="1" i="1">
                <a:solidFill>
                  <a:sysClr val="windowText" lastClr="000000"/>
                </a:solidFill>
                <a:latin typeface="Times New Roman" pitchFamily="18" charset="0"/>
                <a:cs typeface="Times New Roman" pitchFamily="18" charset="0"/>
              </a:rPr>
              <a:t>sẽ chiếm hết chiều ngang</a:t>
            </a:r>
          </a:p>
          <a:p>
            <a:r>
              <a:rPr lang="en-US" sz="1400" b="1" i="1">
                <a:solidFill>
                  <a:sysClr val="windowText" lastClr="000000"/>
                </a:solidFill>
                <a:latin typeface="Times New Roman" pitchFamily="18" charset="0"/>
                <a:cs typeface="Times New Roman" pitchFamily="18" charset="0"/>
              </a:rPr>
              <a:t>Các phần tử này sẽ sắp xếp theo chiều dọc từ trên xuống dưới</a:t>
            </a:r>
            <a:endParaRPr lang="vi-VN" sz="1400" b="1" i="1">
              <a:solidFill>
                <a:sysClr val="windowText" lastClr="000000"/>
              </a:solidFill>
              <a:latin typeface="Times New Roman" pitchFamily="18" charset="0"/>
              <a:cs typeface="Times New Roman" pitchFamily="18" charset="0"/>
            </a:endParaRPr>
          </a:p>
        </p:txBody>
      </p:sp>
      <p:grpSp>
        <p:nvGrpSpPr>
          <p:cNvPr id="4" name="Group 46">
            <a:extLst>
              <a:ext uri="{FF2B5EF4-FFF2-40B4-BE49-F238E27FC236}">
                <a16:creationId xmlns:a16="http://schemas.microsoft.com/office/drawing/2014/main" id="{3EFEA9E2-7AB1-825C-2DC7-6C45871583EB}"/>
              </a:ext>
            </a:extLst>
          </p:cNvPr>
          <p:cNvGrpSpPr>
            <a:grpSpLocks/>
          </p:cNvGrpSpPr>
          <p:nvPr/>
        </p:nvGrpSpPr>
        <p:grpSpPr bwMode="auto">
          <a:xfrm>
            <a:off x="702179" y="712439"/>
            <a:ext cx="3234098" cy="685800"/>
            <a:chOff x="1296" y="1824"/>
            <a:chExt cx="1743" cy="432"/>
          </a:xfrm>
        </p:grpSpPr>
        <p:sp>
          <p:nvSpPr>
            <p:cNvPr id="6" name="AutoShape 47">
              <a:extLst>
                <a:ext uri="{FF2B5EF4-FFF2-40B4-BE49-F238E27FC236}">
                  <a16:creationId xmlns:a16="http://schemas.microsoft.com/office/drawing/2014/main" id="{C7A8980B-6996-767A-247F-4C2592D9B1D8}"/>
                </a:ext>
              </a:extLst>
            </p:cNvPr>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B6ABE878-0CBA-8548-4785-756F72E7941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318F9907-B855-EA50-2DED-125C7F1D2B2B}"/>
                </a:ext>
              </a:extLst>
            </p:cNvPr>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Float layout</a:t>
              </a:r>
              <a:endParaRPr lang="vi-VN" sz="2000" b="1">
                <a:solidFill>
                  <a:srgbClr val="CC00FF"/>
                </a:solidFill>
              </a:endParaRPr>
            </a:p>
          </p:txBody>
        </p:sp>
        <p:sp>
          <p:nvSpPr>
            <p:cNvPr id="16" name="Text Box 50">
              <a:extLst>
                <a:ext uri="{FF2B5EF4-FFF2-40B4-BE49-F238E27FC236}">
                  <a16:creationId xmlns:a16="http://schemas.microsoft.com/office/drawing/2014/main" id="{06DF69E4-C6AC-2646-4C1D-8F403A2FFA3D}"/>
                </a:ext>
              </a:extLst>
            </p:cNvPr>
            <p:cNvSpPr txBox="1">
              <a:spLocks noChangeArrowheads="1"/>
            </p:cNvSpPr>
            <p:nvPr/>
          </p:nvSpPr>
          <p:spPr bwMode="gray">
            <a:xfrm>
              <a:off x="1369"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5389429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3399875"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2. Cách sử dụng </a:t>
            </a:r>
            <a:r>
              <a:rPr lang="en-US" sz="1800" b="1">
                <a:solidFill>
                  <a:srgbClr val="CC00FF"/>
                </a:solidFill>
              </a:rPr>
              <a:t>Float layout</a:t>
            </a:r>
            <a:endParaRPr lang="vi-VN" sz="1800" b="1">
              <a:solidFill>
                <a:srgbClr val="CC00FF"/>
              </a:solidFill>
            </a:endParaRPr>
          </a:p>
        </p:txBody>
      </p:sp>
      <p:pic>
        <p:nvPicPr>
          <p:cNvPr id="4" name="Picture 3">
            <a:extLst>
              <a:ext uri="{FF2B5EF4-FFF2-40B4-BE49-F238E27FC236}">
                <a16:creationId xmlns:a16="http://schemas.microsoft.com/office/drawing/2014/main" id="{3552D770-199D-A224-3907-3A5C1D8B89A6}"/>
              </a:ext>
            </a:extLst>
          </p:cNvPr>
          <p:cNvPicPr>
            <a:picLocks noChangeAspect="1"/>
          </p:cNvPicPr>
          <p:nvPr/>
        </p:nvPicPr>
        <p:blipFill>
          <a:blip r:embed="rId5"/>
          <a:stretch>
            <a:fillRect/>
          </a:stretch>
        </p:blipFill>
        <p:spPr>
          <a:xfrm>
            <a:off x="1294077" y="2495976"/>
            <a:ext cx="5895975" cy="1571625"/>
          </a:xfrm>
          <a:prstGeom prst="rect">
            <a:avLst/>
          </a:prstGeom>
        </p:spPr>
      </p:pic>
      <p:sp>
        <p:nvSpPr>
          <p:cNvPr id="6" name="TextBox 5">
            <a:extLst>
              <a:ext uri="{FF2B5EF4-FFF2-40B4-BE49-F238E27FC236}">
                <a16:creationId xmlns:a16="http://schemas.microsoft.com/office/drawing/2014/main" id="{201402B8-FD27-C5A9-DF67-2812A8F81C37}"/>
              </a:ext>
            </a:extLst>
          </p:cNvPr>
          <p:cNvSpPr txBox="1"/>
          <p:nvPr/>
        </p:nvSpPr>
        <p:spPr>
          <a:xfrm>
            <a:off x="1223568" y="1849645"/>
            <a:ext cx="10648167" cy="646331"/>
          </a:xfrm>
          <a:prstGeom prst="rect">
            <a:avLst/>
          </a:prstGeom>
          <a:noFill/>
        </p:spPr>
        <p:txBody>
          <a:bodyPr wrap="square">
            <a:spAutoFit/>
          </a:bodyPr>
          <a:lstStyle/>
          <a:p>
            <a:r>
              <a:rPr lang="en-US" b="1" i="1">
                <a:latin typeface="Times New Roman" pitchFamily="18" charset="0"/>
                <a:cs typeface="Times New Roman" pitchFamily="18" charset="0"/>
              </a:rPr>
              <a:t>  Khi sử dụng thuộc tính </a:t>
            </a:r>
            <a:r>
              <a:rPr lang="en-US" b="1" i="1">
                <a:solidFill>
                  <a:srgbClr val="FF0000"/>
                </a:solidFill>
                <a:latin typeface="Times New Roman" pitchFamily="18" charset="0"/>
                <a:cs typeface="Times New Roman" pitchFamily="18" charset="0"/>
              </a:rPr>
              <a:t>float: left</a:t>
            </a:r>
            <a:r>
              <a:rPr lang="en-US" b="1" i="1">
                <a:latin typeface="Times New Roman" pitchFamily="18" charset="0"/>
                <a:cs typeface="Times New Roman" pitchFamily="18" charset="0"/>
              </a:rPr>
              <a:t>, </a:t>
            </a:r>
            <a:r>
              <a:rPr lang="en-US" b="1" i="1">
                <a:solidFill>
                  <a:srgbClr val="E424B2"/>
                </a:solidFill>
                <a:latin typeface="Times New Roman" pitchFamily="18" charset="0"/>
                <a:cs typeface="Times New Roman" pitchFamily="18" charset="0"/>
              </a:rPr>
              <a:t>image </a:t>
            </a:r>
            <a:r>
              <a:rPr lang="en-US" b="1" i="1">
                <a:latin typeface="Times New Roman" pitchFamily="18" charset="0"/>
                <a:cs typeface="Times New Roman" pitchFamily="18" charset="0"/>
              </a:rPr>
              <a:t>bị trôi khỏi luồng bình thường, các phần tử còn lại sẽ bao quanh phần tử </a:t>
            </a:r>
            <a:r>
              <a:rPr lang="en-US" b="1" i="1">
                <a:solidFill>
                  <a:srgbClr val="E424B2"/>
                </a:solidFill>
                <a:latin typeface="Times New Roman" pitchFamily="18" charset="0"/>
                <a:cs typeface="Times New Roman" pitchFamily="18" charset="0"/>
              </a:rPr>
              <a:t>image</a:t>
            </a:r>
            <a:endParaRPr lang="vi-VN" b="1" i="1">
              <a:solidFill>
                <a:srgbClr val="E424B2"/>
              </a:solidFill>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D85E6366-185B-4F2F-9554-088F6E5ABC48}"/>
              </a:ext>
            </a:extLst>
          </p:cNvPr>
          <p:cNvPicPr>
            <a:picLocks noChangeAspect="1"/>
          </p:cNvPicPr>
          <p:nvPr/>
        </p:nvPicPr>
        <p:blipFill>
          <a:blip r:embed="rId6"/>
          <a:stretch>
            <a:fillRect/>
          </a:stretch>
        </p:blipFill>
        <p:spPr>
          <a:xfrm>
            <a:off x="1246452" y="4736713"/>
            <a:ext cx="5943600" cy="2000250"/>
          </a:xfrm>
          <a:prstGeom prst="rect">
            <a:avLst/>
          </a:prstGeom>
        </p:spPr>
      </p:pic>
      <p:sp>
        <p:nvSpPr>
          <p:cNvPr id="16" name="TextBox 15">
            <a:extLst>
              <a:ext uri="{FF2B5EF4-FFF2-40B4-BE49-F238E27FC236}">
                <a16:creationId xmlns:a16="http://schemas.microsoft.com/office/drawing/2014/main" id="{8149B86E-27B7-EDA7-E6E9-634E458D360C}"/>
              </a:ext>
            </a:extLst>
          </p:cNvPr>
          <p:cNvSpPr txBox="1"/>
          <p:nvPr/>
        </p:nvSpPr>
        <p:spPr>
          <a:xfrm>
            <a:off x="1147494" y="4067601"/>
            <a:ext cx="10648167" cy="369332"/>
          </a:xfrm>
          <a:prstGeom prst="rect">
            <a:avLst/>
          </a:prstGeom>
          <a:noFill/>
        </p:spPr>
        <p:txBody>
          <a:bodyPr wrap="square">
            <a:spAutoFit/>
          </a:bodyPr>
          <a:lstStyle/>
          <a:p>
            <a:r>
              <a:rPr lang="en-US" b="1" i="1">
                <a:latin typeface="Times New Roman" pitchFamily="18" charset="0"/>
                <a:cs typeface="Times New Roman" pitchFamily="18" charset="0"/>
              </a:rPr>
              <a:t>  Trong trường hợp muốn 1 phần tử nào đó không bị chèn ép để bao quanh hình. Ta cần sử dụng: </a:t>
            </a:r>
            <a:endParaRPr lang="vi-VN" b="1" i="1">
              <a:solidFill>
                <a:srgbClr val="E424B2"/>
              </a:solidFill>
              <a:latin typeface="Times New Roman" pitchFamily="18" charset="0"/>
              <a:cs typeface="Times New Roman" pitchFamily="18" charset="0"/>
            </a:endParaRPr>
          </a:p>
        </p:txBody>
      </p:sp>
      <p:sp>
        <p:nvSpPr>
          <p:cNvPr id="21" name="Rectangle 20">
            <a:extLst>
              <a:ext uri="{FF2B5EF4-FFF2-40B4-BE49-F238E27FC236}">
                <a16:creationId xmlns:a16="http://schemas.microsoft.com/office/drawing/2014/main" id="{8559F504-FAB5-E719-4A2E-9F6D0D7297AF}"/>
              </a:ext>
            </a:extLst>
          </p:cNvPr>
          <p:cNvSpPr/>
          <p:nvPr/>
        </p:nvSpPr>
        <p:spPr>
          <a:xfrm>
            <a:off x="1409116" y="6087035"/>
            <a:ext cx="5681966" cy="540829"/>
          </a:xfrm>
          <a:prstGeom prst="rect">
            <a:avLst/>
          </a:prstGeom>
          <a:solidFill>
            <a:srgbClr val="4472C4">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21">
            <a:extLst>
              <a:ext uri="{FF2B5EF4-FFF2-40B4-BE49-F238E27FC236}">
                <a16:creationId xmlns:a16="http://schemas.microsoft.com/office/drawing/2014/main" id="{B2CA7C6A-1F5C-A150-9DF0-0D1AB493C1F7}"/>
              </a:ext>
            </a:extLst>
          </p:cNvPr>
          <p:cNvSpPr txBox="1"/>
          <p:nvPr/>
        </p:nvSpPr>
        <p:spPr>
          <a:xfrm>
            <a:off x="7664838" y="4703673"/>
            <a:ext cx="4328687" cy="923330"/>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clear: left;</a:t>
            </a:r>
            <a:r>
              <a:rPr lang="en-US" b="1" i="1">
                <a:latin typeface="Times New Roman" pitchFamily="18" charset="0"/>
                <a:cs typeface="Times New Roman" pitchFamily="18" charset="0"/>
              </a:rPr>
              <a:t> ( clear giá trị float bên trái )</a:t>
            </a: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clear: right; </a:t>
            </a:r>
            <a:r>
              <a:rPr lang="en-US" b="1" i="1">
                <a:latin typeface="Times New Roman" pitchFamily="18" charset="0"/>
                <a:cs typeface="Times New Roman" pitchFamily="18" charset="0"/>
              </a:rPr>
              <a:t>( clear bên phải ) </a:t>
            </a:r>
          </a:p>
          <a:p>
            <a:r>
              <a:rPr lang="vi-VN" b="0" i="0">
                <a:solidFill>
                  <a:srgbClr val="CC00FF"/>
                </a:solidFill>
                <a:effectLst/>
                <a:latin typeface="Roboto" panose="020B0604020202020204" pitchFamily="2" charset="0"/>
              </a:rPr>
              <a:t>✅</a:t>
            </a:r>
            <a:r>
              <a:rPr lang="vi-VN" b="1" i="1">
                <a:solidFill>
                  <a:srgbClr val="CC00FF"/>
                </a:solidFill>
                <a:latin typeface="Times New Roman" pitchFamily="18" charset="0"/>
                <a:cs typeface="Times New Roman" pitchFamily="18" charset="0"/>
              </a:rPr>
              <a:t>clear: both;</a:t>
            </a: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 clear cả 2 hướng) </a:t>
            </a:r>
          </a:p>
        </p:txBody>
      </p:sp>
      <p:grpSp>
        <p:nvGrpSpPr>
          <p:cNvPr id="3" name="Group 46">
            <a:extLst>
              <a:ext uri="{FF2B5EF4-FFF2-40B4-BE49-F238E27FC236}">
                <a16:creationId xmlns:a16="http://schemas.microsoft.com/office/drawing/2014/main" id="{15EA3260-92BF-464B-974D-3E7137B6E552}"/>
              </a:ext>
            </a:extLst>
          </p:cNvPr>
          <p:cNvGrpSpPr>
            <a:grpSpLocks/>
          </p:cNvGrpSpPr>
          <p:nvPr/>
        </p:nvGrpSpPr>
        <p:grpSpPr bwMode="auto">
          <a:xfrm>
            <a:off x="702179" y="712439"/>
            <a:ext cx="3234098" cy="685800"/>
            <a:chOff x="1296" y="1824"/>
            <a:chExt cx="1743" cy="432"/>
          </a:xfrm>
        </p:grpSpPr>
        <p:sp>
          <p:nvSpPr>
            <p:cNvPr id="5" name="AutoShape 47">
              <a:extLst>
                <a:ext uri="{FF2B5EF4-FFF2-40B4-BE49-F238E27FC236}">
                  <a16:creationId xmlns:a16="http://schemas.microsoft.com/office/drawing/2014/main" id="{F8B9D207-DBC7-BF37-A5C6-5A886012A028}"/>
                </a:ext>
              </a:extLst>
            </p:cNvPr>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E1197D65-CD75-CB8B-1043-E2B0ECF826E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5EEDBBE3-2A56-4FE6-4D76-D00158E9C94F}"/>
                </a:ext>
              </a:extLst>
            </p:cNvPr>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Float layout</a:t>
              </a:r>
              <a:endParaRPr lang="vi-VN" sz="2000" b="1">
                <a:solidFill>
                  <a:srgbClr val="CC00FF"/>
                </a:solidFill>
              </a:endParaRPr>
            </a:p>
          </p:txBody>
        </p:sp>
        <p:sp>
          <p:nvSpPr>
            <p:cNvPr id="18" name="Text Box 50">
              <a:extLst>
                <a:ext uri="{FF2B5EF4-FFF2-40B4-BE49-F238E27FC236}">
                  <a16:creationId xmlns:a16="http://schemas.microsoft.com/office/drawing/2014/main" id="{4A82F9CE-ADA6-164E-6A46-EACEF28A33BB}"/>
                </a:ext>
              </a:extLst>
            </p:cNvPr>
            <p:cNvSpPr txBox="1">
              <a:spLocks noChangeArrowheads="1"/>
            </p:cNvSpPr>
            <p:nvPr/>
          </p:nvSpPr>
          <p:spPr bwMode="gray">
            <a:xfrm>
              <a:off x="1369"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7208865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5894468"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2. Cách sử dụng </a:t>
            </a:r>
            <a:r>
              <a:rPr lang="en-US" sz="1800" b="1">
                <a:solidFill>
                  <a:srgbClr val="CC00FF"/>
                </a:solidFill>
              </a:rPr>
              <a:t>Float layout - </a:t>
            </a:r>
            <a:r>
              <a:rPr lang="en-US" b="1" i="1">
                <a:latin typeface="Times New Roman" pitchFamily="18" charset="0"/>
                <a:cs typeface="Times New Roman" pitchFamily="18" charset="0"/>
              </a:rPr>
              <a:t>Thuộc tính </a:t>
            </a:r>
            <a:r>
              <a:rPr lang="vi-VN" b="1">
                <a:solidFill>
                  <a:srgbClr val="CC00FF"/>
                </a:solidFill>
              </a:rPr>
              <a:t>clear</a:t>
            </a:r>
          </a:p>
        </p:txBody>
      </p:sp>
      <p:sp>
        <p:nvSpPr>
          <p:cNvPr id="16" name="TextBox 15">
            <a:extLst>
              <a:ext uri="{FF2B5EF4-FFF2-40B4-BE49-F238E27FC236}">
                <a16:creationId xmlns:a16="http://schemas.microsoft.com/office/drawing/2014/main" id="{8149B86E-27B7-EDA7-E6E9-634E458D360C}"/>
              </a:ext>
            </a:extLst>
          </p:cNvPr>
          <p:cNvSpPr txBox="1"/>
          <p:nvPr/>
        </p:nvSpPr>
        <p:spPr>
          <a:xfrm>
            <a:off x="1147494" y="3914256"/>
            <a:ext cx="10648167" cy="369332"/>
          </a:xfrm>
          <a:prstGeom prst="rect">
            <a:avLst/>
          </a:prstGeom>
          <a:noFill/>
        </p:spPr>
        <p:txBody>
          <a:bodyPr wrap="square">
            <a:spAutoFit/>
          </a:bodyPr>
          <a:lstStyle/>
          <a:p>
            <a:r>
              <a:rPr lang="en-US" b="1" i="1">
                <a:latin typeface="Times New Roman" pitchFamily="18" charset="0"/>
                <a:cs typeface="Times New Roman" pitchFamily="18" charset="0"/>
              </a:rPr>
              <a:t>  Trong trường hợp muốn 1 phần tử nào đó không bị chèn ép để bao quanh hình. Ta cần sử dụng: </a:t>
            </a:r>
            <a:endParaRPr lang="vi-VN" b="1" i="1">
              <a:solidFill>
                <a:srgbClr val="E424B2"/>
              </a:solidFill>
              <a:latin typeface="Times New Roman" pitchFamily="18" charset="0"/>
              <a:cs typeface="Times New Roman" pitchFamily="18" charset="0"/>
            </a:endParaRPr>
          </a:p>
        </p:txBody>
      </p:sp>
      <p:pic>
        <p:nvPicPr>
          <p:cNvPr id="25" name="Picture 24">
            <a:extLst>
              <a:ext uri="{FF2B5EF4-FFF2-40B4-BE49-F238E27FC236}">
                <a16:creationId xmlns:a16="http://schemas.microsoft.com/office/drawing/2014/main" id="{83C3E76A-1C38-35AA-F496-D2EC93D4D7A5}"/>
              </a:ext>
            </a:extLst>
          </p:cNvPr>
          <p:cNvPicPr>
            <a:picLocks noChangeAspect="1"/>
          </p:cNvPicPr>
          <p:nvPr/>
        </p:nvPicPr>
        <p:blipFill>
          <a:blip r:embed="rId5"/>
          <a:stretch>
            <a:fillRect/>
          </a:stretch>
        </p:blipFill>
        <p:spPr>
          <a:xfrm>
            <a:off x="1294077" y="1954277"/>
            <a:ext cx="4762500" cy="828675"/>
          </a:xfrm>
          <a:prstGeom prst="rect">
            <a:avLst/>
          </a:prstGeom>
        </p:spPr>
      </p:pic>
      <p:sp>
        <p:nvSpPr>
          <p:cNvPr id="18" name="TextBox 17">
            <a:extLst>
              <a:ext uri="{FF2B5EF4-FFF2-40B4-BE49-F238E27FC236}">
                <a16:creationId xmlns:a16="http://schemas.microsoft.com/office/drawing/2014/main" id="{1936BDED-55E6-49C8-D04B-25E2E0EF2EE6}"/>
              </a:ext>
            </a:extLst>
          </p:cNvPr>
          <p:cNvSpPr txBox="1"/>
          <p:nvPr/>
        </p:nvSpPr>
        <p:spPr>
          <a:xfrm>
            <a:off x="8707522" y="2943744"/>
            <a:ext cx="3136350"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Footer ép bao quanh hình cùng thẻ p</a:t>
            </a:r>
            <a:endParaRPr lang="vi-VN" sz="1400" b="1" i="1">
              <a:solidFill>
                <a:srgbClr val="FF0000"/>
              </a:solidFill>
              <a:latin typeface="Times New Roman" pitchFamily="18" charset="0"/>
              <a:cs typeface="Times New Roman" pitchFamily="18" charset="0"/>
            </a:endParaRPr>
          </a:p>
        </p:txBody>
      </p:sp>
      <p:pic>
        <p:nvPicPr>
          <p:cNvPr id="20" name="Picture 19">
            <a:extLst>
              <a:ext uri="{FF2B5EF4-FFF2-40B4-BE49-F238E27FC236}">
                <a16:creationId xmlns:a16="http://schemas.microsoft.com/office/drawing/2014/main" id="{8B9FC6D2-DFCE-B96D-276E-2F206FDCE4CD}"/>
              </a:ext>
            </a:extLst>
          </p:cNvPr>
          <p:cNvPicPr>
            <a:picLocks noChangeAspect="1"/>
          </p:cNvPicPr>
          <p:nvPr/>
        </p:nvPicPr>
        <p:blipFill>
          <a:blip r:embed="rId6"/>
          <a:stretch>
            <a:fillRect/>
          </a:stretch>
        </p:blipFill>
        <p:spPr>
          <a:xfrm>
            <a:off x="8707522" y="1923352"/>
            <a:ext cx="3136351" cy="843244"/>
          </a:xfrm>
          <a:prstGeom prst="rect">
            <a:avLst/>
          </a:prstGeom>
        </p:spPr>
      </p:pic>
      <p:pic>
        <p:nvPicPr>
          <p:cNvPr id="24" name="Picture 23">
            <a:extLst>
              <a:ext uri="{FF2B5EF4-FFF2-40B4-BE49-F238E27FC236}">
                <a16:creationId xmlns:a16="http://schemas.microsoft.com/office/drawing/2014/main" id="{74378EB1-C795-53D2-7A6D-6CB0A7423F7E}"/>
              </a:ext>
            </a:extLst>
          </p:cNvPr>
          <p:cNvPicPr>
            <a:picLocks noChangeAspect="1"/>
          </p:cNvPicPr>
          <p:nvPr/>
        </p:nvPicPr>
        <p:blipFill>
          <a:blip r:embed="rId7"/>
          <a:stretch>
            <a:fillRect/>
          </a:stretch>
        </p:blipFill>
        <p:spPr>
          <a:xfrm>
            <a:off x="6095999" y="1984285"/>
            <a:ext cx="2115671" cy="1788167"/>
          </a:xfrm>
          <a:prstGeom prst="rect">
            <a:avLst/>
          </a:prstGeom>
        </p:spPr>
      </p:pic>
      <p:pic>
        <p:nvPicPr>
          <p:cNvPr id="27" name="Picture 26">
            <a:extLst>
              <a:ext uri="{FF2B5EF4-FFF2-40B4-BE49-F238E27FC236}">
                <a16:creationId xmlns:a16="http://schemas.microsoft.com/office/drawing/2014/main" id="{4B10B2F6-060E-E510-E163-F5D3A90FEF6C}"/>
              </a:ext>
            </a:extLst>
          </p:cNvPr>
          <p:cNvPicPr>
            <a:picLocks noChangeAspect="1"/>
          </p:cNvPicPr>
          <p:nvPr/>
        </p:nvPicPr>
        <p:blipFill>
          <a:blip r:embed="rId8"/>
          <a:stretch>
            <a:fillRect/>
          </a:stretch>
        </p:blipFill>
        <p:spPr>
          <a:xfrm>
            <a:off x="6553780" y="4396631"/>
            <a:ext cx="4762500" cy="1452856"/>
          </a:xfrm>
          <a:prstGeom prst="rect">
            <a:avLst/>
          </a:prstGeom>
        </p:spPr>
      </p:pic>
      <p:pic>
        <p:nvPicPr>
          <p:cNvPr id="30" name="Picture 29">
            <a:extLst>
              <a:ext uri="{FF2B5EF4-FFF2-40B4-BE49-F238E27FC236}">
                <a16:creationId xmlns:a16="http://schemas.microsoft.com/office/drawing/2014/main" id="{1AEF2A05-0774-79C0-46AF-44D3FA923055}"/>
              </a:ext>
            </a:extLst>
          </p:cNvPr>
          <p:cNvPicPr>
            <a:picLocks noChangeAspect="1"/>
          </p:cNvPicPr>
          <p:nvPr/>
        </p:nvPicPr>
        <p:blipFill>
          <a:blip r:embed="rId9"/>
          <a:stretch>
            <a:fillRect/>
          </a:stretch>
        </p:blipFill>
        <p:spPr>
          <a:xfrm>
            <a:off x="4103572" y="4414876"/>
            <a:ext cx="2368005" cy="2214523"/>
          </a:xfrm>
          <a:prstGeom prst="rect">
            <a:avLst/>
          </a:prstGeom>
        </p:spPr>
      </p:pic>
      <p:grpSp>
        <p:nvGrpSpPr>
          <p:cNvPr id="3" name="Group 46">
            <a:extLst>
              <a:ext uri="{FF2B5EF4-FFF2-40B4-BE49-F238E27FC236}">
                <a16:creationId xmlns:a16="http://schemas.microsoft.com/office/drawing/2014/main" id="{681A5414-4F0A-47EE-E14E-E46F1BB757DD}"/>
              </a:ext>
            </a:extLst>
          </p:cNvPr>
          <p:cNvGrpSpPr>
            <a:grpSpLocks/>
          </p:cNvGrpSpPr>
          <p:nvPr/>
        </p:nvGrpSpPr>
        <p:grpSpPr bwMode="auto">
          <a:xfrm>
            <a:off x="702179" y="712439"/>
            <a:ext cx="3234098" cy="685800"/>
            <a:chOff x="1296" y="1824"/>
            <a:chExt cx="1743" cy="432"/>
          </a:xfrm>
        </p:grpSpPr>
        <p:sp>
          <p:nvSpPr>
            <p:cNvPr id="4" name="AutoShape 47">
              <a:extLst>
                <a:ext uri="{FF2B5EF4-FFF2-40B4-BE49-F238E27FC236}">
                  <a16:creationId xmlns:a16="http://schemas.microsoft.com/office/drawing/2014/main" id="{ADF2FFE6-5EAE-672D-91B2-FDF8F4D0E0D4}"/>
                </a:ext>
              </a:extLst>
            </p:cNvPr>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9BACF2C9-4791-0AAB-B55C-EFB205AD2D2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53B8C092-D55E-04E6-EC7B-A72B368BF8A1}"/>
                </a:ext>
              </a:extLst>
            </p:cNvPr>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Float layout</a:t>
              </a:r>
              <a:endParaRPr lang="vi-VN" sz="2000" b="1">
                <a:solidFill>
                  <a:srgbClr val="CC00FF"/>
                </a:solidFill>
              </a:endParaRPr>
            </a:p>
          </p:txBody>
        </p:sp>
        <p:sp>
          <p:nvSpPr>
            <p:cNvPr id="14" name="Text Box 50">
              <a:extLst>
                <a:ext uri="{FF2B5EF4-FFF2-40B4-BE49-F238E27FC236}">
                  <a16:creationId xmlns:a16="http://schemas.microsoft.com/office/drawing/2014/main" id="{80953C34-58E8-E83B-BBE4-22EF1A92F1AD}"/>
                </a:ext>
              </a:extLst>
            </p:cNvPr>
            <p:cNvSpPr txBox="1">
              <a:spLocks noChangeArrowheads="1"/>
            </p:cNvSpPr>
            <p:nvPr/>
          </p:nvSpPr>
          <p:spPr bwMode="gray">
            <a:xfrm>
              <a:off x="1369"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30545172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9740328" cy="646331"/>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 Float layout đã cũ, và phức tạp khi trang web nhiều thành phần, trong trường hợp ta muốn xây dựng 1 giao diện phức tạp người ta dùng các phương pháp khác tối ưu hơn</a:t>
            </a:r>
            <a:endParaRPr lang="vi-VN" b="1" i="1">
              <a:latin typeface="Times New Roman" pitchFamily="18" charset="0"/>
              <a:cs typeface="Times New Roman" pitchFamily="18" charset="0"/>
            </a:endParaRPr>
          </a:p>
        </p:txBody>
      </p:sp>
      <p:grpSp>
        <p:nvGrpSpPr>
          <p:cNvPr id="10310" name="Group 10309">
            <a:extLst>
              <a:ext uri="{FF2B5EF4-FFF2-40B4-BE49-F238E27FC236}">
                <a16:creationId xmlns:a16="http://schemas.microsoft.com/office/drawing/2014/main" id="{8A6CA25D-9B50-7C3E-6B1D-6B71467EF330}"/>
              </a:ext>
            </a:extLst>
          </p:cNvPr>
          <p:cNvGrpSpPr/>
          <p:nvPr/>
        </p:nvGrpSpPr>
        <p:grpSpPr>
          <a:xfrm>
            <a:off x="1506087" y="2346932"/>
            <a:ext cx="5886450" cy="3533775"/>
            <a:chOff x="2922511" y="2284179"/>
            <a:chExt cx="5886450" cy="3533775"/>
          </a:xfrm>
        </p:grpSpPr>
        <p:pic>
          <p:nvPicPr>
            <p:cNvPr id="4" name="Picture 3">
              <a:extLst>
                <a:ext uri="{FF2B5EF4-FFF2-40B4-BE49-F238E27FC236}">
                  <a16:creationId xmlns:a16="http://schemas.microsoft.com/office/drawing/2014/main" id="{40D585BB-2E4A-1B22-081E-8DCFE1852816}"/>
                </a:ext>
              </a:extLst>
            </p:cNvPr>
            <p:cNvPicPr>
              <a:picLocks noChangeAspect="1"/>
            </p:cNvPicPr>
            <p:nvPr/>
          </p:nvPicPr>
          <p:blipFill>
            <a:blip r:embed="rId5"/>
            <a:stretch>
              <a:fillRect/>
            </a:stretch>
          </p:blipFill>
          <p:spPr>
            <a:xfrm>
              <a:off x="2922511" y="2284179"/>
              <a:ext cx="5886450" cy="3533775"/>
            </a:xfrm>
            <a:prstGeom prst="rect">
              <a:avLst/>
            </a:prstGeom>
          </p:spPr>
        </p:pic>
        <p:pic>
          <p:nvPicPr>
            <p:cNvPr id="15" name="Picture 14">
              <a:extLst>
                <a:ext uri="{FF2B5EF4-FFF2-40B4-BE49-F238E27FC236}">
                  <a16:creationId xmlns:a16="http://schemas.microsoft.com/office/drawing/2014/main" id="{03E38581-4079-A7A2-3178-399A963D289B}"/>
                </a:ext>
              </a:extLst>
            </p:cNvPr>
            <p:cNvPicPr>
              <a:picLocks noChangeAspect="1"/>
            </p:cNvPicPr>
            <p:nvPr/>
          </p:nvPicPr>
          <p:blipFill>
            <a:blip r:embed="rId6"/>
            <a:stretch>
              <a:fillRect/>
            </a:stretch>
          </p:blipFill>
          <p:spPr>
            <a:xfrm>
              <a:off x="3014466" y="4290363"/>
              <a:ext cx="1118263" cy="264026"/>
            </a:xfrm>
            <a:prstGeom prst="rect">
              <a:avLst/>
            </a:prstGeom>
          </p:spPr>
        </p:pic>
        <p:pic>
          <p:nvPicPr>
            <p:cNvPr id="21" name="Picture 20">
              <a:extLst>
                <a:ext uri="{FF2B5EF4-FFF2-40B4-BE49-F238E27FC236}">
                  <a16:creationId xmlns:a16="http://schemas.microsoft.com/office/drawing/2014/main" id="{BCF138E7-9081-B2A4-7261-CB09CCE27AC1}"/>
                </a:ext>
              </a:extLst>
            </p:cNvPr>
            <p:cNvPicPr>
              <a:picLocks noChangeAspect="1"/>
            </p:cNvPicPr>
            <p:nvPr/>
          </p:nvPicPr>
          <p:blipFill>
            <a:blip r:embed="rId7"/>
            <a:stretch>
              <a:fillRect/>
            </a:stretch>
          </p:blipFill>
          <p:spPr>
            <a:xfrm>
              <a:off x="7153834" y="3893903"/>
              <a:ext cx="1514475" cy="314325"/>
            </a:xfrm>
            <a:prstGeom prst="rect">
              <a:avLst/>
            </a:prstGeom>
          </p:spPr>
        </p:pic>
        <p:pic>
          <p:nvPicPr>
            <p:cNvPr id="10306" name="Picture 10305">
              <a:extLst>
                <a:ext uri="{FF2B5EF4-FFF2-40B4-BE49-F238E27FC236}">
                  <a16:creationId xmlns:a16="http://schemas.microsoft.com/office/drawing/2014/main" id="{06B728D4-199A-2E44-911E-5E14627E7C4C}"/>
                </a:ext>
              </a:extLst>
            </p:cNvPr>
            <p:cNvPicPr>
              <a:picLocks noChangeAspect="1"/>
            </p:cNvPicPr>
            <p:nvPr/>
          </p:nvPicPr>
          <p:blipFill>
            <a:blip r:embed="rId8"/>
            <a:stretch>
              <a:fillRect/>
            </a:stretch>
          </p:blipFill>
          <p:spPr>
            <a:xfrm>
              <a:off x="6453747" y="5263624"/>
              <a:ext cx="1400175" cy="323850"/>
            </a:xfrm>
            <a:prstGeom prst="rect">
              <a:avLst/>
            </a:prstGeom>
          </p:spPr>
        </p:pic>
      </p:grpSp>
      <p:sp>
        <p:nvSpPr>
          <p:cNvPr id="10311" name="TextBox 10310">
            <a:extLst>
              <a:ext uri="{FF2B5EF4-FFF2-40B4-BE49-F238E27FC236}">
                <a16:creationId xmlns:a16="http://schemas.microsoft.com/office/drawing/2014/main" id="{EDA3417F-A611-A9EA-F55D-893CB598BD1D}"/>
              </a:ext>
            </a:extLst>
          </p:cNvPr>
          <p:cNvSpPr txBox="1"/>
          <p:nvPr/>
        </p:nvSpPr>
        <p:spPr>
          <a:xfrm>
            <a:off x="8164143" y="2284179"/>
            <a:ext cx="3651339" cy="1815882"/>
          </a:xfrm>
          <a:prstGeom prst="rect">
            <a:avLst/>
          </a:prstGeom>
          <a:noFill/>
        </p:spPr>
        <p:txBody>
          <a:bodyPr wrap="square">
            <a:spAutoFit/>
          </a:bodyPr>
          <a:lstStyle/>
          <a:p>
            <a:r>
              <a:rPr lang="en-US" sz="1600" b="1" i="1">
                <a:solidFill>
                  <a:srgbClr val="8500FF"/>
                </a:solidFill>
                <a:latin typeface="Times New Roman" pitchFamily="18" charset="0"/>
                <a:cs typeface="Times New Roman" pitchFamily="18" charset="0"/>
              </a:rPr>
              <a:t>Ngày nay : Trong thiết kế hiện đại, lập trình viên thường không sử dụng thuộc tính float mà dùng các công cụ tốt hơn- ví dụ: </a:t>
            </a:r>
          </a:p>
          <a:p>
            <a:pPr marL="342900" indent="-342900">
              <a:buAutoNum type="arabicPeriod"/>
            </a:pPr>
            <a:r>
              <a:rPr lang="en-US" sz="1600" b="1" i="1">
                <a:solidFill>
                  <a:srgbClr val="FF0000"/>
                </a:solidFill>
                <a:latin typeface="Times New Roman" pitchFamily="18" charset="0"/>
                <a:cs typeface="Times New Roman" pitchFamily="18" charset="0"/>
              </a:rPr>
              <a:t>Flexbox</a:t>
            </a:r>
          </a:p>
          <a:p>
            <a:pPr marL="342900" indent="-342900">
              <a:buAutoNum type="arabicPeriod"/>
            </a:pPr>
            <a:r>
              <a:rPr lang="en-US" sz="1600" b="1" i="1">
                <a:solidFill>
                  <a:srgbClr val="FF0000"/>
                </a:solidFill>
                <a:latin typeface="Times New Roman" pitchFamily="18" charset="0"/>
                <a:cs typeface="Times New Roman" pitchFamily="18" charset="0"/>
              </a:rPr>
              <a:t>CSS Grid</a:t>
            </a:r>
          </a:p>
          <a:p>
            <a:pPr marL="342900" indent="-342900">
              <a:buAutoNum type="arabicPeriod"/>
            </a:pPr>
            <a:r>
              <a:rPr lang="en-US" sz="1600" b="1" i="1">
                <a:solidFill>
                  <a:srgbClr val="FF0000"/>
                </a:solidFill>
                <a:latin typeface="Times New Roman" pitchFamily="18" charset="0"/>
                <a:cs typeface="Times New Roman" pitchFamily="18" charset="0"/>
              </a:rPr>
              <a:t>External Frameworks : Bootstrap</a:t>
            </a:r>
          </a:p>
        </p:txBody>
      </p:sp>
      <p:grpSp>
        <p:nvGrpSpPr>
          <p:cNvPr id="3" name="Group 46">
            <a:extLst>
              <a:ext uri="{FF2B5EF4-FFF2-40B4-BE49-F238E27FC236}">
                <a16:creationId xmlns:a16="http://schemas.microsoft.com/office/drawing/2014/main" id="{A8E727F4-C483-4958-B059-18EAD6A3B832}"/>
              </a:ext>
            </a:extLst>
          </p:cNvPr>
          <p:cNvGrpSpPr>
            <a:grpSpLocks/>
          </p:cNvGrpSpPr>
          <p:nvPr/>
        </p:nvGrpSpPr>
        <p:grpSpPr bwMode="auto">
          <a:xfrm>
            <a:off x="702179" y="712439"/>
            <a:ext cx="3234098" cy="685800"/>
            <a:chOff x="1296" y="1824"/>
            <a:chExt cx="1743" cy="432"/>
          </a:xfrm>
        </p:grpSpPr>
        <p:sp>
          <p:nvSpPr>
            <p:cNvPr id="5" name="AutoShape 47">
              <a:extLst>
                <a:ext uri="{FF2B5EF4-FFF2-40B4-BE49-F238E27FC236}">
                  <a16:creationId xmlns:a16="http://schemas.microsoft.com/office/drawing/2014/main" id="{4CA61D04-B8ED-6519-46FE-D376E2593708}"/>
                </a:ext>
              </a:extLst>
            </p:cNvPr>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127BBF5F-46A4-0AB6-FAD6-4ACF68B963C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B959B065-EC2C-CDD1-DD23-7ACAE22C2FE0}"/>
                </a:ext>
              </a:extLst>
            </p:cNvPr>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Float layout</a:t>
              </a:r>
              <a:endParaRPr lang="vi-VN" sz="2000" b="1">
                <a:solidFill>
                  <a:srgbClr val="CC00FF"/>
                </a:solidFill>
              </a:endParaRPr>
            </a:p>
          </p:txBody>
        </p:sp>
        <p:sp>
          <p:nvSpPr>
            <p:cNvPr id="16" name="Text Box 50">
              <a:extLst>
                <a:ext uri="{FF2B5EF4-FFF2-40B4-BE49-F238E27FC236}">
                  <a16:creationId xmlns:a16="http://schemas.microsoft.com/office/drawing/2014/main" id="{4A73BF9A-3F60-F74F-201B-B6AF779A8C69}"/>
                </a:ext>
              </a:extLst>
            </p:cNvPr>
            <p:cNvSpPr txBox="1">
              <a:spLocks noChangeArrowheads="1"/>
            </p:cNvSpPr>
            <p:nvPr/>
          </p:nvSpPr>
          <p:spPr bwMode="gray">
            <a:xfrm>
              <a:off x="1369"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8295168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3868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234098" cy="685800"/>
            <a:chOff x="1296" y="1824"/>
            <a:chExt cx="1743" cy="432"/>
          </a:xfrm>
        </p:grpSpPr>
        <p:sp>
          <p:nvSpPr>
            <p:cNvPr id="138" name="AutoShape 47"/>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a:t>
              </a:r>
              <a:endParaRPr lang="vi-VN" sz="2000" b="1">
                <a:solidFill>
                  <a:srgbClr val="CC00FF"/>
                </a:solidFill>
              </a:endParaRPr>
            </a:p>
          </p:txBody>
        </p:sp>
        <p:sp>
          <p:nvSpPr>
            <p:cNvPr id="144" name="Text Box 50"/>
            <p:cNvSpPr txBox="1">
              <a:spLocks noChangeArrowheads="1"/>
            </p:cNvSpPr>
            <p:nvPr/>
          </p:nvSpPr>
          <p:spPr bwMode="gray">
            <a:xfrm>
              <a:off x="1432"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6834450"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1. Mở đầu: </a:t>
            </a:r>
            <a:endParaRPr lang="vi-VN" sz="1800" b="1">
              <a:solidFill>
                <a:srgbClr val="CC00FF"/>
              </a:solidFill>
            </a:endParaRPr>
          </a:p>
        </p:txBody>
      </p:sp>
      <p:sp>
        <p:nvSpPr>
          <p:cNvPr id="17" name="TextBox 16">
            <a:extLst>
              <a:ext uri="{FF2B5EF4-FFF2-40B4-BE49-F238E27FC236}">
                <a16:creationId xmlns:a16="http://schemas.microsoft.com/office/drawing/2014/main" id="{F934185F-2AD8-5240-03C8-A97E1CE05255}"/>
              </a:ext>
            </a:extLst>
          </p:cNvPr>
          <p:cNvSpPr txBox="1"/>
          <p:nvPr/>
        </p:nvSpPr>
        <p:spPr>
          <a:xfrm>
            <a:off x="5965878" y="1783229"/>
            <a:ext cx="5938304" cy="1631216"/>
          </a:xfrm>
          <a:prstGeom prst="rect">
            <a:avLst/>
          </a:prstGeom>
          <a:noFill/>
        </p:spPr>
        <p:txBody>
          <a:bodyPr wrap="square">
            <a:spAutoFit/>
          </a:bodyPr>
          <a:lstStyle/>
          <a:p>
            <a:pPr marL="285750" indent="-285750">
              <a:buFont typeface="Wingdings" panose="05000000000000000000" pitchFamily="2" charset="2"/>
              <a:buChar char="ü"/>
            </a:pPr>
            <a:r>
              <a:rPr lang="en-US" sz="2000" b="1" i="1">
                <a:latin typeface="Times New Roman" pitchFamily="18" charset="0"/>
                <a:cs typeface="Times New Roman" pitchFamily="18" charset="0"/>
              </a:rPr>
              <a:t>Như đã đề cập ở phần trước, khi gặp bố cục phức tạp, việc sử dụng float gặp rất nhiều khó khăn</a:t>
            </a:r>
          </a:p>
          <a:p>
            <a:pPr marL="285750" indent="-285750">
              <a:buFont typeface="Wingdings" panose="05000000000000000000" pitchFamily="2" charset="2"/>
              <a:buChar char="ü"/>
            </a:pPr>
            <a:endParaRPr lang="en-US" sz="2000" b="1" i="1">
              <a:latin typeface="Times New Roman" pitchFamily="18" charset="0"/>
              <a:cs typeface="Times New Roman" pitchFamily="18" charset="0"/>
            </a:endParaRPr>
          </a:p>
          <a:p>
            <a:pPr marL="285750" indent="-285750">
              <a:buFont typeface="Wingdings" panose="05000000000000000000" pitchFamily="2" charset="2"/>
              <a:buChar char="ü"/>
            </a:pPr>
            <a:r>
              <a:rPr lang="en-US" sz="2000" b="1" i="1">
                <a:latin typeface="Times New Roman" pitchFamily="18" charset="0"/>
                <a:cs typeface="Times New Roman" pitchFamily="18" charset="0"/>
              </a:rPr>
              <a:t>Trong phần này chúng ta sẽ tìm hiểu về flexbox: Dạng bố cục linh hoạt </a:t>
            </a:r>
            <a:endParaRPr lang="vi-VN" sz="2000" b="1" i="1">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9BDB2F3-FFE8-012A-20D1-9991E0DB6D89}"/>
              </a:ext>
            </a:extLst>
          </p:cNvPr>
          <p:cNvPicPr>
            <a:picLocks noChangeAspect="1"/>
          </p:cNvPicPr>
          <p:nvPr/>
        </p:nvPicPr>
        <p:blipFill rotWithShape="1">
          <a:blip r:embed="rId5">
            <a:extLst>
              <a:ext uri="{28A0092B-C50C-407E-A947-70E740481C1C}">
                <a14:useLocalDpi xmlns:a14="http://schemas.microsoft.com/office/drawing/2010/main" val="0"/>
              </a:ext>
            </a:extLst>
          </a:blip>
          <a:srcRect l="1251" t="2506" r="2134" b="3662"/>
          <a:stretch/>
        </p:blipFill>
        <p:spPr>
          <a:xfrm>
            <a:off x="6212541" y="3594847"/>
            <a:ext cx="5118847" cy="2940424"/>
          </a:xfrm>
          <a:prstGeom prst="rect">
            <a:avLst/>
          </a:prstGeom>
        </p:spPr>
      </p:pic>
      <p:sp>
        <p:nvSpPr>
          <p:cNvPr id="5" name="TextBox 4">
            <a:extLst>
              <a:ext uri="{FF2B5EF4-FFF2-40B4-BE49-F238E27FC236}">
                <a16:creationId xmlns:a16="http://schemas.microsoft.com/office/drawing/2014/main" id="{3B2EAA9C-F3B6-88F7-069D-E1D3A71E8EE9}"/>
              </a:ext>
            </a:extLst>
          </p:cNvPr>
          <p:cNvSpPr txBox="1"/>
          <p:nvPr/>
        </p:nvSpPr>
        <p:spPr>
          <a:xfrm>
            <a:off x="6212541" y="6467570"/>
            <a:ext cx="1647849" cy="338554"/>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Mô  </a:t>
            </a:r>
            <a:r>
              <a:rPr lang="en-US" sz="1600" b="1" i="1">
                <a:solidFill>
                  <a:srgbClr val="0000CC"/>
                </a:solidFill>
                <a:latin typeface="Times New Roman" pitchFamily="18" charset="0"/>
                <a:cs typeface="Times New Roman" pitchFamily="18" charset="0"/>
              </a:rPr>
              <a:t>hình</a:t>
            </a:r>
            <a:r>
              <a:rPr lang="en-US" sz="1400" b="1" i="1">
                <a:solidFill>
                  <a:srgbClr val="0000CC"/>
                </a:solidFill>
                <a:latin typeface="Times New Roman" pitchFamily="18" charset="0"/>
                <a:cs typeface="Times New Roman" pitchFamily="18" charset="0"/>
              </a:rPr>
              <a:t> flexbox</a:t>
            </a:r>
            <a:endParaRPr lang="vi-VN" sz="1400" b="1" i="1">
              <a:solidFill>
                <a:srgbClr val="FF0000"/>
              </a:solidFill>
              <a:latin typeface="Times New Roman" pitchFamily="18" charset="0"/>
              <a:cs typeface="Times New Roman" pitchFamily="18" charset="0"/>
            </a:endParaRPr>
          </a:p>
        </p:txBody>
      </p:sp>
      <p:pic>
        <p:nvPicPr>
          <p:cNvPr id="14" name="Picture 13">
            <a:extLst>
              <a:ext uri="{FF2B5EF4-FFF2-40B4-BE49-F238E27FC236}">
                <a16:creationId xmlns:a16="http://schemas.microsoft.com/office/drawing/2014/main" id="{D050BD7B-5812-A706-1247-71B1549265DB}"/>
              </a:ext>
            </a:extLst>
          </p:cNvPr>
          <p:cNvPicPr>
            <a:picLocks noChangeAspect="1"/>
          </p:cNvPicPr>
          <p:nvPr/>
        </p:nvPicPr>
        <p:blipFill>
          <a:blip r:embed="rId6"/>
          <a:stretch>
            <a:fillRect/>
          </a:stretch>
        </p:blipFill>
        <p:spPr>
          <a:xfrm>
            <a:off x="1136367" y="1919441"/>
            <a:ext cx="4462479" cy="4716889"/>
          </a:xfrm>
          <a:prstGeom prst="rect">
            <a:avLst/>
          </a:prstGeom>
        </p:spPr>
      </p:pic>
    </p:spTree>
    <p:extLst>
      <p:ext uri="{BB962C8B-B14F-4D97-AF65-F5344CB8AC3E}">
        <p14:creationId xmlns:p14="http://schemas.microsoft.com/office/powerpoint/2010/main" val="1176798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8787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3536750"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2. Cách sử dụng : flexbox  </a:t>
            </a:r>
            <a:endParaRPr lang="vi-VN" sz="1800" b="1">
              <a:solidFill>
                <a:srgbClr val="CC00FF"/>
              </a:solidFill>
            </a:endParaRPr>
          </a:p>
        </p:txBody>
      </p:sp>
      <p:sp>
        <p:nvSpPr>
          <p:cNvPr id="3" name="Rectangle 2">
            <a:extLst>
              <a:ext uri="{FF2B5EF4-FFF2-40B4-BE49-F238E27FC236}">
                <a16:creationId xmlns:a16="http://schemas.microsoft.com/office/drawing/2014/main" id="{4C22E652-F918-1BAB-3D9D-E445D196B627}"/>
              </a:ext>
            </a:extLst>
          </p:cNvPr>
          <p:cNvSpPr/>
          <p:nvPr/>
        </p:nvSpPr>
        <p:spPr>
          <a:xfrm>
            <a:off x="1294077" y="2001140"/>
            <a:ext cx="4801923" cy="1764036"/>
          </a:xfrm>
          <a:prstGeom prst="rect">
            <a:avLst/>
          </a:prstGeom>
          <a:solidFill>
            <a:srgbClr val="A6D0DD"/>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3BBEEAEF-0495-FD49-BD0B-6F035C2F1ECC}"/>
              </a:ext>
            </a:extLst>
          </p:cNvPr>
          <p:cNvSpPr/>
          <p:nvPr/>
        </p:nvSpPr>
        <p:spPr>
          <a:xfrm>
            <a:off x="1334417" y="2065689"/>
            <a:ext cx="4721241" cy="372711"/>
          </a:xfrm>
          <a:prstGeom prst="rect">
            <a:avLst/>
          </a:prstGeom>
          <a:solidFill>
            <a:schemeClr val="accent2"/>
          </a:solidFill>
          <a:ln>
            <a:solidFill>
              <a:srgbClr val="FF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&lt;div&gt;&lt;/div&gt;</a:t>
            </a:r>
            <a:endParaRPr lang="vi-VN" sz="1600"/>
          </a:p>
        </p:txBody>
      </p:sp>
      <p:sp>
        <p:nvSpPr>
          <p:cNvPr id="15" name="Rectangle 14">
            <a:extLst>
              <a:ext uri="{FF2B5EF4-FFF2-40B4-BE49-F238E27FC236}">
                <a16:creationId xmlns:a16="http://schemas.microsoft.com/office/drawing/2014/main" id="{27B9352D-CA93-DA90-5E2D-26335826FBB6}"/>
              </a:ext>
            </a:extLst>
          </p:cNvPr>
          <p:cNvSpPr/>
          <p:nvPr/>
        </p:nvSpPr>
        <p:spPr>
          <a:xfrm>
            <a:off x="1334417" y="2502949"/>
            <a:ext cx="1606008" cy="3727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&lt;span&gt;&lt;/span&gt;</a:t>
            </a:r>
            <a:endParaRPr lang="vi-VN"/>
          </a:p>
        </p:txBody>
      </p:sp>
      <p:sp>
        <p:nvSpPr>
          <p:cNvPr id="16" name="Rectangle 15">
            <a:extLst>
              <a:ext uri="{FF2B5EF4-FFF2-40B4-BE49-F238E27FC236}">
                <a16:creationId xmlns:a16="http://schemas.microsoft.com/office/drawing/2014/main" id="{A5D68F84-7F59-84E2-B8C7-3A20A7A42D41}"/>
              </a:ext>
            </a:extLst>
          </p:cNvPr>
          <p:cNvSpPr/>
          <p:nvPr/>
        </p:nvSpPr>
        <p:spPr>
          <a:xfrm>
            <a:off x="1334417" y="2920484"/>
            <a:ext cx="4721241" cy="3727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&lt;p&gt;&lt;/p&gt;</a:t>
            </a:r>
            <a:endParaRPr lang="vi-VN" sz="1600"/>
          </a:p>
        </p:txBody>
      </p:sp>
      <p:sp>
        <p:nvSpPr>
          <p:cNvPr id="18" name="Rectangle 17">
            <a:extLst>
              <a:ext uri="{FF2B5EF4-FFF2-40B4-BE49-F238E27FC236}">
                <a16:creationId xmlns:a16="http://schemas.microsoft.com/office/drawing/2014/main" id="{58D03AE7-8AA9-DFF4-269E-F6B5D8DFFD55}"/>
              </a:ext>
            </a:extLst>
          </p:cNvPr>
          <p:cNvSpPr/>
          <p:nvPr/>
        </p:nvSpPr>
        <p:spPr>
          <a:xfrm>
            <a:off x="1334417" y="3341166"/>
            <a:ext cx="924689" cy="3727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&lt;</a:t>
            </a:r>
            <a:r>
              <a:rPr lang="en-US" sz="1600"/>
              <a:t>img</a:t>
            </a:r>
            <a:r>
              <a:rPr lang="en-US"/>
              <a:t> /&gt;</a:t>
            </a:r>
            <a:endParaRPr lang="vi-VN"/>
          </a:p>
        </p:txBody>
      </p:sp>
      <p:pic>
        <p:nvPicPr>
          <p:cNvPr id="19" name="Picture 18">
            <a:extLst>
              <a:ext uri="{FF2B5EF4-FFF2-40B4-BE49-F238E27FC236}">
                <a16:creationId xmlns:a16="http://schemas.microsoft.com/office/drawing/2014/main" id="{86324FCE-0C2B-B5BB-B675-E6939421AF3A}"/>
              </a:ext>
            </a:extLst>
          </p:cNvPr>
          <p:cNvPicPr>
            <a:picLocks noChangeAspect="1"/>
          </p:cNvPicPr>
          <p:nvPr/>
        </p:nvPicPr>
        <p:blipFill rotWithShape="1">
          <a:blip r:embed="rId5">
            <a:extLst>
              <a:ext uri="{28A0092B-C50C-407E-A947-70E740481C1C}">
                <a14:useLocalDpi xmlns:a14="http://schemas.microsoft.com/office/drawing/2010/main" val="0"/>
              </a:ext>
            </a:extLst>
          </a:blip>
          <a:srcRect l="1251" t="2506" r="2134" b="3662"/>
          <a:stretch/>
        </p:blipFill>
        <p:spPr>
          <a:xfrm>
            <a:off x="1409116" y="3816500"/>
            <a:ext cx="4368952" cy="2509661"/>
          </a:xfrm>
          <a:prstGeom prst="rect">
            <a:avLst/>
          </a:prstGeom>
        </p:spPr>
      </p:pic>
      <p:sp>
        <p:nvSpPr>
          <p:cNvPr id="20" name="TextBox 19">
            <a:extLst>
              <a:ext uri="{FF2B5EF4-FFF2-40B4-BE49-F238E27FC236}">
                <a16:creationId xmlns:a16="http://schemas.microsoft.com/office/drawing/2014/main" id="{4081E108-3261-7B30-601D-51813242900D}"/>
              </a:ext>
            </a:extLst>
          </p:cNvPr>
          <p:cNvSpPr txBox="1"/>
          <p:nvPr/>
        </p:nvSpPr>
        <p:spPr>
          <a:xfrm>
            <a:off x="0" y="2001140"/>
            <a:ext cx="1278813"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Block element</a:t>
            </a:r>
            <a:endParaRPr lang="vi-VN" sz="1400" b="1" i="1">
              <a:solidFill>
                <a:srgbClr val="FF0000"/>
              </a:solidFill>
              <a:latin typeface="Times New Roman" pitchFamily="18" charset="0"/>
              <a:cs typeface="Times New Roman" pitchFamily="18" charset="0"/>
            </a:endParaRPr>
          </a:p>
        </p:txBody>
      </p:sp>
      <p:sp>
        <p:nvSpPr>
          <p:cNvPr id="21" name="TextBox 20">
            <a:extLst>
              <a:ext uri="{FF2B5EF4-FFF2-40B4-BE49-F238E27FC236}">
                <a16:creationId xmlns:a16="http://schemas.microsoft.com/office/drawing/2014/main" id="{8A2507D2-08B3-FEF2-F308-2F27D59941CF}"/>
              </a:ext>
            </a:extLst>
          </p:cNvPr>
          <p:cNvSpPr txBox="1"/>
          <p:nvPr/>
        </p:nvSpPr>
        <p:spPr>
          <a:xfrm>
            <a:off x="6420053" y="2628056"/>
            <a:ext cx="939971"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Container parent</a:t>
            </a:r>
            <a:endParaRPr lang="vi-VN" sz="1400" b="1" i="1">
              <a:solidFill>
                <a:srgbClr val="FF0000"/>
              </a:solidFill>
              <a:latin typeface="Times New Roman" pitchFamily="18" charset="0"/>
              <a:cs typeface="Times New Roman" pitchFamily="18" charset="0"/>
            </a:endParaRPr>
          </a:p>
        </p:txBody>
      </p:sp>
      <p:sp>
        <p:nvSpPr>
          <p:cNvPr id="24" name="TextBox 23">
            <a:extLst>
              <a:ext uri="{FF2B5EF4-FFF2-40B4-BE49-F238E27FC236}">
                <a16:creationId xmlns:a16="http://schemas.microsoft.com/office/drawing/2014/main" id="{9DD98837-33B6-FA90-18BF-0AD5291A5D5A}"/>
              </a:ext>
            </a:extLst>
          </p:cNvPr>
          <p:cNvSpPr txBox="1"/>
          <p:nvPr/>
        </p:nvSpPr>
        <p:spPr>
          <a:xfrm>
            <a:off x="-25078" y="3373632"/>
            <a:ext cx="1278813"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Inline element</a:t>
            </a:r>
            <a:endParaRPr lang="vi-VN" sz="1400" b="1" i="1">
              <a:solidFill>
                <a:srgbClr val="FF0000"/>
              </a:solidFill>
              <a:latin typeface="Times New Roman" pitchFamily="18" charset="0"/>
              <a:cs typeface="Times New Roman" pitchFamily="18" charset="0"/>
            </a:endParaRPr>
          </a:p>
        </p:txBody>
      </p:sp>
      <p:sp>
        <p:nvSpPr>
          <p:cNvPr id="26" name="TextBox 25">
            <a:extLst>
              <a:ext uri="{FF2B5EF4-FFF2-40B4-BE49-F238E27FC236}">
                <a16:creationId xmlns:a16="http://schemas.microsoft.com/office/drawing/2014/main" id="{06EAB629-1EAB-9B0B-E4C5-D58DCF340D5B}"/>
              </a:ext>
            </a:extLst>
          </p:cNvPr>
          <p:cNvSpPr txBox="1"/>
          <p:nvPr/>
        </p:nvSpPr>
        <p:spPr>
          <a:xfrm>
            <a:off x="20171" y="2499052"/>
            <a:ext cx="1253735"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Inline element</a:t>
            </a:r>
            <a:endParaRPr lang="vi-VN" sz="1400" b="1" i="1">
              <a:solidFill>
                <a:srgbClr val="FF0000"/>
              </a:solidFill>
              <a:latin typeface="Times New Roman" pitchFamily="18" charset="0"/>
              <a:cs typeface="Times New Roman" pitchFamily="18" charset="0"/>
            </a:endParaRPr>
          </a:p>
        </p:txBody>
      </p:sp>
      <p:sp>
        <p:nvSpPr>
          <p:cNvPr id="29" name="Right Brace 28">
            <a:extLst>
              <a:ext uri="{FF2B5EF4-FFF2-40B4-BE49-F238E27FC236}">
                <a16:creationId xmlns:a16="http://schemas.microsoft.com/office/drawing/2014/main" id="{625E40E5-29E7-98EF-BAE0-1A1B298CFDDC}"/>
              </a:ext>
            </a:extLst>
          </p:cNvPr>
          <p:cNvSpPr/>
          <p:nvPr/>
        </p:nvSpPr>
        <p:spPr>
          <a:xfrm>
            <a:off x="6096000" y="2001140"/>
            <a:ext cx="283710" cy="1764036"/>
          </a:xfrm>
          <a:prstGeom prst="rightBrace">
            <a:avLst/>
          </a:prstGeom>
          <a:ln w="28575">
            <a:solidFill>
              <a:srgbClr val="85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10311" name="TextBox 10310">
            <a:extLst>
              <a:ext uri="{FF2B5EF4-FFF2-40B4-BE49-F238E27FC236}">
                <a16:creationId xmlns:a16="http://schemas.microsoft.com/office/drawing/2014/main" id="{D07B10A1-D259-C9CE-3142-598C3A850CB3}"/>
              </a:ext>
            </a:extLst>
          </p:cNvPr>
          <p:cNvSpPr txBox="1"/>
          <p:nvPr/>
        </p:nvSpPr>
        <p:spPr>
          <a:xfrm>
            <a:off x="1667451" y="6273225"/>
            <a:ext cx="3869160" cy="584775"/>
          </a:xfrm>
          <a:prstGeom prst="rect">
            <a:avLst/>
          </a:prstGeom>
          <a:noFill/>
        </p:spPr>
        <p:txBody>
          <a:bodyPr wrap="square">
            <a:spAutoFit/>
          </a:bodyPr>
          <a:lstStyle/>
          <a:p>
            <a:r>
              <a:rPr lang="en-US" sz="1600" b="1" i="1">
                <a:solidFill>
                  <a:srgbClr val="FF0000"/>
                </a:solidFill>
                <a:latin typeface="Times New Roman" pitchFamily="18" charset="0"/>
                <a:cs typeface="Times New Roman" pitchFamily="18" charset="0"/>
              </a:rPr>
              <a:t>Flexbox : Sẽ đưa phần tử ra khỏi luồng thông thường, tuân theo các quy tắc riêng </a:t>
            </a:r>
          </a:p>
        </p:txBody>
      </p:sp>
      <p:pic>
        <p:nvPicPr>
          <p:cNvPr id="10315" name="Picture 10314">
            <a:extLst>
              <a:ext uri="{FF2B5EF4-FFF2-40B4-BE49-F238E27FC236}">
                <a16:creationId xmlns:a16="http://schemas.microsoft.com/office/drawing/2014/main" id="{BDF67C29-2437-2AFC-27FA-17FDC6BEAF92}"/>
              </a:ext>
            </a:extLst>
          </p:cNvPr>
          <p:cNvPicPr>
            <a:picLocks noChangeAspect="1"/>
          </p:cNvPicPr>
          <p:nvPr/>
        </p:nvPicPr>
        <p:blipFill>
          <a:blip r:embed="rId6"/>
          <a:stretch>
            <a:fillRect/>
          </a:stretch>
        </p:blipFill>
        <p:spPr>
          <a:xfrm>
            <a:off x="7400367" y="1748576"/>
            <a:ext cx="2530101" cy="1399989"/>
          </a:xfrm>
          <a:prstGeom prst="rect">
            <a:avLst/>
          </a:prstGeom>
        </p:spPr>
      </p:pic>
      <p:pic>
        <p:nvPicPr>
          <p:cNvPr id="10317" name="Picture 10316">
            <a:extLst>
              <a:ext uri="{FF2B5EF4-FFF2-40B4-BE49-F238E27FC236}">
                <a16:creationId xmlns:a16="http://schemas.microsoft.com/office/drawing/2014/main" id="{510BE444-F292-5B1C-E10F-4540E19F91D5}"/>
              </a:ext>
            </a:extLst>
          </p:cNvPr>
          <p:cNvPicPr>
            <a:picLocks noChangeAspect="1"/>
          </p:cNvPicPr>
          <p:nvPr/>
        </p:nvPicPr>
        <p:blipFill>
          <a:blip r:embed="rId7"/>
          <a:stretch>
            <a:fillRect/>
          </a:stretch>
        </p:blipFill>
        <p:spPr>
          <a:xfrm>
            <a:off x="7300210" y="3993491"/>
            <a:ext cx="2241379" cy="935621"/>
          </a:xfrm>
          <a:prstGeom prst="rect">
            <a:avLst/>
          </a:prstGeom>
        </p:spPr>
      </p:pic>
      <p:sp>
        <p:nvSpPr>
          <p:cNvPr id="10319" name="Rectangle 10318">
            <a:extLst>
              <a:ext uri="{FF2B5EF4-FFF2-40B4-BE49-F238E27FC236}">
                <a16:creationId xmlns:a16="http://schemas.microsoft.com/office/drawing/2014/main" id="{F04B5BD8-4155-964D-C754-E845A8A73B70}"/>
              </a:ext>
            </a:extLst>
          </p:cNvPr>
          <p:cNvSpPr/>
          <p:nvPr/>
        </p:nvSpPr>
        <p:spPr>
          <a:xfrm>
            <a:off x="7294249" y="5071330"/>
            <a:ext cx="4801923" cy="1764036"/>
          </a:xfrm>
          <a:prstGeom prst="rect">
            <a:avLst/>
          </a:prstGeom>
          <a:solidFill>
            <a:srgbClr val="A6D0DD"/>
          </a:solidFill>
          <a:ln>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10320" name="Rectangle 10319">
            <a:extLst>
              <a:ext uri="{FF2B5EF4-FFF2-40B4-BE49-F238E27FC236}">
                <a16:creationId xmlns:a16="http://schemas.microsoft.com/office/drawing/2014/main" id="{2C60481F-D373-A9C2-7BB6-1C47C62530DE}"/>
              </a:ext>
            </a:extLst>
          </p:cNvPr>
          <p:cNvSpPr/>
          <p:nvPr/>
        </p:nvSpPr>
        <p:spPr>
          <a:xfrm>
            <a:off x="7325625" y="5108025"/>
            <a:ext cx="1110266" cy="372711"/>
          </a:xfrm>
          <a:prstGeom prst="rect">
            <a:avLst/>
          </a:prstGeom>
          <a:solidFill>
            <a:schemeClr val="accent2"/>
          </a:solidFill>
          <a:ln>
            <a:solidFill>
              <a:srgbClr val="FF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&lt;div&gt;&lt;/div&gt;</a:t>
            </a:r>
            <a:endParaRPr lang="vi-VN" sz="1400"/>
          </a:p>
        </p:txBody>
      </p:sp>
      <p:sp>
        <p:nvSpPr>
          <p:cNvPr id="10321" name="Rectangle 10320">
            <a:extLst>
              <a:ext uri="{FF2B5EF4-FFF2-40B4-BE49-F238E27FC236}">
                <a16:creationId xmlns:a16="http://schemas.microsoft.com/office/drawing/2014/main" id="{5370EC69-5FB3-5C46-B155-E33EA1767CD1}"/>
              </a:ext>
            </a:extLst>
          </p:cNvPr>
          <p:cNvSpPr/>
          <p:nvPr/>
        </p:nvSpPr>
        <p:spPr>
          <a:xfrm>
            <a:off x="8435891" y="5108024"/>
            <a:ext cx="1371497" cy="3727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&lt;span&gt;&lt;/span&gt;</a:t>
            </a:r>
            <a:endParaRPr lang="vi-VN" sz="1400"/>
          </a:p>
        </p:txBody>
      </p:sp>
      <p:sp>
        <p:nvSpPr>
          <p:cNvPr id="10323" name="Rectangle 10322">
            <a:extLst>
              <a:ext uri="{FF2B5EF4-FFF2-40B4-BE49-F238E27FC236}">
                <a16:creationId xmlns:a16="http://schemas.microsoft.com/office/drawing/2014/main" id="{7F1D81E5-B227-6BDA-0D02-4323F19AC646}"/>
              </a:ext>
            </a:extLst>
          </p:cNvPr>
          <p:cNvSpPr/>
          <p:nvPr/>
        </p:nvSpPr>
        <p:spPr>
          <a:xfrm>
            <a:off x="9807388" y="5102360"/>
            <a:ext cx="818984" cy="3727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&lt;p&gt;&lt;/p&gt;</a:t>
            </a:r>
            <a:endParaRPr lang="vi-VN" sz="1400"/>
          </a:p>
        </p:txBody>
      </p:sp>
      <p:sp>
        <p:nvSpPr>
          <p:cNvPr id="10324" name="Rectangle 10323">
            <a:extLst>
              <a:ext uri="{FF2B5EF4-FFF2-40B4-BE49-F238E27FC236}">
                <a16:creationId xmlns:a16="http://schemas.microsoft.com/office/drawing/2014/main" id="{B84E24B9-20B3-AB61-6CD6-17D870A05314}"/>
              </a:ext>
            </a:extLst>
          </p:cNvPr>
          <p:cNvSpPr/>
          <p:nvPr/>
        </p:nvSpPr>
        <p:spPr>
          <a:xfrm>
            <a:off x="10626372" y="5102359"/>
            <a:ext cx="818985" cy="3727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&lt;img /&gt;</a:t>
            </a:r>
            <a:endParaRPr lang="vi-VN" sz="1400"/>
          </a:p>
        </p:txBody>
      </p:sp>
      <p:sp>
        <p:nvSpPr>
          <p:cNvPr id="10325" name="TextBox 10324">
            <a:extLst>
              <a:ext uri="{FF2B5EF4-FFF2-40B4-BE49-F238E27FC236}">
                <a16:creationId xmlns:a16="http://schemas.microsoft.com/office/drawing/2014/main" id="{75A22375-5FD9-4778-90F8-D130B64003E3}"/>
              </a:ext>
            </a:extLst>
          </p:cNvPr>
          <p:cNvSpPr txBox="1"/>
          <p:nvPr/>
        </p:nvSpPr>
        <p:spPr>
          <a:xfrm>
            <a:off x="95827" y="4917441"/>
            <a:ext cx="1051667"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Flex item</a:t>
            </a:r>
            <a:endParaRPr lang="vi-VN" sz="1400" b="1" i="1">
              <a:solidFill>
                <a:srgbClr val="FF0000"/>
              </a:solidFill>
              <a:latin typeface="Times New Roman" pitchFamily="18" charset="0"/>
              <a:cs typeface="Times New Roman" pitchFamily="18" charset="0"/>
            </a:endParaRPr>
          </a:p>
        </p:txBody>
      </p:sp>
      <p:cxnSp>
        <p:nvCxnSpPr>
          <p:cNvPr id="10327" name="Straight Arrow Connector 10326">
            <a:extLst>
              <a:ext uri="{FF2B5EF4-FFF2-40B4-BE49-F238E27FC236}">
                <a16:creationId xmlns:a16="http://schemas.microsoft.com/office/drawing/2014/main" id="{0CF8CFB9-74D1-502D-0995-68C91AFD5333}"/>
              </a:ext>
            </a:extLst>
          </p:cNvPr>
          <p:cNvCxnSpPr>
            <a:cxnSpLocks/>
            <a:stCxn id="10325" idx="3"/>
          </p:cNvCxnSpPr>
          <p:nvPr/>
        </p:nvCxnSpPr>
        <p:spPr>
          <a:xfrm flipV="1">
            <a:off x="1147494" y="5071329"/>
            <a:ext cx="989927"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28" name="Straight Arrow Connector 10327">
            <a:extLst>
              <a:ext uri="{FF2B5EF4-FFF2-40B4-BE49-F238E27FC236}">
                <a16:creationId xmlns:a16="http://schemas.microsoft.com/office/drawing/2014/main" id="{6BC96935-6914-BB48-6372-4756F84F4C6C}"/>
              </a:ext>
            </a:extLst>
          </p:cNvPr>
          <p:cNvCxnSpPr>
            <a:cxnSpLocks/>
            <a:stCxn id="10325" idx="3"/>
          </p:cNvCxnSpPr>
          <p:nvPr/>
        </p:nvCxnSpPr>
        <p:spPr>
          <a:xfrm flipV="1">
            <a:off x="1147494" y="4848368"/>
            <a:ext cx="1969743" cy="2229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30" name="Straight Arrow Connector 10329">
            <a:extLst>
              <a:ext uri="{FF2B5EF4-FFF2-40B4-BE49-F238E27FC236}">
                <a16:creationId xmlns:a16="http://schemas.microsoft.com/office/drawing/2014/main" id="{254A92AF-B7C6-93CB-FF6C-4F1D19D3A617}"/>
              </a:ext>
            </a:extLst>
          </p:cNvPr>
          <p:cNvCxnSpPr>
            <a:cxnSpLocks/>
            <a:stCxn id="10325" idx="3"/>
          </p:cNvCxnSpPr>
          <p:nvPr/>
        </p:nvCxnSpPr>
        <p:spPr>
          <a:xfrm>
            <a:off x="1147494" y="5071330"/>
            <a:ext cx="3487820" cy="3233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E491966A-77E8-07A2-CED7-EE2BB79114C7}"/>
              </a:ext>
            </a:extLst>
          </p:cNvPr>
          <p:cNvSpPr txBox="1"/>
          <p:nvPr/>
        </p:nvSpPr>
        <p:spPr>
          <a:xfrm>
            <a:off x="95827" y="4280680"/>
            <a:ext cx="1051667"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Flex container</a:t>
            </a:r>
            <a:endParaRPr lang="vi-VN" sz="1400" b="1" i="1">
              <a:solidFill>
                <a:srgbClr val="FF0000"/>
              </a:solidFill>
              <a:latin typeface="Times New Roman" pitchFamily="18" charset="0"/>
              <a:cs typeface="Times New Roman" pitchFamily="18" charset="0"/>
            </a:endParaRPr>
          </a:p>
        </p:txBody>
      </p:sp>
      <p:cxnSp>
        <p:nvCxnSpPr>
          <p:cNvPr id="131" name="Straight Arrow Connector 130">
            <a:extLst>
              <a:ext uri="{FF2B5EF4-FFF2-40B4-BE49-F238E27FC236}">
                <a16:creationId xmlns:a16="http://schemas.microsoft.com/office/drawing/2014/main" id="{AFFD0DE2-D55A-C09D-EA53-DBA16A4873EF}"/>
              </a:ext>
            </a:extLst>
          </p:cNvPr>
          <p:cNvCxnSpPr>
            <a:cxnSpLocks/>
          </p:cNvCxnSpPr>
          <p:nvPr/>
        </p:nvCxnSpPr>
        <p:spPr>
          <a:xfrm flipV="1">
            <a:off x="1147493" y="3909729"/>
            <a:ext cx="261623" cy="5067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46">
            <a:extLst>
              <a:ext uri="{FF2B5EF4-FFF2-40B4-BE49-F238E27FC236}">
                <a16:creationId xmlns:a16="http://schemas.microsoft.com/office/drawing/2014/main" id="{EBC6F1AA-8F8F-9162-486A-CB17A5DD2AE2}"/>
              </a:ext>
            </a:extLst>
          </p:cNvPr>
          <p:cNvGrpSpPr>
            <a:grpSpLocks/>
          </p:cNvGrpSpPr>
          <p:nvPr/>
        </p:nvGrpSpPr>
        <p:grpSpPr bwMode="auto">
          <a:xfrm>
            <a:off x="702179" y="712439"/>
            <a:ext cx="3234098" cy="685800"/>
            <a:chOff x="1296" y="1824"/>
            <a:chExt cx="1743" cy="432"/>
          </a:xfrm>
        </p:grpSpPr>
        <p:sp>
          <p:nvSpPr>
            <p:cNvPr id="25" name="AutoShape 47">
              <a:extLst>
                <a:ext uri="{FF2B5EF4-FFF2-40B4-BE49-F238E27FC236}">
                  <a16:creationId xmlns:a16="http://schemas.microsoft.com/office/drawing/2014/main" id="{81CBE4D0-221E-F9D3-C7AB-141BA198161B}"/>
                </a:ext>
              </a:extLst>
            </p:cNvPr>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7" name="AutoShape 48">
              <a:extLst>
                <a:ext uri="{FF2B5EF4-FFF2-40B4-BE49-F238E27FC236}">
                  <a16:creationId xmlns:a16="http://schemas.microsoft.com/office/drawing/2014/main" id="{FFF41AEB-BC5F-1A5B-C16E-CDD3CF55430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8" name="Text Box 49">
              <a:extLst>
                <a:ext uri="{FF2B5EF4-FFF2-40B4-BE49-F238E27FC236}">
                  <a16:creationId xmlns:a16="http://schemas.microsoft.com/office/drawing/2014/main" id="{C408B683-FD8C-69DA-E294-9D6366DBF978}"/>
                </a:ext>
              </a:extLst>
            </p:cNvPr>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a:t>
              </a:r>
              <a:endParaRPr lang="vi-VN" sz="2000" b="1">
                <a:solidFill>
                  <a:srgbClr val="CC00FF"/>
                </a:solidFill>
              </a:endParaRPr>
            </a:p>
          </p:txBody>
        </p:sp>
        <p:sp>
          <p:nvSpPr>
            <p:cNvPr id="30" name="Text Box 50">
              <a:extLst>
                <a:ext uri="{FF2B5EF4-FFF2-40B4-BE49-F238E27FC236}">
                  <a16:creationId xmlns:a16="http://schemas.microsoft.com/office/drawing/2014/main" id="{4ABC19DE-7D9E-D93F-0999-FCA4C708783D}"/>
                </a:ext>
              </a:extLst>
            </p:cNvPr>
            <p:cNvSpPr txBox="1">
              <a:spLocks noChangeArrowheads="1"/>
            </p:cNvSpPr>
            <p:nvPr/>
          </p:nvSpPr>
          <p:spPr bwMode="gray">
            <a:xfrm>
              <a:off x="1432"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spTree>
    <p:extLst>
      <p:ext uri="{BB962C8B-B14F-4D97-AF65-F5344CB8AC3E}">
        <p14:creationId xmlns:p14="http://schemas.microsoft.com/office/powerpoint/2010/main" val="39820036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bg>
      <p:bgPr>
        <a:solidFill>
          <a:srgbClr val="0000CC"/>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pic>
        <p:nvPicPr>
          <p:cNvPr id="5" name="Picture 4">
            <a:extLst>
              <a:ext uri="{FF2B5EF4-FFF2-40B4-BE49-F238E27FC236}">
                <a16:creationId xmlns:a16="http://schemas.microsoft.com/office/drawing/2014/main" id="{1BB1FAD4-33AE-0BA3-F6FC-3E70C9192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844" y="228601"/>
            <a:ext cx="4401078" cy="1952978"/>
          </a:xfrm>
          <a:prstGeom prst="rect">
            <a:avLst/>
          </a:prstGeom>
        </p:spPr>
      </p:pic>
      <p:pic>
        <p:nvPicPr>
          <p:cNvPr id="17" name="Picture 16">
            <a:extLst>
              <a:ext uri="{FF2B5EF4-FFF2-40B4-BE49-F238E27FC236}">
                <a16:creationId xmlns:a16="http://schemas.microsoft.com/office/drawing/2014/main" id="{98EABFCE-12CD-2A1A-9841-5917923F4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538" y="228601"/>
            <a:ext cx="4268429" cy="1952978"/>
          </a:xfrm>
          <a:prstGeom prst="rect">
            <a:avLst/>
          </a:prstGeom>
        </p:spPr>
      </p:pic>
      <p:pic>
        <p:nvPicPr>
          <p:cNvPr id="10305" name="Picture 10304">
            <a:extLst>
              <a:ext uri="{FF2B5EF4-FFF2-40B4-BE49-F238E27FC236}">
                <a16:creationId xmlns:a16="http://schemas.microsoft.com/office/drawing/2014/main" id="{6DA5F4AA-2D68-C274-6E77-7C49EA0AB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844" y="2508620"/>
            <a:ext cx="4268429" cy="1840760"/>
          </a:xfrm>
          <a:prstGeom prst="rect">
            <a:avLst/>
          </a:prstGeom>
        </p:spPr>
      </p:pic>
      <p:pic>
        <p:nvPicPr>
          <p:cNvPr id="10307" name="Picture 10306">
            <a:extLst>
              <a:ext uri="{FF2B5EF4-FFF2-40B4-BE49-F238E27FC236}">
                <a16:creationId xmlns:a16="http://schemas.microsoft.com/office/drawing/2014/main" id="{ADE0FE4D-35B9-373B-5355-3F2A73AF2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844" y="4792484"/>
            <a:ext cx="4448618" cy="1557016"/>
          </a:xfrm>
          <a:prstGeom prst="rect">
            <a:avLst/>
          </a:prstGeom>
        </p:spPr>
      </p:pic>
      <p:pic>
        <p:nvPicPr>
          <p:cNvPr id="10312" name="Picture 10311">
            <a:extLst>
              <a:ext uri="{FF2B5EF4-FFF2-40B4-BE49-F238E27FC236}">
                <a16:creationId xmlns:a16="http://schemas.microsoft.com/office/drawing/2014/main" id="{8AE922E3-183F-F23A-B097-CF08145071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4538" y="2562890"/>
            <a:ext cx="4268429" cy="1786490"/>
          </a:xfrm>
          <a:prstGeom prst="rect">
            <a:avLst/>
          </a:prstGeom>
        </p:spPr>
      </p:pic>
      <p:pic>
        <p:nvPicPr>
          <p:cNvPr id="3" name="Picture 2">
            <a:extLst>
              <a:ext uri="{FF2B5EF4-FFF2-40B4-BE49-F238E27FC236}">
                <a16:creationId xmlns:a16="http://schemas.microsoft.com/office/drawing/2014/main" id="{B16547CF-DDFF-CD99-D691-62341B913A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4538" y="4792484"/>
            <a:ext cx="4268429" cy="1804189"/>
          </a:xfrm>
          <a:prstGeom prst="rect">
            <a:avLst/>
          </a:prstGeom>
        </p:spPr>
      </p:pic>
    </p:spTree>
    <p:extLst>
      <p:ext uri="{BB962C8B-B14F-4D97-AF65-F5344CB8AC3E}">
        <p14:creationId xmlns:p14="http://schemas.microsoft.com/office/powerpoint/2010/main" val="642965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3536750"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2 Cách sử dụng : flexbox  </a:t>
            </a:r>
            <a:endParaRPr lang="vi-VN" sz="1800" b="1">
              <a:solidFill>
                <a:srgbClr val="CC00FF"/>
              </a:solidFill>
            </a:endParaRPr>
          </a:p>
        </p:txBody>
      </p:sp>
      <p:pic>
        <p:nvPicPr>
          <p:cNvPr id="23" name="Picture 22">
            <a:extLst>
              <a:ext uri="{FF2B5EF4-FFF2-40B4-BE49-F238E27FC236}">
                <a16:creationId xmlns:a16="http://schemas.microsoft.com/office/drawing/2014/main" id="{F529BB46-1986-321B-BFFA-D41371A8F1FF}"/>
              </a:ext>
            </a:extLst>
          </p:cNvPr>
          <p:cNvPicPr>
            <a:picLocks noChangeAspect="1"/>
          </p:cNvPicPr>
          <p:nvPr/>
        </p:nvPicPr>
        <p:blipFill>
          <a:blip r:embed="rId5"/>
          <a:stretch>
            <a:fillRect/>
          </a:stretch>
        </p:blipFill>
        <p:spPr>
          <a:xfrm>
            <a:off x="5164254" y="1891603"/>
            <a:ext cx="1834928" cy="665839"/>
          </a:xfrm>
          <a:prstGeom prst="rect">
            <a:avLst/>
          </a:prstGeom>
        </p:spPr>
      </p:pic>
      <p:sp>
        <p:nvSpPr>
          <p:cNvPr id="10305" name="Arrow: Right 10304">
            <a:extLst>
              <a:ext uri="{FF2B5EF4-FFF2-40B4-BE49-F238E27FC236}">
                <a16:creationId xmlns:a16="http://schemas.microsoft.com/office/drawing/2014/main" id="{0DA8A546-30F5-B769-1460-7A7522C13B17}"/>
              </a:ext>
            </a:extLst>
          </p:cNvPr>
          <p:cNvSpPr/>
          <p:nvPr/>
        </p:nvSpPr>
        <p:spPr>
          <a:xfrm>
            <a:off x="3926493" y="5695501"/>
            <a:ext cx="475129" cy="286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46">
            <a:extLst>
              <a:ext uri="{FF2B5EF4-FFF2-40B4-BE49-F238E27FC236}">
                <a16:creationId xmlns:a16="http://schemas.microsoft.com/office/drawing/2014/main" id="{112B2C92-1DC5-ECE1-2CB5-7A8E6AF1F627}"/>
              </a:ext>
            </a:extLst>
          </p:cNvPr>
          <p:cNvGrpSpPr>
            <a:grpSpLocks/>
          </p:cNvGrpSpPr>
          <p:nvPr/>
        </p:nvGrpSpPr>
        <p:grpSpPr bwMode="auto">
          <a:xfrm>
            <a:off x="702179" y="712439"/>
            <a:ext cx="3234098" cy="685800"/>
            <a:chOff x="1296" y="1824"/>
            <a:chExt cx="1743" cy="432"/>
          </a:xfrm>
        </p:grpSpPr>
        <p:sp>
          <p:nvSpPr>
            <p:cNvPr id="5" name="AutoShape 47">
              <a:extLst>
                <a:ext uri="{FF2B5EF4-FFF2-40B4-BE49-F238E27FC236}">
                  <a16:creationId xmlns:a16="http://schemas.microsoft.com/office/drawing/2014/main" id="{93940C0A-95DF-B3AC-7299-38318B887AE6}"/>
                </a:ext>
              </a:extLst>
            </p:cNvPr>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D3A3A5E0-7158-579E-5981-D5E387A0EC9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DE74224D-57FC-ABAC-DFA9-605C2725E18E}"/>
                </a:ext>
              </a:extLst>
            </p:cNvPr>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a:t>
              </a:r>
              <a:endParaRPr lang="vi-VN" sz="2000" b="1">
                <a:solidFill>
                  <a:srgbClr val="CC00FF"/>
                </a:solidFill>
              </a:endParaRPr>
            </a:p>
          </p:txBody>
        </p:sp>
        <p:sp>
          <p:nvSpPr>
            <p:cNvPr id="15" name="Text Box 50">
              <a:extLst>
                <a:ext uri="{FF2B5EF4-FFF2-40B4-BE49-F238E27FC236}">
                  <a16:creationId xmlns:a16="http://schemas.microsoft.com/office/drawing/2014/main" id="{9D025E66-7BA9-A256-092C-BF3C5557C2D7}"/>
                </a:ext>
              </a:extLst>
            </p:cNvPr>
            <p:cNvSpPr txBox="1">
              <a:spLocks noChangeArrowheads="1"/>
            </p:cNvSpPr>
            <p:nvPr/>
          </p:nvSpPr>
          <p:spPr bwMode="gray">
            <a:xfrm>
              <a:off x="1432"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pic>
        <p:nvPicPr>
          <p:cNvPr id="20" name="Picture 19">
            <a:extLst>
              <a:ext uri="{FF2B5EF4-FFF2-40B4-BE49-F238E27FC236}">
                <a16:creationId xmlns:a16="http://schemas.microsoft.com/office/drawing/2014/main" id="{04101369-DBCE-2FEC-105E-E968740D6B00}"/>
              </a:ext>
            </a:extLst>
          </p:cNvPr>
          <p:cNvPicPr>
            <a:picLocks noChangeAspect="1"/>
          </p:cNvPicPr>
          <p:nvPr/>
        </p:nvPicPr>
        <p:blipFill>
          <a:blip r:embed="rId6"/>
          <a:stretch>
            <a:fillRect/>
          </a:stretch>
        </p:blipFill>
        <p:spPr>
          <a:xfrm>
            <a:off x="7363405" y="1832607"/>
            <a:ext cx="3143250" cy="2899114"/>
          </a:xfrm>
          <a:prstGeom prst="rect">
            <a:avLst/>
          </a:prstGeom>
        </p:spPr>
      </p:pic>
      <p:pic>
        <p:nvPicPr>
          <p:cNvPr id="22" name="Picture 21">
            <a:extLst>
              <a:ext uri="{FF2B5EF4-FFF2-40B4-BE49-F238E27FC236}">
                <a16:creationId xmlns:a16="http://schemas.microsoft.com/office/drawing/2014/main" id="{2ACD9D6D-2D16-895C-4150-F74B22EB7AF3}"/>
              </a:ext>
            </a:extLst>
          </p:cNvPr>
          <p:cNvPicPr>
            <a:picLocks noChangeAspect="1"/>
          </p:cNvPicPr>
          <p:nvPr/>
        </p:nvPicPr>
        <p:blipFill>
          <a:blip r:embed="rId7"/>
          <a:stretch>
            <a:fillRect/>
          </a:stretch>
        </p:blipFill>
        <p:spPr>
          <a:xfrm>
            <a:off x="687398" y="4206329"/>
            <a:ext cx="3143249" cy="2376792"/>
          </a:xfrm>
          <a:prstGeom prst="rect">
            <a:avLst/>
          </a:prstGeom>
        </p:spPr>
      </p:pic>
      <p:sp>
        <p:nvSpPr>
          <p:cNvPr id="24" name="TextBox 23">
            <a:extLst>
              <a:ext uri="{FF2B5EF4-FFF2-40B4-BE49-F238E27FC236}">
                <a16:creationId xmlns:a16="http://schemas.microsoft.com/office/drawing/2014/main" id="{5DE05343-9F58-FB20-9DD7-0877525E45F7}"/>
              </a:ext>
            </a:extLst>
          </p:cNvPr>
          <p:cNvSpPr txBox="1"/>
          <p:nvPr/>
        </p:nvSpPr>
        <p:spPr>
          <a:xfrm>
            <a:off x="1554771" y="6422413"/>
            <a:ext cx="1408502"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Đặt vào thẻ cha </a:t>
            </a:r>
            <a:endParaRPr lang="vi-VN" sz="1400" b="1" i="1">
              <a:solidFill>
                <a:srgbClr val="FF0000"/>
              </a:solidFill>
              <a:latin typeface="Times New Roman" pitchFamily="18" charset="0"/>
              <a:cs typeface="Times New Roman" pitchFamily="18" charset="0"/>
            </a:endParaRPr>
          </a:p>
        </p:txBody>
      </p:sp>
      <p:pic>
        <p:nvPicPr>
          <p:cNvPr id="26" name="Picture 25">
            <a:extLst>
              <a:ext uri="{FF2B5EF4-FFF2-40B4-BE49-F238E27FC236}">
                <a16:creationId xmlns:a16="http://schemas.microsoft.com/office/drawing/2014/main" id="{426B7897-1EE2-0229-3C2D-8CD42648AEDA}"/>
              </a:ext>
            </a:extLst>
          </p:cNvPr>
          <p:cNvPicPr>
            <a:picLocks noChangeAspect="1"/>
          </p:cNvPicPr>
          <p:nvPr/>
        </p:nvPicPr>
        <p:blipFill>
          <a:blip r:embed="rId8"/>
          <a:stretch>
            <a:fillRect/>
          </a:stretch>
        </p:blipFill>
        <p:spPr>
          <a:xfrm>
            <a:off x="4497469" y="5574465"/>
            <a:ext cx="7598703" cy="528942"/>
          </a:xfrm>
          <a:prstGeom prst="rect">
            <a:avLst/>
          </a:prstGeom>
        </p:spPr>
      </p:pic>
      <p:pic>
        <p:nvPicPr>
          <p:cNvPr id="16" name="Picture 15">
            <a:extLst>
              <a:ext uri="{FF2B5EF4-FFF2-40B4-BE49-F238E27FC236}">
                <a16:creationId xmlns:a16="http://schemas.microsoft.com/office/drawing/2014/main" id="{F4ED437E-2E9F-C5E8-3C0F-CB1D921723F5}"/>
              </a:ext>
            </a:extLst>
          </p:cNvPr>
          <p:cNvPicPr>
            <a:picLocks noChangeAspect="1"/>
          </p:cNvPicPr>
          <p:nvPr/>
        </p:nvPicPr>
        <p:blipFill>
          <a:blip r:embed="rId9"/>
          <a:stretch>
            <a:fillRect/>
          </a:stretch>
        </p:blipFill>
        <p:spPr>
          <a:xfrm>
            <a:off x="744769" y="1875728"/>
            <a:ext cx="4237374" cy="2008773"/>
          </a:xfrm>
          <a:prstGeom prst="rect">
            <a:avLst/>
          </a:prstGeom>
        </p:spPr>
      </p:pic>
    </p:spTree>
    <p:extLst>
      <p:ext uri="{BB962C8B-B14F-4D97-AF65-F5344CB8AC3E}">
        <p14:creationId xmlns:p14="http://schemas.microsoft.com/office/powerpoint/2010/main" val="29593888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358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4558727"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 Các nhóm thuộc tính flexbox :  </a:t>
            </a:r>
            <a:endParaRPr lang="vi-VN" sz="1800" b="1">
              <a:solidFill>
                <a:srgbClr val="CC00FF"/>
              </a:solidFill>
            </a:endParaRPr>
          </a:p>
        </p:txBody>
      </p:sp>
      <p:graphicFrame>
        <p:nvGraphicFramePr>
          <p:cNvPr id="3" name="Table 2">
            <a:extLst>
              <a:ext uri="{FF2B5EF4-FFF2-40B4-BE49-F238E27FC236}">
                <a16:creationId xmlns:a16="http://schemas.microsoft.com/office/drawing/2014/main" id="{D17BF5E6-21CF-F806-10E0-1B6DD9CBF249}"/>
              </a:ext>
            </a:extLst>
          </p:cNvPr>
          <p:cNvGraphicFramePr>
            <a:graphicFrameLocks noGrp="1"/>
          </p:cNvGraphicFramePr>
          <p:nvPr>
            <p:extLst>
              <p:ext uri="{D42A27DB-BD31-4B8C-83A1-F6EECF244321}">
                <p14:modId xmlns:p14="http://schemas.microsoft.com/office/powerpoint/2010/main" val="4290338041"/>
              </p:ext>
            </p:extLst>
          </p:nvPr>
        </p:nvGraphicFramePr>
        <p:xfrm>
          <a:off x="1294077" y="1832607"/>
          <a:ext cx="3331711" cy="4858938"/>
        </p:xfrm>
        <a:graphic>
          <a:graphicData uri="http://schemas.openxmlformats.org/drawingml/2006/table">
            <a:tbl>
              <a:tblPr firstRow="1" firstCol="1" bandRow="1">
                <a:tableStyleId>{5C22544A-7EE6-4342-B048-85BDC9FD1C3A}</a:tableStyleId>
              </a:tblPr>
              <a:tblGrid>
                <a:gridCol w="1278794">
                  <a:extLst>
                    <a:ext uri="{9D8B030D-6E8A-4147-A177-3AD203B41FA5}">
                      <a16:colId xmlns:a16="http://schemas.microsoft.com/office/drawing/2014/main" val="2583722390"/>
                    </a:ext>
                  </a:extLst>
                </a:gridCol>
                <a:gridCol w="2052917">
                  <a:extLst>
                    <a:ext uri="{9D8B030D-6E8A-4147-A177-3AD203B41FA5}">
                      <a16:colId xmlns:a16="http://schemas.microsoft.com/office/drawing/2014/main" val="4049612280"/>
                    </a:ext>
                  </a:extLst>
                </a:gridCol>
              </a:tblGrid>
              <a:tr h="42409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css property</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446152106"/>
                  </a:ext>
                </a:extLst>
              </a:tr>
              <a:tr h="354628">
                <a:tc rowSpan="6">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Flex-Container</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justify-content</a:t>
                      </a:r>
                    </a:p>
                  </a:txBody>
                  <a:tcPr marL="142875" marR="142875" marT="47625" marB="47625" anchor="ctr"/>
                </a:tc>
                <a:extLst>
                  <a:ext uri="{0D108BD9-81ED-4DB2-BD59-A6C34878D82A}">
                    <a16:rowId xmlns:a16="http://schemas.microsoft.com/office/drawing/2014/main" val="3667242958"/>
                  </a:ext>
                </a:extLst>
              </a:tr>
              <a:tr h="354628">
                <a:tc vMerge="1">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align-items</a:t>
                      </a:r>
                    </a:p>
                  </a:txBody>
                  <a:tcPr marL="142875" marR="142875" marT="47625" marB="47625" anchor="ctr"/>
                </a:tc>
                <a:extLst>
                  <a:ext uri="{0D108BD9-81ED-4DB2-BD59-A6C34878D82A}">
                    <a16:rowId xmlns:a16="http://schemas.microsoft.com/office/drawing/2014/main" val="1969320555"/>
                  </a:ext>
                </a:extLst>
              </a:tr>
              <a:tr h="354628">
                <a:tc vMerge="1">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flex-wrap</a:t>
                      </a:r>
                    </a:p>
                  </a:txBody>
                  <a:tcPr marL="142875" marR="142875" marT="47625" marB="47625" anchor="ctr"/>
                </a:tc>
                <a:extLst>
                  <a:ext uri="{0D108BD9-81ED-4DB2-BD59-A6C34878D82A}">
                    <a16:rowId xmlns:a16="http://schemas.microsoft.com/office/drawing/2014/main" val="3011180490"/>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align-conten</a:t>
                      </a:r>
                      <a:r>
                        <a:rPr lang="en-US" sz="1800" b="1" i="1" kern="1200">
                          <a:solidFill>
                            <a:srgbClr val="FF0000"/>
                          </a:solidFill>
                          <a:latin typeface="Times New Roman" pitchFamily="18" charset="0"/>
                          <a:ea typeface="+mn-ea"/>
                          <a:cs typeface="Times New Roman" pitchFamily="18" charset="0"/>
                        </a:rPr>
                        <a:t>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85666506"/>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flex-direction</a:t>
                      </a:r>
                    </a:p>
                  </a:txBody>
                  <a:tcPr marL="142875" marR="142875" marT="47625" marB="47625" anchor="ctr"/>
                </a:tc>
                <a:extLst>
                  <a:ext uri="{0D108BD9-81ED-4DB2-BD59-A6C34878D82A}">
                    <a16:rowId xmlns:a16="http://schemas.microsoft.com/office/drawing/2014/main" val="1731762549"/>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flex-flow</a:t>
                      </a:r>
                    </a:p>
                  </a:txBody>
                  <a:tcPr marL="142875" marR="142875" marT="47625" marB="47625" anchor="ctr"/>
                </a:tc>
                <a:extLst>
                  <a:ext uri="{0D108BD9-81ED-4DB2-BD59-A6C34878D82A}">
                    <a16:rowId xmlns:a16="http://schemas.microsoft.com/office/drawing/2014/main" val="461455701"/>
                  </a:ext>
                </a:extLst>
              </a:tr>
              <a:tr h="354628">
                <a:tc rowSpan="6">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Flex-Item</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align-self</a:t>
                      </a:r>
                    </a:p>
                  </a:txBody>
                  <a:tcPr marL="142875" marR="142875" marT="47625" marB="47625" anchor="ctr"/>
                </a:tc>
                <a:extLst>
                  <a:ext uri="{0D108BD9-81ED-4DB2-BD59-A6C34878D82A}">
                    <a16:rowId xmlns:a16="http://schemas.microsoft.com/office/drawing/2014/main" val="530793454"/>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flex-grow</a:t>
                      </a:r>
                    </a:p>
                  </a:txBody>
                  <a:tcPr marL="142875" marR="142875" marT="47625" marB="47625" anchor="ctr"/>
                </a:tc>
                <a:extLst>
                  <a:ext uri="{0D108BD9-81ED-4DB2-BD59-A6C34878D82A}">
                    <a16:rowId xmlns:a16="http://schemas.microsoft.com/office/drawing/2014/main" val="1389966617"/>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flex-shrink</a:t>
                      </a:r>
                    </a:p>
                  </a:txBody>
                  <a:tcPr marL="142875" marR="142875" marT="47625" marB="47625" anchor="ctr"/>
                </a:tc>
                <a:extLst>
                  <a:ext uri="{0D108BD9-81ED-4DB2-BD59-A6C34878D82A}">
                    <a16:rowId xmlns:a16="http://schemas.microsoft.com/office/drawing/2014/main" val="591401530"/>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flex-basis</a:t>
                      </a:r>
                    </a:p>
                  </a:txBody>
                  <a:tcPr marL="142875" marR="142875" marT="47625" marB="47625" anchor="ctr"/>
                </a:tc>
                <a:extLst>
                  <a:ext uri="{0D108BD9-81ED-4DB2-BD59-A6C34878D82A}">
                    <a16:rowId xmlns:a16="http://schemas.microsoft.com/office/drawing/2014/main" val="3030390937"/>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order</a:t>
                      </a:r>
                    </a:p>
                  </a:txBody>
                  <a:tcPr marL="142875" marR="142875" marT="47625" marB="47625" anchor="ctr"/>
                </a:tc>
                <a:extLst>
                  <a:ext uri="{0D108BD9-81ED-4DB2-BD59-A6C34878D82A}">
                    <a16:rowId xmlns:a16="http://schemas.microsoft.com/office/drawing/2014/main" val="3126804274"/>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a:t>
                      </a:r>
                    </a:p>
                  </a:txBody>
                  <a:tcPr marL="142875" marR="142875" marT="47625" marB="47625" anchor="ctr"/>
                </a:tc>
                <a:extLst>
                  <a:ext uri="{0D108BD9-81ED-4DB2-BD59-A6C34878D82A}">
                    <a16:rowId xmlns:a16="http://schemas.microsoft.com/office/drawing/2014/main" val="992596812"/>
                  </a:ext>
                </a:extLst>
              </a:tr>
            </a:tbl>
          </a:graphicData>
        </a:graphic>
      </p:graphicFrame>
      <p:pic>
        <p:nvPicPr>
          <p:cNvPr id="6" name="Picture 5">
            <a:extLst>
              <a:ext uri="{FF2B5EF4-FFF2-40B4-BE49-F238E27FC236}">
                <a16:creationId xmlns:a16="http://schemas.microsoft.com/office/drawing/2014/main" id="{C4865AFB-F0D9-9E72-3625-89CC16D1EFC2}"/>
              </a:ext>
            </a:extLst>
          </p:cNvPr>
          <p:cNvPicPr>
            <a:picLocks noChangeAspect="1"/>
          </p:cNvPicPr>
          <p:nvPr/>
        </p:nvPicPr>
        <p:blipFill>
          <a:blip r:embed="rId5"/>
          <a:stretch>
            <a:fillRect/>
          </a:stretch>
        </p:blipFill>
        <p:spPr>
          <a:xfrm>
            <a:off x="5301745" y="1897643"/>
            <a:ext cx="2868848" cy="4633190"/>
          </a:xfrm>
          <a:prstGeom prst="rect">
            <a:avLst/>
          </a:prstGeom>
        </p:spPr>
      </p:pic>
      <p:pic>
        <p:nvPicPr>
          <p:cNvPr id="15" name="Picture 14">
            <a:extLst>
              <a:ext uri="{FF2B5EF4-FFF2-40B4-BE49-F238E27FC236}">
                <a16:creationId xmlns:a16="http://schemas.microsoft.com/office/drawing/2014/main" id="{27216FF8-2ABE-728A-9509-2D43F3BD74B1}"/>
              </a:ext>
            </a:extLst>
          </p:cNvPr>
          <p:cNvPicPr>
            <a:picLocks noChangeAspect="1"/>
          </p:cNvPicPr>
          <p:nvPr/>
        </p:nvPicPr>
        <p:blipFill>
          <a:blip r:embed="rId6"/>
          <a:stretch>
            <a:fillRect/>
          </a:stretch>
        </p:blipFill>
        <p:spPr>
          <a:xfrm>
            <a:off x="8613013" y="1897643"/>
            <a:ext cx="3083893" cy="4046189"/>
          </a:xfrm>
          <a:prstGeom prst="rect">
            <a:avLst/>
          </a:prstGeom>
        </p:spPr>
      </p:pic>
      <p:sp>
        <p:nvSpPr>
          <p:cNvPr id="18" name="TextBox 17">
            <a:extLst>
              <a:ext uri="{FF2B5EF4-FFF2-40B4-BE49-F238E27FC236}">
                <a16:creationId xmlns:a16="http://schemas.microsoft.com/office/drawing/2014/main" id="{91AE334B-4CA8-BD6B-34F6-C7AE5FD95B63}"/>
              </a:ext>
            </a:extLst>
          </p:cNvPr>
          <p:cNvSpPr txBox="1"/>
          <p:nvPr/>
        </p:nvSpPr>
        <p:spPr>
          <a:xfrm>
            <a:off x="5221062" y="1337514"/>
            <a:ext cx="6096000" cy="369332"/>
          </a:xfrm>
          <a:prstGeom prst="rect">
            <a:avLst/>
          </a:prstGeom>
          <a:noFill/>
        </p:spPr>
        <p:txBody>
          <a:bodyPr wrap="square">
            <a:spAutoFit/>
          </a:bodyPr>
          <a:lstStyle/>
          <a:p>
            <a:r>
              <a:rPr lang="vi-VN">
                <a:hlinkClick r:id="rId7"/>
              </a:rPr>
              <a:t>https://css-tricks.com/snippets/css/a-guide-to-flexbox/</a:t>
            </a:r>
            <a:r>
              <a:rPr lang="en-US"/>
              <a:t> </a:t>
            </a:r>
            <a:endParaRPr lang="vi-VN"/>
          </a:p>
        </p:txBody>
      </p:sp>
      <p:pic>
        <p:nvPicPr>
          <p:cNvPr id="20" name="Picture 19">
            <a:extLst>
              <a:ext uri="{FF2B5EF4-FFF2-40B4-BE49-F238E27FC236}">
                <a16:creationId xmlns:a16="http://schemas.microsoft.com/office/drawing/2014/main" id="{70728070-E70F-F009-D1AF-DE3AAF7EBDAC}"/>
              </a:ext>
            </a:extLst>
          </p:cNvPr>
          <p:cNvPicPr>
            <a:picLocks noChangeAspect="1"/>
          </p:cNvPicPr>
          <p:nvPr/>
        </p:nvPicPr>
        <p:blipFill>
          <a:blip r:embed="rId8"/>
          <a:stretch>
            <a:fillRect/>
          </a:stretch>
        </p:blipFill>
        <p:spPr>
          <a:xfrm>
            <a:off x="5320938" y="699094"/>
            <a:ext cx="3505200" cy="581025"/>
          </a:xfrm>
          <a:prstGeom prst="rect">
            <a:avLst/>
          </a:prstGeom>
        </p:spPr>
      </p:pic>
      <p:grpSp>
        <p:nvGrpSpPr>
          <p:cNvPr id="4" name="Group 46">
            <a:extLst>
              <a:ext uri="{FF2B5EF4-FFF2-40B4-BE49-F238E27FC236}">
                <a16:creationId xmlns:a16="http://schemas.microsoft.com/office/drawing/2014/main" id="{990C74A3-3C35-1637-6894-4D7CE31C0ABD}"/>
              </a:ext>
            </a:extLst>
          </p:cNvPr>
          <p:cNvGrpSpPr>
            <a:grpSpLocks/>
          </p:cNvGrpSpPr>
          <p:nvPr/>
        </p:nvGrpSpPr>
        <p:grpSpPr bwMode="auto">
          <a:xfrm>
            <a:off x="702179" y="712439"/>
            <a:ext cx="3234098" cy="685800"/>
            <a:chOff x="1296" y="1824"/>
            <a:chExt cx="1743" cy="432"/>
          </a:xfrm>
        </p:grpSpPr>
        <p:sp>
          <p:nvSpPr>
            <p:cNvPr id="5" name="AutoShape 47">
              <a:extLst>
                <a:ext uri="{FF2B5EF4-FFF2-40B4-BE49-F238E27FC236}">
                  <a16:creationId xmlns:a16="http://schemas.microsoft.com/office/drawing/2014/main" id="{ADC2CF19-E0B5-498A-F78B-3FC4744A265A}"/>
                </a:ext>
              </a:extLst>
            </p:cNvPr>
            <p:cNvSpPr>
              <a:spLocks noChangeArrowheads="1"/>
            </p:cNvSpPr>
            <p:nvPr/>
          </p:nvSpPr>
          <p:spPr bwMode="gray">
            <a:xfrm>
              <a:off x="1536" y="1899"/>
              <a:ext cx="150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9ECD23B5-304D-24C5-9C27-F596BB7FE66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17A429E7-4C8E-F6B3-F227-171F6B38947C}"/>
                </a:ext>
              </a:extLst>
            </p:cNvPr>
            <p:cNvSpPr txBox="1">
              <a:spLocks noChangeArrowheads="1"/>
            </p:cNvSpPr>
            <p:nvPr/>
          </p:nvSpPr>
          <p:spPr bwMode="gray">
            <a:xfrm>
              <a:off x="1577" y="1932"/>
              <a:ext cx="141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a:t>
              </a:r>
              <a:endParaRPr lang="vi-VN" sz="2000" b="1">
                <a:solidFill>
                  <a:srgbClr val="CC00FF"/>
                </a:solidFill>
              </a:endParaRPr>
            </a:p>
          </p:txBody>
        </p:sp>
        <p:sp>
          <p:nvSpPr>
            <p:cNvPr id="17" name="Text Box 50">
              <a:extLst>
                <a:ext uri="{FF2B5EF4-FFF2-40B4-BE49-F238E27FC236}">
                  <a16:creationId xmlns:a16="http://schemas.microsoft.com/office/drawing/2014/main" id="{F41CC3BE-4C25-643E-CBEC-8559B8748D8B}"/>
                </a:ext>
              </a:extLst>
            </p:cNvPr>
            <p:cNvSpPr txBox="1">
              <a:spLocks noChangeArrowheads="1"/>
            </p:cNvSpPr>
            <p:nvPr/>
          </p:nvSpPr>
          <p:spPr bwMode="gray">
            <a:xfrm>
              <a:off x="1432"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spTree>
    <p:extLst>
      <p:ext uri="{BB962C8B-B14F-4D97-AF65-F5344CB8AC3E}">
        <p14:creationId xmlns:p14="http://schemas.microsoft.com/office/powerpoint/2010/main" val="40738806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3536750"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3.1 flexbox </a:t>
            </a:r>
            <a:r>
              <a:rPr lang="en-US" b="1" i="1">
                <a:solidFill>
                  <a:srgbClr val="CC00FF"/>
                </a:solidFill>
                <a:latin typeface="Times New Roman" pitchFamily="18" charset="0"/>
                <a:cs typeface="Times New Roman" pitchFamily="18" charset="0"/>
              </a:rPr>
              <a:t> </a:t>
            </a:r>
            <a:r>
              <a:rPr lang="vi-VN" b="1" i="0">
                <a:solidFill>
                  <a:srgbClr val="CC00FF"/>
                </a:solidFill>
                <a:effectLst/>
                <a:latin typeface="system-ui"/>
              </a:rPr>
              <a:t>Justify-content</a:t>
            </a:r>
            <a:r>
              <a:rPr lang="en-US" b="1" i="0">
                <a:solidFill>
                  <a:srgbClr val="CC00FF"/>
                </a:solidFill>
                <a:effectLst/>
                <a:latin typeface="system-ui"/>
              </a:rPr>
              <a:t> </a:t>
            </a:r>
            <a:r>
              <a:rPr lang="en-US" b="1" i="1">
                <a:solidFill>
                  <a:srgbClr val="CC00FF"/>
                </a:solidFill>
                <a:latin typeface="Times New Roman" pitchFamily="18" charset="0"/>
                <a:cs typeface="Times New Roman" pitchFamily="18" charset="0"/>
              </a:rPr>
              <a:t>  </a:t>
            </a:r>
            <a:endParaRPr lang="vi-VN" sz="1800" b="1">
              <a:solidFill>
                <a:srgbClr val="CC00FF"/>
              </a:solidFill>
            </a:endParaRPr>
          </a:p>
        </p:txBody>
      </p:sp>
      <p:sp>
        <p:nvSpPr>
          <p:cNvPr id="3" name="TextBox 2">
            <a:extLst>
              <a:ext uri="{FF2B5EF4-FFF2-40B4-BE49-F238E27FC236}">
                <a16:creationId xmlns:a16="http://schemas.microsoft.com/office/drawing/2014/main" id="{3998E9A3-E945-836F-26A8-F53B64B8EADB}"/>
              </a:ext>
            </a:extLst>
          </p:cNvPr>
          <p:cNvSpPr txBox="1"/>
          <p:nvPr/>
        </p:nvSpPr>
        <p:spPr>
          <a:xfrm>
            <a:off x="1536124" y="1822514"/>
            <a:ext cx="9740328" cy="646331"/>
          </a:xfrm>
          <a:prstGeom prst="rect">
            <a:avLst/>
          </a:prstGeom>
          <a:noFill/>
        </p:spPr>
        <p:txBody>
          <a:bodyPr wrap="square">
            <a:spAutoFit/>
          </a:bodyPr>
          <a:lstStyle/>
          <a:p>
            <a:r>
              <a:rPr lang="en-US" b="1" i="1">
                <a:latin typeface="Times New Roman" pitchFamily="18" charset="0"/>
                <a:cs typeface="Times New Roman" pitchFamily="18" charset="0"/>
              </a:rPr>
              <a:t>Theo mặc định, trục main axis sẽ nằm ngang, còn trục cross axis sẽ nằm dọc </a:t>
            </a:r>
          </a:p>
          <a:p>
            <a:r>
              <a:rPr lang="en-US" b="1" i="1">
                <a:solidFill>
                  <a:srgbClr val="CC00FF"/>
                </a:solidFill>
                <a:effectLst/>
                <a:latin typeface="Times New Roman" pitchFamily="18" charset="0"/>
                <a:cs typeface="Times New Roman" pitchFamily="18" charset="0"/>
              </a:rPr>
              <a:t> </a:t>
            </a:r>
            <a:r>
              <a:rPr lang="vi-VN" b="1" i="0">
                <a:solidFill>
                  <a:srgbClr val="CC00FF"/>
                </a:solidFill>
                <a:effectLst/>
                <a:latin typeface="system-ui"/>
              </a:rPr>
              <a:t>Justify-content</a:t>
            </a:r>
            <a:r>
              <a:rPr lang="en-US" b="1" i="1">
                <a:solidFill>
                  <a:srgbClr val="CC00FF"/>
                </a:solidFill>
                <a:effectLst/>
                <a:latin typeface="Times New Roman" pitchFamily="18" charset="0"/>
                <a:cs typeface="Times New Roman" pitchFamily="18" charset="0"/>
              </a:rPr>
              <a:t> </a:t>
            </a:r>
            <a:r>
              <a:rPr lang="en-US" b="1" i="1">
                <a:solidFill>
                  <a:srgbClr val="FF0000"/>
                </a:solidFill>
                <a:effectLst/>
                <a:latin typeface="Times New Roman" pitchFamily="18" charset="0"/>
                <a:cs typeface="Times New Roman" pitchFamily="18" charset="0"/>
              </a:rPr>
              <a:t>s</a:t>
            </a:r>
            <a:r>
              <a:rPr lang="en-US" b="1" i="1">
                <a:solidFill>
                  <a:srgbClr val="FF0000"/>
                </a:solidFill>
                <a:latin typeface="Times New Roman" pitchFamily="18" charset="0"/>
                <a:cs typeface="Times New Roman" pitchFamily="18" charset="0"/>
              </a:rPr>
              <a:t>ẽ căn các phần tử theo trục main axis  </a:t>
            </a:r>
            <a:r>
              <a:rPr lang="en-US" b="1" i="1">
                <a:solidFill>
                  <a:srgbClr val="FF0000"/>
                </a:solidFill>
                <a:latin typeface="Times New Roman" pitchFamily="18" charset="0"/>
                <a:cs typeface="Times New Roman" pitchFamily="18" charset="0"/>
                <a:sym typeface="Wingdings" panose="05000000000000000000" pitchFamily="2" charset="2"/>
              </a:rPr>
              <a:t> Phần sau sẽ có xoay trục </a:t>
            </a:r>
            <a:endParaRPr lang="vi-VN" b="1" i="1">
              <a:solidFill>
                <a:srgbClr val="FF0000"/>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7C454CB6-D778-7046-723F-6DBECC139F21}"/>
              </a:ext>
            </a:extLst>
          </p:cNvPr>
          <p:cNvPicPr>
            <a:picLocks noChangeAspect="1"/>
          </p:cNvPicPr>
          <p:nvPr/>
        </p:nvPicPr>
        <p:blipFill rotWithShape="1">
          <a:blip r:embed="rId5">
            <a:extLst>
              <a:ext uri="{28A0092B-C50C-407E-A947-70E740481C1C}">
                <a14:useLocalDpi xmlns:a14="http://schemas.microsoft.com/office/drawing/2010/main" val="0"/>
              </a:ext>
            </a:extLst>
          </a:blip>
          <a:srcRect l="1251" t="2506" r="2134" b="3662"/>
          <a:stretch/>
        </p:blipFill>
        <p:spPr>
          <a:xfrm>
            <a:off x="1565835" y="2544710"/>
            <a:ext cx="4045387" cy="2323795"/>
          </a:xfrm>
          <a:prstGeom prst="rect">
            <a:avLst/>
          </a:prstGeom>
        </p:spPr>
      </p:pic>
      <p:grpSp>
        <p:nvGrpSpPr>
          <p:cNvPr id="18" name="Group 17">
            <a:extLst>
              <a:ext uri="{FF2B5EF4-FFF2-40B4-BE49-F238E27FC236}">
                <a16:creationId xmlns:a16="http://schemas.microsoft.com/office/drawing/2014/main" id="{0DA97A1B-9F72-9FFA-8A1E-F7EFF0292361}"/>
              </a:ext>
            </a:extLst>
          </p:cNvPr>
          <p:cNvGrpSpPr/>
          <p:nvPr/>
        </p:nvGrpSpPr>
        <p:grpSpPr>
          <a:xfrm>
            <a:off x="1409116" y="4392706"/>
            <a:ext cx="4358825" cy="369332"/>
            <a:chOff x="1409116" y="4392706"/>
            <a:chExt cx="4358825" cy="369332"/>
          </a:xfrm>
        </p:grpSpPr>
        <p:sp>
          <p:nvSpPr>
            <p:cNvPr id="6" name="Oval 5">
              <a:extLst>
                <a:ext uri="{FF2B5EF4-FFF2-40B4-BE49-F238E27FC236}">
                  <a16:creationId xmlns:a16="http://schemas.microsoft.com/office/drawing/2014/main" id="{A24AEBB5-81CC-CB91-C06C-309515E9B592}"/>
                </a:ext>
              </a:extLst>
            </p:cNvPr>
            <p:cNvSpPr/>
            <p:nvPr/>
          </p:nvSpPr>
          <p:spPr>
            <a:xfrm>
              <a:off x="1409116" y="4392706"/>
              <a:ext cx="993425"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Oval 18">
              <a:extLst>
                <a:ext uri="{FF2B5EF4-FFF2-40B4-BE49-F238E27FC236}">
                  <a16:creationId xmlns:a16="http://schemas.microsoft.com/office/drawing/2014/main" id="{341A5B91-8AE4-3A44-70AF-5286CD227D90}"/>
                </a:ext>
              </a:extLst>
            </p:cNvPr>
            <p:cNvSpPr/>
            <p:nvPr/>
          </p:nvSpPr>
          <p:spPr>
            <a:xfrm>
              <a:off x="4774516" y="4392706"/>
              <a:ext cx="993425"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0" name="TextBox 19">
            <a:extLst>
              <a:ext uri="{FF2B5EF4-FFF2-40B4-BE49-F238E27FC236}">
                <a16:creationId xmlns:a16="http://schemas.microsoft.com/office/drawing/2014/main" id="{849A63F5-B14D-C465-436A-141414225C12}"/>
              </a:ext>
            </a:extLst>
          </p:cNvPr>
          <p:cNvSpPr txBox="1"/>
          <p:nvPr/>
        </p:nvSpPr>
        <p:spPr>
          <a:xfrm>
            <a:off x="1536124" y="5071765"/>
            <a:ext cx="1408502"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Điểm bắt đầu</a:t>
            </a:r>
            <a:endParaRPr lang="vi-VN" sz="1400" b="1" i="1">
              <a:solidFill>
                <a:srgbClr val="FF0000"/>
              </a:solidFill>
              <a:latin typeface="Times New Roman" pitchFamily="18" charset="0"/>
              <a:cs typeface="Times New Roman" pitchFamily="18" charset="0"/>
            </a:endParaRPr>
          </a:p>
        </p:txBody>
      </p:sp>
      <p:sp>
        <p:nvSpPr>
          <p:cNvPr id="21" name="TextBox 20">
            <a:extLst>
              <a:ext uri="{FF2B5EF4-FFF2-40B4-BE49-F238E27FC236}">
                <a16:creationId xmlns:a16="http://schemas.microsoft.com/office/drawing/2014/main" id="{36F7AB6C-9767-BD12-F1CF-FE0C78E134B4}"/>
              </a:ext>
            </a:extLst>
          </p:cNvPr>
          <p:cNvSpPr txBox="1"/>
          <p:nvPr/>
        </p:nvSpPr>
        <p:spPr>
          <a:xfrm>
            <a:off x="4566977" y="5067480"/>
            <a:ext cx="1408502"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Điểm kết thúc</a:t>
            </a:r>
            <a:endParaRPr lang="vi-VN" sz="1400" b="1" i="1">
              <a:solidFill>
                <a:srgbClr val="FF0000"/>
              </a:solidFill>
              <a:latin typeface="Times New Roman" pitchFamily="18" charset="0"/>
              <a:cs typeface="Times New Roman" pitchFamily="18" charset="0"/>
            </a:endParaRPr>
          </a:p>
        </p:txBody>
      </p:sp>
      <p:pic>
        <p:nvPicPr>
          <p:cNvPr id="26" name="Picture 25">
            <a:extLst>
              <a:ext uri="{FF2B5EF4-FFF2-40B4-BE49-F238E27FC236}">
                <a16:creationId xmlns:a16="http://schemas.microsoft.com/office/drawing/2014/main" id="{ED3FD04E-3380-34FC-5139-72D972E7AB37}"/>
              </a:ext>
            </a:extLst>
          </p:cNvPr>
          <p:cNvPicPr>
            <a:picLocks noChangeAspect="1"/>
          </p:cNvPicPr>
          <p:nvPr/>
        </p:nvPicPr>
        <p:blipFill>
          <a:blip r:embed="rId6"/>
          <a:stretch>
            <a:fillRect/>
          </a:stretch>
        </p:blipFill>
        <p:spPr>
          <a:xfrm>
            <a:off x="1536124" y="5462578"/>
            <a:ext cx="4276725" cy="638175"/>
          </a:xfrm>
          <a:prstGeom prst="rect">
            <a:avLst/>
          </a:prstGeom>
        </p:spPr>
      </p:pic>
      <p:sp>
        <p:nvSpPr>
          <p:cNvPr id="29" name="Arrow: Right 28">
            <a:extLst>
              <a:ext uri="{FF2B5EF4-FFF2-40B4-BE49-F238E27FC236}">
                <a16:creationId xmlns:a16="http://schemas.microsoft.com/office/drawing/2014/main" id="{A7644190-4AA8-F41D-2E4E-FCBEFCCEDDB2}"/>
              </a:ext>
            </a:extLst>
          </p:cNvPr>
          <p:cNvSpPr/>
          <p:nvPr/>
        </p:nvSpPr>
        <p:spPr>
          <a:xfrm>
            <a:off x="6406288" y="3563172"/>
            <a:ext cx="475129" cy="286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0" name="Picture 29">
            <a:extLst>
              <a:ext uri="{FF2B5EF4-FFF2-40B4-BE49-F238E27FC236}">
                <a16:creationId xmlns:a16="http://schemas.microsoft.com/office/drawing/2014/main" id="{D4C09493-AAB5-DE42-3FA6-FA69EBE82D15}"/>
              </a:ext>
            </a:extLst>
          </p:cNvPr>
          <p:cNvPicPr>
            <a:picLocks noChangeAspect="1"/>
          </p:cNvPicPr>
          <p:nvPr/>
        </p:nvPicPr>
        <p:blipFill>
          <a:blip r:embed="rId7"/>
          <a:stretch>
            <a:fillRect/>
          </a:stretch>
        </p:blipFill>
        <p:spPr>
          <a:xfrm>
            <a:off x="7641596" y="4204232"/>
            <a:ext cx="4138027" cy="369332"/>
          </a:xfrm>
          <a:prstGeom prst="rect">
            <a:avLst/>
          </a:prstGeom>
        </p:spPr>
      </p:pic>
      <p:pic>
        <p:nvPicPr>
          <p:cNvPr id="10308" name="Picture 10307">
            <a:extLst>
              <a:ext uri="{FF2B5EF4-FFF2-40B4-BE49-F238E27FC236}">
                <a16:creationId xmlns:a16="http://schemas.microsoft.com/office/drawing/2014/main" id="{657F6C74-2A71-D9E4-7382-A3B12B33905A}"/>
              </a:ext>
            </a:extLst>
          </p:cNvPr>
          <p:cNvPicPr>
            <a:picLocks noChangeAspect="1"/>
          </p:cNvPicPr>
          <p:nvPr/>
        </p:nvPicPr>
        <p:blipFill>
          <a:blip r:embed="rId8"/>
          <a:stretch>
            <a:fillRect/>
          </a:stretch>
        </p:blipFill>
        <p:spPr>
          <a:xfrm>
            <a:off x="7641596" y="2641723"/>
            <a:ext cx="3562350" cy="1276350"/>
          </a:xfrm>
          <a:prstGeom prst="rect">
            <a:avLst/>
          </a:prstGeom>
        </p:spPr>
      </p:pic>
      <p:grpSp>
        <p:nvGrpSpPr>
          <p:cNvPr id="5" name="Group 46">
            <a:extLst>
              <a:ext uri="{FF2B5EF4-FFF2-40B4-BE49-F238E27FC236}">
                <a16:creationId xmlns:a16="http://schemas.microsoft.com/office/drawing/2014/main" id="{84702843-B671-1C24-431B-F00687F49713}"/>
              </a:ext>
            </a:extLst>
          </p:cNvPr>
          <p:cNvGrpSpPr>
            <a:grpSpLocks/>
          </p:cNvGrpSpPr>
          <p:nvPr/>
        </p:nvGrpSpPr>
        <p:grpSpPr bwMode="auto">
          <a:xfrm>
            <a:off x="702179" y="712439"/>
            <a:ext cx="3588494" cy="685800"/>
            <a:chOff x="1296" y="1824"/>
            <a:chExt cx="1934" cy="432"/>
          </a:xfrm>
        </p:grpSpPr>
        <p:sp>
          <p:nvSpPr>
            <p:cNvPr id="14" name="AutoShape 47">
              <a:extLst>
                <a:ext uri="{FF2B5EF4-FFF2-40B4-BE49-F238E27FC236}">
                  <a16:creationId xmlns:a16="http://schemas.microsoft.com/office/drawing/2014/main" id="{C4738A62-79F8-13FB-DDE6-AB4FEEE4F0A2}"/>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DE756961-4B52-B926-3528-CC12F4DEE4C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0BDCC666-78F9-84B9-0B80-10B398C4635B}"/>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17" name="Text Box 50">
              <a:extLst>
                <a:ext uri="{FF2B5EF4-FFF2-40B4-BE49-F238E27FC236}">
                  <a16:creationId xmlns:a16="http://schemas.microsoft.com/office/drawing/2014/main" id="{D96F7ED6-6576-8363-235A-F1B8741460D4}"/>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2450838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3536750"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3.2 flexbox </a:t>
            </a:r>
            <a:r>
              <a:rPr lang="en-US" b="1" i="1">
                <a:solidFill>
                  <a:srgbClr val="CC00FF"/>
                </a:solidFill>
                <a:latin typeface="Times New Roman" pitchFamily="18" charset="0"/>
                <a:cs typeface="Times New Roman" pitchFamily="18" charset="0"/>
              </a:rPr>
              <a:t>- </a:t>
            </a:r>
            <a:r>
              <a:rPr lang="vi-VN" b="1" i="0">
                <a:solidFill>
                  <a:srgbClr val="CC00FF"/>
                </a:solidFill>
                <a:effectLst/>
                <a:latin typeface="system-ui"/>
              </a:rPr>
              <a:t>Justify-content</a:t>
            </a:r>
            <a:r>
              <a:rPr lang="en-US" b="1" i="0">
                <a:solidFill>
                  <a:srgbClr val="CC00FF"/>
                </a:solidFill>
                <a:effectLst/>
                <a:latin typeface="system-ui"/>
              </a:rPr>
              <a:t> </a:t>
            </a:r>
            <a:r>
              <a:rPr lang="en-US" b="1" i="1">
                <a:solidFill>
                  <a:srgbClr val="CC00FF"/>
                </a:solidFill>
                <a:latin typeface="Times New Roman" pitchFamily="18" charset="0"/>
                <a:cs typeface="Times New Roman" pitchFamily="18" charset="0"/>
              </a:rPr>
              <a:t>  </a:t>
            </a:r>
            <a:endParaRPr lang="vi-VN" sz="1800" b="1">
              <a:solidFill>
                <a:srgbClr val="CC00FF"/>
              </a:solidFill>
            </a:endParaRPr>
          </a:p>
        </p:txBody>
      </p:sp>
      <p:pic>
        <p:nvPicPr>
          <p:cNvPr id="14" name="Picture 13">
            <a:extLst>
              <a:ext uri="{FF2B5EF4-FFF2-40B4-BE49-F238E27FC236}">
                <a16:creationId xmlns:a16="http://schemas.microsoft.com/office/drawing/2014/main" id="{EEA89114-68BF-4D1F-F2EF-22E64BD0D85A}"/>
              </a:ext>
            </a:extLst>
          </p:cNvPr>
          <p:cNvPicPr>
            <a:picLocks noChangeAspect="1"/>
          </p:cNvPicPr>
          <p:nvPr/>
        </p:nvPicPr>
        <p:blipFill>
          <a:blip r:embed="rId5"/>
          <a:stretch>
            <a:fillRect/>
          </a:stretch>
        </p:blipFill>
        <p:spPr>
          <a:xfrm>
            <a:off x="1261035" y="2001140"/>
            <a:ext cx="3038102" cy="4528492"/>
          </a:xfrm>
          <a:prstGeom prst="rect">
            <a:avLst/>
          </a:prstGeom>
        </p:spPr>
      </p:pic>
      <p:sp>
        <p:nvSpPr>
          <p:cNvPr id="15" name="TextBox 14">
            <a:extLst>
              <a:ext uri="{FF2B5EF4-FFF2-40B4-BE49-F238E27FC236}">
                <a16:creationId xmlns:a16="http://schemas.microsoft.com/office/drawing/2014/main" id="{D53DE518-E5B8-7366-6396-70E740E5360A}"/>
              </a:ext>
            </a:extLst>
          </p:cNvPr>
          <p:cNvSpPr txBox="1"/>
          <p:nvPr/>
        </p:nvSpPr>
        <p:spPr>
          <a:xfrm>
            <a:off x="3174204" y="2351175"/>
            <a:ext cx="762073" cy="307777"/>
          </a:xfrm>
          <a:prstGeom prst="rect">
            <a:avLst/>
          </a:prstGeom>
          <a:noFill/>
        </p:spPr>
        <p:txBody>
          <a:bodyPr wrap="square">
            <a:spAutoFit/>
          </a:bodyPr>
          <a:lstStyle/>
          <a:p>
            <a:pPr algn="ctr"/>
            <a:r>
              <a:rPr lang="en-US" sz="1400" b="1" i="1">
                <a:solidFill>
                  <a:srgbClr val="8500FF"/>
                </a:solidFill>
                <a:latin typeface="Times New Roman" pitchFamily="18" charset="0"/>
                <a:cs typeface="Times New Roman" pitchFamily="18" charset="0"/>
              </a:rPr>
              <a:t>default</a:t>
            </a:r>
            <a:endParaRPr lang="vi-VN" sz="1400" b="1" i="1">
              <a:solidFill>
                <a:srgbClr val="8500FF"/>
              </a:solidFill>
              <a:latin typeface="Times New Roman" pitchFamily="18" charset="0"/>
              <a:cs typeface="Times New Roman" pitchFamily="18" charset="0"/>
            </a:endParaRPr>
          </a:p>
        </p:txBody>
      </p:sp>
      <p:cxnSp>
        <p:nvCxnSpPr>
          <p:cNvPr id="17" name="Straight Arrow Connector 16">
            <a:extLst>
              <a:ext uri="{FF2B5EF4-FFF2-40B4-BE49-F238E27FC236}">
                <a16:creationId xmlns:a16="http://schemas.microsoft.com/office/drawing/2014/main" id="{988F6EA1-5569-76C3-C35A-D45616E99FD2}"/>
              </a:ext>
            </a:extLst>
          </p:cNvPr>
          <p:cNvCxnSpPr/>
          <p:nvPr/>
        </p:nvCxnSpPr>
        <p:spPr>
          <a:xfrm>
            <a:off x="2375647" y="2505063"/>
            <a:ext cx="798557" cy="0"/>
          </a:xfrm>
          <a:prstGeom prst="straightConnector1">
            <a:avLst/>
          </a:prstGeom>
          <a:ln w="19050">
            <a:solidFill>
              <a:srgbClr val="E424B2"/>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2C72542-23A8-CEDA-0D3F-7B4AE4A0C3CD}"/>
              </a:ext>
            </a:extLst>
          </p:cNvPr>
          <p:cNvPicPr>
            <a:picLocks noChangeAspect="1"/>
          </p:cNvPicPr>
          <p:nvPr/>
        </p:nvPicPr>
        <p:blipFill>
          <a:blip r:embed="rId6"/>
          <a:stretch>
            <a:fillRect/>
          </a:stretch>
        </p:blipFill>
        <p:spPr>
          <a:xfrm>
            <a:off x="7017386" y="2544832"/>
            <a:ext cx="5078786" cy="430150"/>
          </a:xfrm>
          <a:prstGeom prst="rect">
            <a:avLst/>
          </a:prstGeom>
        </p:spPr>
      </p:pic>
      <p:pic>
        <p:nvPicPr>
          <p:cNvPr id="27" name="Picture 26">
            <a:extLst>
              <a:ext uri="{FF2B5EF4-FFF2-40B4-BE49-F238E27FC236}">
                <a16:creationId xmlns:a16="http://schemas.microsoft.com/office/drawing/2014/main" id="{908DE180-7DE9-384F-E564-674CF9CD05E2}"/>
              </a:ext>
            </a:extLst>
          </p:cNvPr>
          <p:cNvPicPr>
            <a:picLocks noChangeAspect="1"/>
          </p:cNvPicPr>
          <p:nvPr/>
        </p:nvPicPr>
        <p:blipFill>
          <a:blip r:embed="rId7"/>
          <a:stretch>
            <a:fillRect/>
          </a:stretch>
        </p:blipFill>
        <p:spPr>
          <a:xfrm>
            <a:off x="7017386" y="3284685"/>
            <a:ext cx="5078786" cy="382439"/>
          </a:xfrm>
          <a:prstGeom prst="rect">
            <a:avLst/>
          </a:prstGeom>
        </p:spPr>
      </p:pic>
      <p:pic>
        <p:nvPicPr>
          <p:cNvPr id="31" name="Picture 30">
            <a:extLst>
              <a:ext uri="{FF2B5EF4-FFF2-40B4-BE49-F238E27FC236}">
                <a16:creationId xmlns:a16="http://schemas.microsoft.com/office/drawing/2014/main" id="{CE770E05-9841-8F92-E2C2-B6B62393E8A2}"/>
              </a:ext>
            </a:extLst>
          </p:cNvPr>
          <p:cNvPicPr>
            <a:picLocks noChangeAspect="1"/>
          </p:cNvPicPr>
          <p:nvPr/>
        </p:nvPicPr>
        <p:blipFill>
          <a:blip r:embed="rId8"/>
          <a:stretch>
            <a:fillRect/>
          </a:stretch>
        </p:blipFill>
        <p:spPr>
          <a:xfrm>
            <a:off x="7017386" y="3904206"/>
            <a:ext cx="5078786" cy="398336"/>
          </a:xfrm>
          <a:prstGeom prst="rect">
            <a:avLst/>
          </a:prstGeom>
        </p:spPr>
      </p:pic>
      <p:pic>
        <p:nvPicPr>
          <p:cNvPr id="10305" name="Picture 10304">
            <a:extLst>
              <a:ext uri="{FF2B5EF4-FFF2-40B4-BE49-F238E27FC236}">
                <a16:creationId xmlns:a16="http://schemas.microsoft.com/office/drawing/2014/main" id="{FF5ABF2A-E82F-4A6F-9BA8-A2862CC4BD9E}"/>
              </a:ext>
            </a:extLst>
          </p:cNvPr>
          <p:cNvPicPr>
            <a:picLocks noChangeAspect="1"/>
          </p:cNvPicPr>
          <p:nvPr/>
        </p:nvPicPr>
        <p:blipFill>
          <a:blip r:embed="rId9"/>
          <a:stretch>
            <a:fillRect/>
          </a:stretch>
        </p:blipFill>
        <p:spPr>
          <a:xfrm>
            <a:off x="7004256" y="4650415"/>
            <a:ext cx="5078786" cy="399541"/>
          </a:xfrm>
          <a:prstGeom prst="rect">
            <a:avLst/>
          </a:prstGeom>
        </p:spPr>
      </p:pic>
      <p:sp>
        <p:nvSpPr>
          <p:cNvPr id="10306" name="TextBox 10305">
            <a:extLst>
              <a:ext uri="{FF2B5EF4-FFF2-40B4-BE49-F238E27FC236}">
                <a16:creationId xmlns:a16="http://schemas.microsoft.com/office/drawing/2014/main" id="{CCA4AD8A-CFD6-304C-5EDB-72149736D2C4}"/>
              </a:ext>
            </a:extLst>
          </p:cNvPr>
          <p:cNvSpPr txBox="1"/>
          <p:nvPr/>
        </p:nvSpPr>
        <p:spPr>
          <a:xfrm>
            <a:off x="4389780" y="4707238"/>
            <a:ext cx="2115671"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cách đều nhau,sát lề</a:t>
            </a:r>
            <a:endParaRPr lang="vi-VN" sz="1400" b="1" i="1">
              <a:solidFill>
                <a:srgbClr val="FF0000"/>
              </a:solidFill>
              <a:latin typeface="Times New Roman" pitchFamily="18" charset="0"/>
              <a:cs typeface="Times New Roman" pitchFamily="18" charset="0"/>
            </a:endParaRPr>
          </a:p>
        </p:txBody>
      </p:sp>
      <p:cxnSp>
        <p:nvCxnSpPr>
          <p:cNvPr id="10309" name="Straight Arrow Connector 10308">
            <a:extLst>
              <a:ext uri="{FF2B5EF4-FFF2-40B4-BE49-F238E27FC236}">
                <a16:creationId xmlns:a16="http://schemas.microsoft.com/office/drawing/2014/main" id="{7D8BCE8D-62D1-ADE1-9A18-4459F1E2530A}"/>
              </a:ext>
            </a:extLst>
          </p:cNvPr>
          <p:cNvCxnSpPr/>
          <p:nvPr/>
        </p:nvCxnSpPr>
        <p:spPr>
          <a:xfrm flipH="1">
            <a:off x="3852780" y="4464424"/>
            <a:ext cx="199267" cy="253193"/>
          </a:xfrm>
          <a:prstGeom prst="straightConnector1">
            <a:avLst/>
          </a:prstGeom>
          <a:ln w="57150">
            <a:solidFill>
              <a:srgbClr val="E424B2"/>
            </a:solidFill>
            <a:tailEnd type="triangle"/>
          </a:ln>
        </p:spPr>
        <p:style>
          <a:lnRef idx="1">
            <a:schemeClr val="accent1"/>
          </a:lnRef>
          <a:fillRef idx="0">
            <a:schemeClr val="accent1"/>
          </a:fillRef>
          <a:effectRef idx="0">
            <a:schemeClr val="accent1"/>
          </a:effectRef>
          <a:fontRef idx="minor">
            <a:schemeClr val="tx1"/>
          </a:fontRef>
        </p:style>
      </p:cxnSp>
      <p:cxnSp>
        <p:nvCxnSpPr>
          <p:cNvPr id="10310" name="Straight Arrow Connector 10309">
            <a:extLst>
              <a:ext uri="{FF2B5EF4-FFF2-40B4-BE49-F238E27FC236}">
                <a16:creationId xmlns:a16="http://schemas.microsoft.com/office/drawing/2014/main" id="{954DB9B5-0C2D-0C00-9806-F6E91959EC84}"/>
              </a:ext>
            </a:extLst>
          </p:cNvPr>
          <p:cNvCxnSpPr>
            <a:cxnSpLocks/>
          </p:cNvCxnSpPr>
          <p:nvPr/>
        </p:nvCxnSpPr>
        <p:spPr>
          <a:xfrm>
            <a:off x="1223568" y="4506980"/>
            <a:ext cx="288159" cy="210637"/>
          </a:xfrm>
          <a:prstGeom prst="straightConnector1">
            <a:avLst/>
          </a:prstGeom>
          <a:ln w="57150">
            <a:solidFill>
              <a:srgbClr val="E424B2"/>
            </a:solidFill>
            <a:tailEnd type="triangle"/>
          </a:ln>
        </p:spPr>
        <p:style>
          <a:lnRef idx="1">
            <a:schemeClr val="accent1"/>
          </a:lnRef>
          <a:fillRef idx="0">
            <a:schemeClr val="accent1"/>
          </a:fillRef>
          <a:effectRef idx="0">
            <a:schemeClr val="accent1"/>
          </a:effectRef>
          <a:fontRef idx="minor">
            <a:schemeClr val="tx1"/>
          </a:fontRef>
        </p:style>
      </p:cxnSp>
      <p:cxnSp>
        <p:nvCxnSpPr>
          <p:cNvPr id="10312" name="Straight Arrow Connector 10311">
            <a:extLst>
              <a:ext uri="{FF2B5EF4-FFF2-40B4-BE49-F238E27FC236}">
                <a16:creationId xmlns:a16="http://schemas.microsoft.com/office/drawing/2014/main" id="{95903682-3ABA-F099-1510-3FEE227CAC54}"/>
              </a:ext>
            </a:extLst>
          </p:cNvPr>
          <p:cNvCxnSpPr>
            <a:cxnSpLocks/>
          </p:cNvCxnSpPr>
          <p:nvPr/>
        </p:nvCxnSpPr>
        <p:spPr>
          <a:xfrm flipH="1">
            <a:off x="12083042" y="4413027"/>
            <a:ext cx="112763" cy="253193"/>
          </a:xfrm>
          <a:prstGeom prst="straightConnector1">
            <a:avLst/>
          </a:prstGeom>
          <a:ln w="57150">
            <a:solidFill>
              <a:srgbClr val="E424B2"/>
            </a:solidFill>
            <a:tailEnd type="triangle"/>
          </a:ln>
        </p:spPr>
        <p:style>
          <a:lnRef idx="1">
            <a:schemeClr val="accent1"/>
          </a:lnRef>
          <a:fillRef idx="0">
            <a:schemeClr val="accent1"/>
          </a:fillRef>
          <a:effectRef idx="0">
            <a:schemeClr val="accent1"/>
          </a:effectRef>
          <a:fontRef idx="minor">
            <a:schemeClr val="tx1"/>
          </a:fontRef>
        </p:style>
      </p:cxnSp>
      <p:cxnSp>
        <p:nvCxnSpPr>
          <p:cNvPr id="10314" name="Straight Arrow Connector 10313">
            <a:extLst>
              <a:ext uri="{FF2B5EF4-FFF2-40B4-BE49-F238E27FC236}">
                <a16:creationId xmlns:a16="http://schemas.microsoft.com/office/drawing/2014/main" id="{460D0294-408D-EADF-FC11-806342CD1903}"/>
              </a:ext>
            </a:extLst>
          </p:cNvPr>
          <p:cNvCxnSpPr>
            <a:cxnSpLocks/>
          </p:cNvCxnSpPr>
          <p:nvPr/>
        </p:nvCxnSpPr>
        <p:spPr>
          <a:xfrm>
            <a:off x="6757166" y="4462157"/>
            <a:ext cx="288159" cy="210637"/>
          </a:xfrm>
          <a:prstGeom prst="straightConnector1">
            <a:avLst/>
          </a:prstGeom>
          <a:ln w="57150">
            <a:solidFill>
              <a:srgbClr val="E424B2"/>
            </a:solidFill>
            <a:tailEnd type="triangle"/>
          </a:ln>
        </p:spPr>
        <p:style>
          <a:lnRef idx="1">
            <a:schemeClr val="accent1"/>
          </a:lnRef>
          <a:fillRef idx="0">
            <a:schemeClr val="accent1"/>
          </a:fillRef>
          <a:effectRef idx="0">
            <a:schemeClr val="accent1"/>
          </a:effectRef>
          <a:fontRef idx="minor">
            <a:schemeClr val="tx1"/>
          </a:fontRef>
        </p:style>
      </p:cxnSp>
      <p:sp>
        <p:nvSpPr>
          <p:cNvPr id="10315" name="TextBox 10314">
            <a:extLst>
              <a:ext uri="{FF2B5EF4-FFF2-40B4-BE49-F238E27FC236}">
                <a16:creationId xmlns:a16="http://schemas.microsoft.com/office/drawing/2014/main" id="{87F03953-AEF5-8286-1A2C-1A3736871C75}"/>
              </a:ext>
            </a:extLst>
          </p:cNvPr>
          <p:cNvSpPr txBox="1"/>
          <p:nvPr/>
        </p:nvSpPr>
        <p:spPr>
          <a:xfrm>
            <a:off x="4381529" y="5323008"/>
            <a:ext cx="2375637"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Khoảng trắng xung quanh mỗi phần tử là = nhau </a:t>
            </a:r>
            <a:endParaRPr lang="vi-VN" sz="1400" b="1" i="1">
              <a:solidFill>
                <a:srgbClr val="FF0000"/>
              </a:solidFill>
              <a:latin typeface="Times New Roman" pitchFamily="18" charset="0"/>
              <a:cs typeface="Times New Roman" pitchFamily="18" charset="0"/>
            </a:endParaRPr>
          </a:p>
        </p:txBody>
      </p:sp>
      <p:pic>
        <p:nvPicPr>
          <p:cNvPr id="10319" name="Picture 10318">
            <a:extLst>
              <a:ext uri="{FF2B5EF4-FFF2-40B4-BE49-F238E27FC236}">
                <a16:creationId xmlns:a16="http://schemas.microsoft.com/office/drawing/2014/main" id="{8959DF3A-D5B8-0428-4219-D9B6DA29FE2B}"/>
              </a:ext>
            </a:extLst>
          </p:cNvPr>
          <p:cNvPicPr>
            <a:picLocks noChangeAspect="1"/>
          </p:cNvPicPr>
          <p:nvPr/>
        </p:nvPicPr>
        <p:blipFill rotWithShape="1">
          <a:blip r:embed="rId10"/>
          <a:srcRect t="7894" r="39581"/>
          <a:stretch/>
        </p:blipFill>
        <p:spPr>
          <a:xfrm>
            <a:off x="7065871" y="5209831"/>
            <a:ext cx="5129934" cy="686217"/>
          </a:xfrm>
          <a:prstGeom prst="rect">
            <a:avLst/>
          </a:prstGeom>
        </p:spPr>
      </p:pic>
      <p:cxnSp>
        <p:nvCxnSpPr>
          <p:cNvPr id="10321" name="Straight Arrow Connector 10320">
            <a:extLst>
              <a:ext uri="{FF2B5EF4-FFF2-40B4-BE49-F238E27FC236}">
                <a16:creationId xmlns:a16="http://schemas.microsoft.com/office/drawing/2014/main" id="{E940841F-4464-9AED-8181-633E0990A1F9}"/>
              </a:ext>
            </a:extLst>
          </p:cNvPr>
          <p:cNvCxnSpPr>
            <a:cxnSpLocks/>
            <a:stCxn id="10319" idx="1"/>
          </p:cNvCxnSpPr>
          <p:nvPr/>
        </p:nvCxnSpPr>
        <p:spPr>
          <a:xfrm>
            <a:off x="7065871" y="5552940"/>
            <a:ext cx="231400" cy="0"/>
          </a:xfrm>
          <a:prstGeom prst="straightConnector1">
            <a:avLst/>
          </a:prstGeom>
          <a:ln>
            <a:solidFill>
              <a:srgbClr val="0000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3" name="Straight Arrow Connector 10322">
            <a:extLst>
              <a:ext uri="{FF2B5EF4-FFF2-40B4-BE49-F238E27FC236}">
                <a16:creationId xmlns:a16="http://schemas.microsoft.com/office/drawing/2014/main" id="{6A1D2D9C-2853-1A3E-CD70-3DBBFBE26688}"/>
              </a:ext>
            </a:extLst>
          </p:cNvPr>
          <p:cNvCxnSpPr>
            <a:cxnSpLocks/>
          </p:cNvCxnSpPr>
          <p:nvPr/>
        </p:nvCxnSpPr>
        <p:spPr>
          <a:xfrm flipV="1">
            <a:off x="8534470" y="5552939"/>
            <a:ext cx="203300" cy="17931"/>
          </a:xfrm>
          <a:prstGeom prst="straightConnector1">
            <a:avLst/>
          </a:prstGeom>
          <a:ln>
            <a:solidFill>
              <a:srgbClr val="0000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25" name="Straight Arrow Connector 10324">
            <a:extLst>
              <a:ext uri="{FF2B5EF4-FFF2-40B4-BE49-F238E27FC236}">
                <a16:creationId xmlns:a16="http://schemas.microsoft.com/office/drawing/2014/main" id="{C3E3EC51-51F0-7066-27E7-117541FA804F}"/>
              </a:ext>
            </a:extLst>
          </p:cNvPr>
          <p:cNvCxnSpPr>
            <a:cxnSpLocks/>
          </p:cNvCxnSpPr>
          <p:nvPr/>
        </p:nvCxnSpPr>
        <p:spPr>
          <a:xfrm flipV="1">
            <a:off x="8737770" y="5410995"/>
            <a:ext cx="239265" cy="896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34" name="Straight Connector 10333">
            <a:extLst>
              <a:ext uri="{FF2B5EF4-FFF2-40B4-BE49-F238E27FC236}">
                <a16:creationId xmlns:a16="http://schemas.microsoft.com/office/drawing/2014/main" id="{F75C1922-6BC9-880D-69B7-C910DCB1B2AA}"/>
              </a:ext>
            </a:extLst>
          </p:cNvPr>
          <p:cNvCxnSpPr>
            <a:cxnSpLocks/>
          </p:cNvCxnSpPr>
          <p:nvPr/>
        </p:nvCxnSpPr>
        <p:spPr>
          <a:xfrm>
            <a:off x="8737770" y="5323008"/>
            <a:ext cx="8965" cy="450263"/>
          </a:xfrm>
          <a:prstGeom prst="line">
            <a:avLst/>
          </a:prstGeom>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7E8C34A4-3B83-7ACD-0CBA-A61B698978C0}"/>
              </a:ext>
            </a:extLst>
          </p:cNvPr>
          <p:cNvPicPr>
            <a:picLocks noChangeAspect="1"/>
          </p:cNvPicPr>
          <p:nvPr/>
        </p:nvPicPr>
        <p:blipFill rotWithShape="1">
          <a:blip r:embed="rId11"/>
          <a:srcRect r="-604"/>
          <a:stretch/>
        </p:blipFill>
        <p:spPr>
          <a:xfrm>
            <a:off x="5800447" y="6012246"/>
            <a:ext cx="6391553" cy="552450"/>
          </a:xfrm>
          <a:prstGeom prst="rect">
            <a:avLst/>
          </a:prstGeom>
        </p:spPr>
      </p:pic>
      <p:sp>
        <p:nvSpPr>
          <p:cNvPr id="134" name="TextBox 133">
            <a:extLst>
              <a:ext uri="{FF2B5EF4-FFF2-40B4-BE49-F238E27FC236}">
                <a16:creationId xmlns:a16="http://schemas.microsoft.com/office/drawing/2014/main" id="{7F502AA4-184C-53B7-1143-EC8D0946D6B5}"/>
              </a:ext>
            </a:extLst>
          </p:cNvPr>
          <p:cNvSpPr txBox="1"/>
          <p:nvPr/>
        </p:nvSpPr>
        <p:spPr>
          <a:xfrm>
            <a:off x="4389780" y="6026861"/>
            <a:ext cx="1320024"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cách đều nhau</a:t>
            </a:r>
          </a:p>
          <a:p>
            <a:pPr algn="ctr"/>
            <a:r>
              <a:rPr lang="en-US" sz="1400" b="1" i="1">
                <a:solidFill>
                  <a:srgbClr val="0000CC"/>
                </a:solidFill>
                <a:latin typeface="Times New Roman" pitchFamily="18" charset="0"/>
                <a:cs typeface="Times New Roman" pitchFamily="18" charset="0"/>
              </a:rPr>
              <a:t>Cách cả lề</a:t>
            </a:r>
            <a:endParaRPr lang="vi-VN" sz="1400" b="1" i="1">
              <a:solidFill>
                <a:srgbClr val="FF0000"/>
              </a:solidFill>
              <a:latin typeface="Times New Roman" pitchFamily="18" charset="0"/>
              <a:cs typeface="Times New Roman" pitchFamily="18" charset="0"/>
            </a:endParaRPr>
          </a:p>
        </p:txBody>
      </p:sp>
      <p:cxnSp>
        <p:nvCxnSpPr>
          <p:cNvPr id="135" name="Straight Arrow Connector 134">
            <a:extLst>
              <a:ext uri="{FF2B5EF4-FFF2-40B4-BE49-F238E27FC236}">
                <a16:creationId xmlns:a16="http://schemas.microsoft.com/office/drawing/2014/main" id="{0DD6445B-8FE7-3A2A-336D-AD2274A9BAE5}"/>
              </a:ext>
            </a:extLst>
          </p:cNvPr>
          <p:cNvCxnSpPr>
            <a:cxnSpLocks/>
          </p:cNvCxnSpPr>
          <p:nvPr/>
        </p:nvCxnSpPr>
        <p:spPr>
          <a:xfrm>
            <a:off x="5846670" y="6324330"/>
            <a:ext cx="231400" cy="0"/>
          </a:xfrm>
          <a:prstGeom prst="straightConnector1">
            <a:avLst/>
          </a:prstGeom>
          <a:ln>
            <a:solidFill>
              <a:srgbClr val="0000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848A2F7-F840-1845-0BAF-6507A3850727}"/>
              </a:ext>
            </a:extLst>
          </p:cNvPr>
          <p:cNvCxnSpPr>
            <a:cxnSpLocks/>
          </p:cNvCxnSpPr>
          <p:nvPr/>
        </p:nvCxnSpPr>
        <p:spPr>
          <a:xfrm>
            <a:off x="8249212" y="6297436"/>
            <a:ext cx="231400" cy="0"/>
          </a:xfrm>
          <a:prstGeom prst="straightConnector1">
            <a:avLst/>
          </a:prstGeom>
          <a:ln>
            <a:solidFill>
              <a:srgbClr val="0000C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AEE8A6-FCF3-947E-5A85-2C28CDEC6067}"/>
              </a:ext>
            </a:extLst>
          </p:cNvPr>
          <p:cNvSpPr txBox="1"/>
          <p:nvPr/>
        </p:nvSpPr>
        <p:spPr>
          <a:xfrm>
            <a:off x="4447555" y="1461258"/>
            <a:ext cx="2798230"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Định vị trí item theo trục main axis</a:t>
            </a:r>
            <a:endParaRPr lang="vi-VN" sz="1400" b="1" i="1">
              <a:solidFill>
                <a:srgbClr val="FF0000"/>
              </a:solidFill>
              <a:latin typeface="Times New Roman" pitchFamily="18" charset="0"/>
              <a:cs typeface="Times New Roman" pitchFamily="18" charset="0"/>
            </a:endParaRPr>
          </a:p>
        </p:txBody>
      </p:sp>
      <p:pic>
        <p:nvPicPr>
          <p:cNvPr id="19" name="Picture 18">
            <a:extLst>
              <a:ext uri="{FF2B5EF4-FFF2-40B4-BE49-F238E27FC236}">
                <a16:creationId xmlns:a16="http://schemas.microsoft.com/office/drawing/2014/main" id="{E74BC9AA-8DA3-054B-3AB1-BCB2F9D19F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34424" y="1374252"/>
            <a:ext cx="4448618" cy="1027985"/>
          </a:xfrm>
          <a:prstGeom prst="rect">
            <a:avLst/>
          </a:prstGeom>
        </p:spPr>
      </p:pic>
      <p:grpSp>
        <p:nvGrpSpPr>
          <p:cNvPr id="20" name="Group 46">
            <a:extLst>
              <a:ext uri="{FF2B5EF4-FFF2-40B4-BE49-F238E27FC236}">
                <a16:creationId xmlns:a16="http://schemas.microsoft.com/office/drawing/2014/main" id="{96782ED5-7A48-25C8-002B-C6839A19CC7F}"/>
              </a:ext>
            </a:extLst>
          </p:cNvPr>
          <p:cNvGrpSpPr>
            <a:grpSpLocks/>
          </p:cNvGrpSpPr>
          <p:nvPr/>
        </p:nvGrpSpPr>
        <p:grpSpPr bwMode="auto">
          <a:xfrm>
            <a:off x="702179" y="712439"/>
            <a:ext cx="3588494" cy="685800"/>
            <a:chOff x="1296" y="1824"/>
            <a:chExt cx="1934" cy="432"/>
          </a:xfrm>
        </p:grpSpPr>
        <p:sp>
          <p:nvSpPr>
            <p:cNvPr id="21" name="AutoShape 47">
              <a:extLst>
                <a:ext uri="{FF2B5EF4-FFF2-40B4-BE49-F238E27FC236}">
                  <a16:creationId xmlns:a16="http://schemas.microsoft.com/office/drawing/2014/main" id="{D2BA563C-7EDF-C7CB-05EE-2B90BB22C608}"/>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3" name="AutoShape 48">
              <a:extLst>
                <a:ext uri="{FF2B5EF4-FFF2-40B4-BE49-F238E27FC236}">
                  <a16:creationId xmlns:a16="http://schemas.microsoft.com/office/drawing/2014/main" id="{EBA49FAA-3A67-A27C-63B5-BB638BC16DE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4" name="Text Box 49">
              <a:extLst>
                <a:ext uri="{FF2B5EF4-FFF2-40B4-BE49-F238E27FC236}">
                  <a16:creationId xmlns:a16="http://schemas.microsoft.com/office/drawing/2014/main" id="{CDF3919F-B983-FE3A-8AA6-69BBAFB18CAC}"/>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5" name="Text Box 50">
              <a:extLst>
                <a:ext uri="{FF2B5EF4-FFF2-40B4-BE49-F238E27FC236}">
                  <a16:creationId xmlns:a16="http://schemas.microsoft.com/office/drawing/2014/main" id="{0480181F-221E-B7EB-8498-31FC6B2A369E}"/>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pic>
        <p:nvPicPr>
          <p:cNvPr id="26" name="Picture 25">
            <a:extLst>
              <a:ext uri="{FF2B5EF4-FFF2-40B4-BE49-F238E27FC236}">
                <a16:creationId xmlns:a16="http://schemas.microsoft.com/office/drawing/2014/main" id="{68A0C1EC-E89E-E837-1E59-1D08D4E8858D}"/>
              </a:ext>
            </a:extLst>
          </p:cNvPr>
          <p:cNvPicPr>
            <a:picLocks noChangeAspect="1"/>
          </p:cNvPicPr>
          <p:nvPr/>
        </p:nvPicPr>
        <p:blipFill rotWithShape="1">
          <a:blip r:embed="rId13">
            <a:extLst>
              <a:ext uri="{28A0092B-C50C-407E-A947-70E740481C1C}">
                <a14:useLocalDpi xmlns:a14="http://schemas.microsoft.com/office/drawing/2010/main" val="0"/>
              </a:ext>
            </a:extLst>
          </a:blip>
          <a:srcRect l="1251" t="2506" r="2134" b="3662"/>
          <a:stretch/>
        </p:blipFill>
        <p:spPr>
          <a:xfrm>
            <a:off x="4351291" y="2541894"/>
            <a:ext cx="2652966" cy="1559339"/>
          </a:xfrm>
          <a:prstGeom prst="rect">
            <a:avLst/>
          </a:prstGeom>
        </p:spPr>
      </p:pic>
      <p:grpSp>
        <p:nvGrpSpPr>
          <p:cNvPr id="28" name="Group 27">
            <a:extLst>
              <a:ext uri="{FF2B5EF4-FFF2-40B4-BE49-F238E27FC236}">
                <a16:creationId xmlns:a16="http://schemas.microsoft.com/office/drawing/2014/main" id="{5742DF81-6AC9-04A5-6D8B-5072D3C44FF1}"/>
              </a:ext>
            </a:extLst>
          </p:cNvPr>
          <p:cNvGrpSpPr/>
          <p:nvPr/>
        </p:nvGrpSpPr>
        <p:grpSpPr>
          <a:xfrm>
            <a:off x="4450697" y="3773356"/>
            <a:ext cx="2559702" cy="247833"/>
            <a:chOff x="1409116" y="4392706"/>
            <a:chExt cx="4358825" cy="369332"/>
          </a:xfrm>
        </p:grpSpPr>
        <p:sp>
          <p:nvSpPr>
            <p:cNvPr id="29" name="Oval 28">
              <a:extLst>
                <a:ext uri="{FF2B5EF4-FFF2-40B4-BE49-F238E27FC236}">
                  <a16:creationId xmlns:a16="http://schemas.microsoft.com/office/drawing/2014/main" id="{7B654107-A025-3A93-0783-E247D27834B8}"/>
                </a:ext>
              </a:extLst>
            </p:cNvPr>
            <p:cNvSpPr/>
            <p:nvPr/>
          </p:nvSpPr>
          <p:spPr>
            <a:xfrm>
              <a:off x="1409116" y="4392706"/>
              <a:ext cx="993425"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Oval 29">
              <a:extLst>
                <a:ext uri="{FF2B5EF4-FFF2-40B4-BE49-F238E27FC236}">
                  <a16:creationId xmlns:a16="http://schemas.microsoft.com/office/drawing/2014/main" id="{80CA833D-7588-7796-C00B-3E4DC4A7F6AC}"/>
                </a:ext>
              </a:extLst>
            </p:cNvPr>
            <p:cNvSpPr/>
            <p:nvPr/>
          </p:nvSpPr>
          <p:spPr>
            <a:xfrm>
              <a:off x="4774516" y="4392706"/>
              <a:ext cx="993425"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extLst>
      <p:ext uri="{BB962C8B-B14F-4D97-AF65-F5344CB8AC3E}">
        <p14:creationId xmlns:p14="http://schemas.microsoft.com/office/powerpoint/2010/main" val="706051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5698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9949234"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3.2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align-items</a:t>
            </a:r>
            <a:r>
              <a:rPr lang="en-US" b="1" i="1">
                <a:solidFill>
                  <a:srgbClr val="CC00FF"/>
                </a:solidFill>
                <a:latin typeface="Times New Roman" pitchFamily="18" charset="0"/>
                <a:cs typeface="Times New Roman" pitchFamily="18" charset="0"/>
              </a:rPr>
              <a:t> : </a:t>
            </a:r>
            <a:r>
              <a:rPr lang="en-US" b="1" i="1">
                <a:solidFill>
                  <a:srgbClr val="FF0000"/>
                </a:solidFill>
                <a:latin typeface="Times New Roman" pitchFamily="18" charset="0"/>
                <a:cs typeface="Times New Roman" pitchFamily="18" charset="0"/>
              </a:rPr>
              <a:t>stretch; </a:t>
            </a:r>
            <a:r>
              <a:rPr lang="en-US" b="1" i="1">
                <a:latin typeface="Times New Roman" pitchFamily="18" charset="0"/>
                <a:cs typeface="Times New Roman" pitchFamily="18" charset="0"/>
              </a:rPr>
              <a:t>- mặc định, kéo giãn các phần tử bằng container  (theo trục cros)   </a:t>
            </a:r>
            <a:endParaRPr lang="vi-VN" b="1" i="1">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F9B5336-7083-71E6-2025-5677C3EF3611}"/>
              </a:ext>
            </a:extLst>
          </p:cNvPr>
          <p:cNvPicPr>
            <a:picLocks noChangeAspect="1"/>
          </p:cNvPicPr>
          <p:nvPr/>
        </p:nvPicPr>
        <p:blipFill>
          <a:blip r:embed="rId5"/>
          <a:stretch>
            <a:fillRect/>
          </a:stretch>
        </p:blipFill>
        <p:spPr>
          <a:xfrm>
            <a:off x="1271209" y="1891603"/>
            <a:ext cx="3559145" cy="4659082"/>
          </a:xfrm>
          <a:prstGeom prst="rect">
            <a:avLst/>
          </a:prstGeom>
        </p:spPr>
      </p:pic>
      <p:sp>
        <p:nvSpPr>
          <p:cNvPr id="5" name="TextBox 4">
            <a:extLst>
              <a:ext uri="{FF2B5EF4-FFF2-40B4-BE49-F238E27FC236}">
                <a16:creationId xmlns:a16="http://schemas.microsoft.com/office/drawing/2014/main" id="{2C0CEAE3-F4D6-F517-883E-A6BE51AF59D8}"/>
              </a:ext>
            </a:extLst>
          </p:cNvPr>
          <p:cNvSpPr txBox="1"/>
          <p:nvPr/>
        </p:nvSpPr>
        <p:spPr>
          <a:xfrm>
            <a:off x="4068281" y="3776563"/>
            <a:ext cx="76207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default</a:t>
            </a:r>
            <a:endParaRPr lang="vi-VN" sz="1400" b="1" i="1">
              <a:solidFill>
                <a:srgbClr val="8500FF"/>
              </a:solidFill>
              <a:latin typeface="Times New Roman" pitchFamily="18" charset="0"/>
              <a:cs typeface="Times New Roman" pitchFamily="18" charset="0"/>
            </a:endParaRPr>
          </a:p>
        </p:txBody>
      </p:sp>
      <p:pic>
        <p:nvPicPr>
          <p:cNvPr id="16" name="Picture 15">
            <a:extLst>
              <a:ext uri="{FF2B5EF4-FFF2-40B4-BE49-F238E27FC236}">
                <a16:creationId xmlns:a16="http://schemas.microsoft.com/office/drawing/2014/main" id="{42111880-6D6E-26AA-6D60-E97698F71BFC}"/>
              </a:ext>
            </a:extLst>
          </p:cNvPr>
          <p:cNvPicPr>
            <a:picLocks noChangeAspect="1"/>
          </p:cNvPicPr>
          <p:nvPr/>
        </p:nvPicPr>
        <p:blipFill>
          <a:blip r:embed="rId6"/>
          <a:stretch>
            <a:fillRect/>
          </a:stretch>
        </p:blipFill>
        <p:spPr>
          <a:xfrm>
            <a:off x="4974571" y="1891603"/>
            <a:ext cx="3102629" cy="1262086"/>
          </a:xfrm>
          <a:prstGeom prst="rect">
            <a:avLst/>
          </a:prstGeom>
        </p:spPr>
      </p:pic>
      <p:pic>
        <p:nvPicPr>
          <p:cNvPr id="21" name="Picture 20">
            <a:extLst>
              <a:ext uri="{FF2B5EF4-FFF2-40B4-BE49-F238E27FC236}">
                <a16:creationId xmlns:a16="http://schemas.microsoft.com/office/drawing/2014/main" id="{4128D3A8-7394-D395-F268-49D3434008CD}"/>
              </a:ext>
            </a:extLst>
          </p:cNvPr>
          <p:cNvPicPr>
            <a:picLocks noChangeAspect="1"/>
          </p:cNvPicPr>
          <p:nvPr/>
        </p:nvPicPr>
        <p:blipFill>
          <a:blip r:embed="rId7"/>
          <a:stretch>
            <a:fillRect/>
          </a:stretch>
        </p:blipFill>
        <p:spPr>
          <a:xfrm>
            <a:off x="8185715" y="1891603"/>
            <a:ext cx="2735076" cy="2999051"/>
          </a:xfrm>
          <a:prstGeom prst="rect">
            <a:avLst/>
          </a:prstGeom>
        </p:spPr>
      </p:pic>
      <p:pic>
        <p:nvPicPr>
          <p:cNvPr id="24" name="Picture 23">
            <a:extLst>
              <a:ext uri="{FF2B5EF4-FFF2-40B4-BE49-F238E27FC236}">
                <a16:creationId xmlns:a16="http://schemas.microsoft.com/office/drawing/2014/main" id="{2B79E47C-91E9-8DA8-4CA5-BFFF418C3929}"/>
              </a:ext>
            </a:extLst>
          </p:cNvPr>
          <p:cNvPicPr>
            <a:picLocks noChangeAspect="1"/>
          </p:cNvPicPr>
          <p:nvPr/>
        </p:nvPicPr>
        <p:blipFill>
          <a:blip r:embed="rId8"/>
          <a:stretch>
            <a:fillRect/>
          </a:stretch>
        </p:blipFill>
        <p:spPr>
          <a:xfrm>
            <a:off x="5350528" y="5020777"/>
            <a:ext cx="4860272" cy="1329031"/>
          </a:xfrm>
          <a:prstGeom prst="rect">
            <a:avLst/>
          </a:prstGeom>
        </p:spPr>
      </p:pic>
      <p:sp>
        <p:nvSpPr>
          <p:cNvPr id="26" name="Arrow: Right 25">
            <a:extLst>
              <a:ext uri="{FF2B5EF4-FFF2-40B4-BE49-F238E27FC236}">
                <a16:creationId xmlns:a16="http://schemas.microsoft.com/office/drawing/2014/main" id="{715C736D-E95C-DA7C-3FA6-185DC2CAF500}"/>
              </a:ext>
            </a:extLst>
          </p:cNvPr>
          <p:cNvSpPr/>
          <p:nvPr/>
        </p:nvSpPr>
        <p:spPr>
          <a:xfrm>
            <a:off x="7951694" y="3283812"/>
            <a:ext cx="234021" cy="221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TextBox 28">
            <a:extLst>
              <a:ext uri="{FF2B5EF4-FFF2-40B4-BE49-F238E27FC236}">
                <a16:creationId xmlns:a16="http://schemas.microsoft.com/office/drawing/2014/main" id="{B1D19586-E892-5CFF-C902-8B78EEF2563F}"/>
              </a:ext>
            </a:extLst>
          </p:cNvPr>
          <p:cNvSpPr txBox="1"/>
          <p:nvPr/>
        </p:nvSpPr>
        <p:spPr>
          <a:xfrm>
            <a:off x="5350528" y="6406231"/>
            <a:ext cx="6366343"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Box1 h=200px </a:t>
            </a:r>
            <a:r>
              <a:rPr lang="en-US" sz="1400" b="1" i="1">
                <a:solidFill>
                  <a:srgbClr val="FF0000"/>
                </a:solidFill>
                <a:latin typeface="Times New Roman" pitchFamily="18" charset="0"/>
                <a:cs typeface="Times New Roman" pitchFamily="18" charset="0"/>
                <a:sym typeface="Wingdings" panose="05000000000000000000" pitchFamily="2" charset="2"/>
              </a:rPr>
              <a:t> container h=200px </a:t>
            </a:r>
            <a:r>
              <a:rPr lang="en-US" sz="1400" b="1" i="1">
                <a:solidFill>
                  <a:srgbClr val="0000CC"/>
                </a:solidFill>
                <a:latin typeface="Times New Roman" pitchFamily="18" charset="0"/>
                <a:cs typeface="Times New Roman" pitchFamily="18" charset="0"/>
                <a:sym typeface="Wingdings" panose="05000000000000000000" pitchFamily="2" charset="2"/>
              </a:rPr>
              <a:t> Các phần tử khác bị stretch(kéo dãn theo) </a:t>
            </a:r>
            <a:endParaRPr lang="vi-VN" sz="1400" b="1" i="1">
              <a:solidFill>
                <a:srgbClr val="FF0000"/>
              </a:solidFill>
              <a:latin typeface="Times New Roman" pitchFamily="18" charset="0"/>
              <a:cs typeface="Times New Roman" pitchFamily="18" charset="0"/>
            </a:endParaRPr>
          </a:p>
        </p:txBody>
      </p:sp>
      <p:sp>
        <p:nvSpPr>
          <p:cNvPr id="10304" name="TextBox 10303">
            <a:extLst>
              <a:ext uri="{FF2B5EF4-FFF2-40B4-BE49-F238E27FC236}">
                <a16:creationId xmlns:a16="http://schemas.microsoft.com/office/drawing/2014/main" id="{070D3612-5158-C871-995F-96CA5AC9B9C5}"/>
              </a:ext>
            </a:extLst>
          </p:cNvPr>
          <p:cNvSpPr txBox="1"/>
          <p:nvPr/>
        </p:nvSpPr>
        <p:spPr>
          <a:xfrm>
            <a:off x="4842193" y="1068013"/>
            <a:ext cx="3296748" cy="369332"/>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Định vị trí item theo trục </a:t>
            </a:r>
            <a:r>
              <a:rPr lang="en-US" b="1" i="1">
                <a:solidFill>
                  <a:srgbClr val="FF0000"/>
                </a:solidFill>
                <a:latin typeface="Times New Roman" pitchFamily="18" charset="0"/>
                <a:cs typeface="Times New Roman" pitchFamily="18" charset="0"/>
              </a:rPr>
              <a:t>cros axis</a:t>
            </a:r>
            <a:endParaRPr lang="vi-VN" sz="1400" b="1" i="1">
              <a:solidFill>
                <a:srgbClr val="FF0000"/>
              </a:solidFill>
              <a:latin typeface="Times New Roman" pitchFamily="18" charset="0"/>
              <a:cs typeface="Times New Roman" pitchFamily="18" charset="0"/>
            </a:endParaRPr>
          </a:p>
        </p:txBody>
      </p:sp>
      <p:grpSp>
        <p:nvGrpSpPr>
          <p:cNvPr id="18" name="Group 46">
            <a:extLst>
              <a:ext uri="{FF2B5EF4-FFF2-40B4-BE49-F238E27FC236}">
                <a16:creationId xmlns:a16="http://schemas.microsoft.com/office/drawing/2014/main" id="{AA3D8386-A164-920F-B25A-7721CAE7C95B}"/>
              </a:ext>
            </a:extLst>
          </p:cNvPr>
          <p:cNvGrpSpPr>
            <a:grpSpLocks/>
          </p:cNvGrpSpPr>
          <p:nvPr/>
        </p:nvGrpSpPr>
        <p:grpSpPr bwMode="auto">
          <a:xfrm>
            <a:off x="702179" y="712439"/>
            <a:ext cx="3588494" cy="685800"/>
            <a:chOff x="1296" y="1824"/>
            <a:chExt cx="1934" cy="432"/>
          </a:xfrm>
        </p:grpSpPr>
        <p:sp>
          <p:nvSpPr>
            <p:cNvPr id="19" name="AutoShape 47">
              <a:extLst>
                <a:ext uri="{FF2B5EF4-FFF2-40B4-BE49-F238E27FC236}">
                  <a16:creationId xmlns:a16="http://schemas.microsoft.com/office/drawing/2014/main" id="{31985714-37D4-1B5C-8299-5F35E343E4D7}"/>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0" name="AutoShape 48">
              <a:extLst>
                <a:ext uri="{FF2B5EF4-FFF2-40B4-BE49-F238E27FC236}">
                  <a16:creationId xmlns:a16="http://schemas.microsoft.com/office/drawing/2014/main" id="{FCE275A1-C48D-FBF6-19CD-30A00D3B507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2" name="Text Box 49">
              <a:extLst>
                <a:ext uri="{FF2B5EF4-FFF2-40B4-BE49-F238E27FC236}">
                  <a16:creationId xmlns:a16="http://schemas.microsoft.com/office/drawing/2014/main" id="{449D75F1-96E2-4508-4A6B-5493316F3E9C}"/>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3" name="Text Box 50">
              <a:extLst>
                <a:ext uri="{FF2B5EF4-FFF2-40B4-BE49-F238E27FC236}">
                  <a16:creationId xmlns:a16="http://schemas.microsoft.com/office/drawing/2014/main" id="{C838F551-9D38-4F8E-EB56-016987C36C1E}"/>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pic>
        <p:nvPicPr>
          <p:cNvPr id="3" name="Picture 2">
            <a:extLst>
              <a:ext uri="{FF2B5EF4-FFF2-40B4-BE49-F238E27FC236}">
                <a16:creationId xmlns:a16="http://schemas.microsoft.com/office/drawing/2014/main" id="{3C097C1A-921C-DB53-C657-40DD8CC6AF06}"/>
              </a:ext>
            </a:extLst>
          </p:cNvPr>
          <p:cNvPicPr>
            <a:picLocks noChangeAspect="1"/>
          </p:cNvPicPr>
          <p:nvPr/>
        </p:nvPicPr>
        <p:blipFill rotWithShape="1">
          <a:blip r:embed="rId9">
            <a:extLst>
              <a:ext uri="{28A0092B-C50C-407E-A947-70E740481C1C}">
                <a14:useLocalDpi xmlns:a14="http://schemas.microsoft.com/office/drawing/2010/main" val="0"/>
              </a:ext>
            </a:extLst>
          </a:blip>
          <a:srcRect l="1251" t="2506" r="2134" b="3662"/>
          <a:stretch/>
        </p:blipFill>
        <p:spPr>
          <a:xfrm>
            <a:off x="5162549" y="3461438"/>
            <a:ext cx="2652966" cy="1559339"/>
          </a:xfrm>
          <a:prstGeom prst="rect">
            <a:avLst/>
          </a:prstGeom>
        </p:spPr>
      </p:pic>
      <p:grpSp>
        <p:nvGrpSpPr>
          <p:cNvPr id="6" name="Group 5">
            <a:extLst>
              <a:ext uri="{FF2B5EF4-FFF2-40B4-BE49-F238E27FC236}">
                <a16:creationId xmlns:a16="http://schemas.microsoft.com/office/drawing/2014/main" id="{25E0C220-9549-B0F4-5A28-49DF427803E2}"/>
              </a:ext>
            </a:extLst>
          </p:cNvPr>
          <p:cNvGrpSpPr/>
          <p:nvPr/>
        </p:nvGrpSpPr>
        <p:grpSpPr>
          <a:xfrm>
            <a:off x="5261955" y="4692900"/>
            <a:ext cx="2559702" cy="247833"/>
            <a:chOff x="1409116" y="4392706"/>
            <a:chExt cx="4358825" cy="369332"/>
          </a:xfrm>
        </p:grpSpPr>
        <p:sp>
          <p:nvSpPr>
            <p:cNvPr id="14" name="Oval 13">
              <a:extLst>
                <a:ext uri="{FF2B5EF4-FFF2-40B4-BE49-F238E27FC236}">
                  <a16:creationId xmlns:a16="http://schemas.microsoft.com/office/drawing/2014/main" id="{153A87AF-E30D-F306-9F49-7496A7A15611}"/>
                </a:ext>
              </a:extLst>
            </p:cNvPr>
            <p:cNvSpPr/>
            <p:nvPr/>
          </p:nvSpPr>
          <p:spPr>
            <a:xfrm>
              <a:off x="1409116" y="4392706"/>
              <a:ext cx="993425"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Oval 14">
              <a:extLst>
                <a:ext uri="{FF2B5EF4-FFF2-40B4-BE49-F238E27FC236}">
                  <a16:creationId xmlns:a16="http://schemas.microsoft.com/office/drawing/2014/main" id="{997E9FEC-A0DD-A4FB-B384-1AECEC693059}"/>
                </a:ext>
              </a:extLst>
            </p:cNvPr>
            <p:cNvSpPr/>
            <p:nvPr/>
          </p:nvSpPr>
          <p:spPr>
            <a:xfrm>
              <a:off x="4774516" y="4392706"/>
              <a:ext cx="993425"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5" name="TextBox 24">
            <a:extLst>
              <a:ext uri="{FF2B5EF4-FFF2-40B4-BE49-F238E27FC236}">
                <a16:creationId xmlns:a16="http://schemas.microsoft.com/office/drawing/2014/main" id="{10A9F376-8994-1601-602E-B14082BCEC00}"/>
              </a:ext>
            </a:extLst>
          </p:cNvPr>
          <p:cNvSpPr txBox="1"/>
          <p:nvPr/>
        </p:nvSpPr>
        <p:spPr>
          <a:xfrm>
            <a:off x="5153840" y="3179304"/>
            <a:ext cx="2726672"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Chỉ có box 1 thay đổi h=200px</a:t>
            </a:r>
            <a:endParaRPr lang="vi-VN" sz="1400" b="1" i="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954204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4666304"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3.2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align-items</a:t>
            </a:r>
            <a:r>
              <a:rPr lang="en-US" b="1" i="1">
                <a:solidFill>
                  <a:srgbClr val="CC00FF"/>
                </a:solidFill>
                <a:latin typeface="Times New Roman" pitchFamily="18" charset="0"/>
                <a:cs typeface="Times New Roman" pitchFamily="18" charset="0"/>
              </a:rPr>
              <a:t>: </a:t>
            </a:r>
            <a:r>
              <a:rPr lang="en-US" sz="1800" b="1" i="1">
                <a:solidFill>
                  <a:srgbClr val="FF0000"/>
                </a:solidFill>
                <a:latin typeface="Times New Roman" pitchFamily="18" charset="0"/>
                <a:cs typeface="Times New Roman" pitchFamily="18" charset="0"/>
              </a:rPr>
              <a:t>flex-start;</a:t>
            </a:r>
            <a:endParaRPr lang="vi-VN" sz="1800" b="1" i="1">
              <a:solidFill>
                <a:srgbClr val="FF0000"/>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F9B5336-7083-71E6-2025-5677C3EF3611}"/>
              </a:ext>
            </a:extLst>
          </p:cNvPr>
          <p:cNvPicPr>
            <a:picLocks noChangeAspect="1"/>
          </p:cNvPicPr>
          <p:nvPr/>
        </p:nvPicPr>
        <p:blipFill>
          <a:blip r:embed="rId5"/>
          <a:stretch>
            <a:fillRect/>
          </a:stretch>
        </p:blipFill>
        <p:spPr>
          <a:xfrm>
            <a:off x="1271209" y="1891603"/>
            <a:ext cx="3559145" cy="4659082"/>
          </a:xfrm>
          <a:prstGeom prst="rect">
            <a:avLst/>
          </a:prstGeom>
        </p:spPr>
      </p:pic>
      <p:sp>
        <p:nvSpPr>
          <p:cNvPr id="5" name="TextBox 4">
            <a:extLst>
              <a:ext uri="{FF2B5EF4-FFF2-40B4-BE49-F238E27FC236}">
                <a16:creationId xmlns:a16="http://schemas.microsoft.com/office/drawing/2014/main" id="{2C0CEAE3-F4D6-F517-883E-A6BE51AF59D8}"/>
              </a:ext>
            </a:extLst>
          </p:cNvPr>
          <p:cNvSpPr txBox="1"/>
          <p:nvPr/>
        </p:nvSpPr>
        <p:spPr>
          <a:xfrm>
            <a:off x="4068281" y="3776563"/>
            <a:ext cx="76207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default</a:t>
            </a:r>
            <a:endParaRPr lang="vi-VN" sz="1400" b="1" i="1">
              <a:solidFill>
                <a:srgbClr val="8500FF"/>
              </a:solidFill>
              <a:latin typeface="Times New Roman" pitchFamily="18" charset="0"/>
              <a:cs typeface="Times New Roman" pitchFamily="18" charset="0"/>
            </a:endParaRPr>
          </a:p>
        </p:txBody>
      </p:sp>
      <p:sp>
        <p:nvSpPr>
          <p:cNvPr id="25" name="TextBox 24">
            <a:extLst>
              <a:ext uri="{FF2B5EF4-FFF2-40B4-BE49-F238E27FC236}">
                <a16:creationId xmlns:a16="http://schemas.microsoft.com/office/drawing/2014/main" id="{10A9F376-8994-1601-602E-B14082BCEC00}"/>
              </a:ext>
            </a:extLst>
          </p:cNvPr>
          <p:cNvSpPr txBox="1"/>
          <p:nvPr/>
        </p:nvSpPr>
        <p:spPr>
          <a:xfrm>
            <a:off x="6775385" y="4396428"/>
            <a:ext cx="1111879"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flex-start</a:t>
            </a:r>
            <a:endParaRPr lang="vi-VN" sz="1400" b="1" i="1">
              <a:solidFill>
                <a:srgbClr val="FF0000"/>
              </a:solidFill>
              <a:latin typeface="Times New Roman" pitchFamily="18" charset="0"/>
              <a:cs typeface="Times New Roman" pitchFamily="18" charset="0"/>
            </a:endParaRPr>
          </a:p>
        </p:txBody>
      </p:sp>
      <p:sp>
        <p:nvSpPr>
          <p:cNvPr id="26" name="Arrow: Right 25">
            <a:extLst>
              <a:ext uri="{FF2B5EF4-FFF2-40B4-BE49-F238E27FC236}">
                <a16:creationId xmlns:a16="http://schemas.microsoft.com/office/drawing/2014/main" id="{715C736D-E95C-DA7C-3FA6-185DC2CAF500}"/>
              </a:ext>
            </a:extLst>
          </p:cNvPr>
          <p:cNvSpPr/>
          <p:nvPr/>
        </p:nvSpPr>
        <p:spPr>
          <a:xfrm rot="21383158">
            <a:off x="7985340" y="4421846"/>
            <a:ext cx="296547" cy="221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Picture 5">
            <a:extLst>
              <a:ext uri="{FF2B5EF4-FFF2-40B4-BE49-F238E27FC236}">
                <a16:creationId xmlns:a16="http://schemas.microsoft.com/office/drawing/2014/main" id="{DF4A7735-8AC9-CD59-0CC8-55CCC3072E74}"/>
              </a:ext>
            </a:extLst>
          </p:cNvPr>
          <p:cNvPicPr>
            <a:picLocks noChangeAspect="1"/>
          </p:cNvPicPr>
          <p:nvPr/>
        </p:nvPicPr>
        <p:blipFill>
          <a:blip r:embed="rId6"/>
          <a:stretch>
            <a:fillRect/>
          </a:stretch>
        </p:blipFill>
        <p:spPr>
          <a:xfrm>
            <a:off x="8307323" y="1855987"/>
            <a:ext cx="2787062" cy="2945500"/>
          </a:xfrm>
          <a:prstGeom prst="rect">
            <a:avLst/>
          </a:prstGeom>
        </p:spPr>
      </p:pic>
      <p:pic>
        <p:nvPicPr>
          <p:cNvPr id="15" name="Picture 14">
            <a:extLst>
              <a:ext uri="{FF2B5EF4-FFF2-40B4-BE49-F238E27FC236}">
                <a16:creationId xmlns:a16="http://schemas.microsoft.com/office/drawing/2014/main" id="{B77ED228-7A44-EEFB-B6D9-4A5FBEB027EC}"/>
              </a:ext>
            </a:extLst>
          </p:cNvPr>
          <p:cNvPicPr>
            <a:picLocks noChangeAspect="1"/>
          </p:cNvPicPr>
          <p:nvPr/>
        </p:nvPicPr>
        <p:blipFill>
          <a:blip r:embed="rId7"/>
          <a:stretch>
            <a:fillRect/>
          </a:stretch>
        </p:blipFill>
        <p:spPr>
          <a:xfrm>
            <a:off x="5355296" y="4958959"/>
            <a:ext cx="5755862" cy="1591726"/>
          </a:xfrm>
          <a:prstGeom prst="rect">
            <a:avLst/>
          </a:prstGeom>
        </p:spPr>
      </p:pic>
      <p:pic>
        <p:nvPicPr>
          <p:cNvPr id="17" name="Picture 16">
            <a:extLst>
              <a:ext uri="{FF2B5EF4-FFF2-40B4-BE49-F238E27FC236}">
                <a16:creationId xmlns:a16="http://schemas.microsoft.com/office/drawing/2014/main" id="{E8980C07-EF4E-2DBE-1E77-9A273DEB1872}"/>
              </a:ext>
            </a:extLst>
          </p:cNvPr>
          <p:cNvPicPr>
            <a:picLocks noChangeAspect="1"/>
          </p:cNvPicPr>
          <p:nvPr/>
        </p:nvPicPr>
        <p:blipFill rotWithShape="1">
          <a:blip r:embed="rId8">
            <a:extLst>
              <a:ext uri="{28A0092B-C50C-407E-A947-70E740481C1C}">
                <a14:useLocalDpi xmlns:a14="http://schemas.microsoft.com/office/drawing/2010/main" val="0"/>
              </a:ext>
            </a:extLst>
          </a:blip>
          <a:srcRect l="1251" t="2506" r="2134" b="3662"/>
          <a:stretch/>
        </p:blipFill>
        <p:spPr>
          <a:xfrm>
            <a:off x="5004063" y="1855987"/>
            <a:ext cx="3129550" cy="1797710"/>
          </a:xfrm>
          <a:prstGeom prst="rect">
            <a:avLst/>
          </a:prstGeom>
        </p:spPr>
      </p:pic>
      <p:sp>
        <p:nvSpPr>
          <p:cNvPr id="3" name="TextBox 2">
            <a:extLst>
              <a:ext uri="{FF2B5EF4-FFF2-40B4-BE49-F238E27FC236}">
                <a16:creationId xmlns:a16="http://schemas.microsoft.com/office/drawing/2014/main" id="{BC840DA0-3755-5330-510B-2B11502D8A5A}"/>
              </a:ext>
            </a:extLst>
          </p:cNvPr>
          <p:cNvSpPr txBox="1"/>
          <p:nvPr/>
        </p:nvSpPr>
        <p:spPr>
          <a:xfrm>
            <a:off x="8895252" y="1136972"/>
            <a:ext cx="3296748" cy="369332"/>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Định vị trí item theo trục </a:t>
            </a:r>
            <a:r>
              <a:rPr lang="en-US" b="1" i="1">
                <a:solidFill>
                  <a:srgbClr val="FF0000"/>
                </a:solidFill>
                <a:latin typeface="Times New Roman" pitchFamily="18" charset="0"/>
                <a:cs typeface="Times New Roman" pitchFamily="18" charset="0"/>
              </a:rPr>
              <a:t>cros axis</a:t>
            </a:r>
            <a:endParaRPr lang="vi-VN" sz="1400" b="1" i="1">
              <a:solidFill>
                <a:srgbClr val="FF0000"/>
              </a:solidFill>
              <a:latin typeface="Times New Roman" pitchFamily="18" charset="0"/>
              <a:cs typeface="Times New Roman" pitchFamily="18" charset="0"/>
            </a:endParaRPr>
          </a:p>
        </p:txBody>
      </p:sp>
      <p:grpSp>
        <p:nvGrpSpPr>
          <p:cNvPr id="22" name="Group 46">
            <a:extLst>
              <a:ext uri="{FF2B5EF4-FFF2-40B4-BE49-F238E27FC236}">
                <a16:creationId xmlns:a16="http://schemas.microsoft.com/office/drawing/2014/main" id="{5D21B3A3-C46B-F36A-597E-64457CADDC9C}"/>
              </a:ext>
            </a:extLst>
          </p:cNvPr>
          <p:cNvGrpSpPr>
            <a:grpSpLocks/>
          </p:cNvGrpSpPr>
          <p:nvPr/>
        </p:nvGrpSpPr>
        <p:grpSpPr bwMode="auto">
          <a:xfrm>
            <a:off x="702179" y="712439"/>
            <a:ext cx="3588494" cy="685800"/>
            <a:chOff x="1296" y="1824"/>
            <a:chExt cx="1934" cy="432"/>
          </a:xfrm>
        </p:grpSpPr>
        <p:sp>
          <p:nvSpPr>
            <p:cNvPr id="23" name="AutoShape 47">
              <a:extLst>
                <a:ext uri="{FF2B5EF4-FFF2-40B4-BE49-F238E27FC236}">
                  <a16:creationId xmlns:a16="http://schemas.microsoft.com/office/drawing/2014/main" id="{13208EF8-EE01-AD4E-F257-84CB429C45BB}"/>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4" name="AutoShape 48">
              <a:extLst>
                <a:ext uri="{FF2B5EF4-FFF2-40B4-BE49-F238E27FC236}">
                  <a16:creationId xmlns:a16="http://schemas.microsoft.com/office/drawing/2014/main" id="{ADCAF8C5-095A-2632-DFF0-60A1D08A790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7" name="Text Box 49">
              <a:extLst>
                <a:ext uri="{FF2B5EF4-FFF2-40B4-BE49-F238E27FC236}">
                  <a16:creationId xmlns:a16="http://schemas.microsoft.com/office/drawing/2014/main" id="{270F9519-4E60-151E-68B2-C5F84C962041}"/>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8" name="Text Box 50">
              <a:extLst>
                <a:ext uri="{FF2B5EF4-FFF2-40B4-BE49-F238E27FC236}">
                  <a16:creationId xmlns:a16="http://schemas.microsoft.com/office/drawing/2014/main" id="{2989E763-4831-999C-CFB7-F3E326AFDBF2}"/>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353553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Background-position</a:t>
            </a:r>
            <a:r>
              <a:rPr lang="en-US" b="1" i="1">
                <a:solidFill>
                  <a:srgbClr val="FF0000"/>
                </a:solidFill>
                <a:latin typeface="Times New Roman" pitchFamily="18" charset="0"/>
                <a:cs typeface="Times New Roman" pitchFamily="18" charset="0"/>
              </a:rPr>
              <a:t> </a:t>
            </a:r>
            <a:r>
              <a:rPr lang="en-US" b="1" i="1">
                <a:latin typeface="Times New Roman" pitchFamily="18" charset="0"/>
                <a:cs typeface="Times New Roman" pitchFamily="18" charset="0"/>
              </a:rPr>
              <a:t>Vị trí bắt đầu đặt ảnh nền </a:t>
            </a:r>
            <a:endParaRPr lang="vi-VN" b="1" i="1">
              <a:latin typeface="Times New Roman" pitchFamily="18" charset="0"/>
              <a:cs typeface="Times New Roman" pitchFamily="18" charset="0"/>
            </a:endParaRPr>
          </a:p>
        </p:txBody>
      </p:sp>
      <p:grpSp>
        <p:nvGrpSpPr>
          <p:cNvPr id="10335" name="Group 10334">
            <a:extLst>
              <a:ext uri="{FF2B5EF4-FFF2-40B4-BE49-F238E27FC236}">
                <a16:creationId xmlns:a16="http://schemas.microsoft.com/office/drawing/2014/main" id="{8A5427F5-497B-55F3-9180-B0F4FAA1FB13}"/>
              </a:ext>
            </a:extLst>
          </p:cNvPr>
          <p:cNvGrpSpPr/>
          <p:nvPr/>
        </p:nvGrpSpPr>
        <p:grpSpPr>
          <a:xfrm>
            <a:off x="8227730" y="839643"/>
            <a:ext cx="3710863" cy="5883477"/>
            <a:chOff x="8229600" y="1556638"/>
            <a:chExt cx="3710863" cy="5883477"/>
          </a:xfrm>
        </p:grpSpPr>
        <p:pic>
          <p:nvPicPr>
            <p:cNvPr id="4" name="Picture 3">
              <a:extLst>
                <a:ext uri="{FF2B5EF4-FFF2-40B4-BE49-F238E27FC236}">
                  <a16:creationId xmlns:a16="http://schemas.microsoft.com/office/drawing/2014/main" id="{EBB873DF-269B-4A7E-41A9-2568302798FF}"/>
                </a:ext>
              </a:extLst>
            </p:cNvPr>
            <p:cNvPicPr>
              <a:picLocks noChangeAspect="1"/>
            </p:cNvPicPr>
            <p:nvPr/>
          </p:nvPicPr>
          <p:blipFill>
            <a:blip r:embed="rId5"/>
            <a:stretch>
              <a:fillRect/>
            </a:stretch>
          </p:blipFill>
          <p:spPr>
            <a:xfrm>
              <a:off x="9151817" y="2034639"/>
              <a:ext cx="1905610" cy="1869176"/>
            </a:xfrm>
            <a:prstGeom prst="rect">
              <a:avLst/>
            </a:prstGeom>
          </p:spPr>
        </p:pic>
        <p:sp>
          <p:nvSpPr>
            <p:cNvPr id="30" name="Rectangle 29">
              <a:extLst>
                <a:ext uri="{FF2B5EF4-FFF2-40B4-BE49-F238E27FC236}">
                  <a16:creationId xmlns:a16="http://schemas.microsoft.com/office/drawing/2014/main" id="{E1D8C69C-3E77-1E27-145A-A9AF21C856F3}"/>
                </a:ext>
              </a:extLst>
            </p:cNvPr>
            <p:cNvSpPr/>
            <p:nvPr/>
          </p:nvSpPr>
          <p:spPr>
            <a:xfrm>
              <a:off x="9610132" y="3840534"/>
              <a:ext cx="1113849"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bottom </a:t>
              </a:r>
            </a:p>
          </p:txBody>
        </p:sp>
        <p:sp>
          <p:nvSpPr>
            <p:cNvPr id="31" name="Rectangle 30">
              <a:extLst>
                <a:ext uri="{FF2B5EF4-FFF2-40B4-BE49-F238E27FC236}">
                  <a16:creationId xmlns:a16="http://schemas.microsoft.com/office/drawing/2014/main" id="{6C3E7B43-7E09-D92E-7CFE-1CB0C042C69C}"/>
                </a:ext>
              </a:extLst>
            </p:cNvPr>
            <p:cNvSpPr/>
            <p:nvPr/>
          </p:nvSpPr>
          <p:spPr>
            <a:xfrm>
              <a:off x="9610131" y="1704857"/>
              <a:ext cx="1113849"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top </a:t>
              </a:r>
            </a:p>
          </p:txBody>
        </p:sp>
        <p:sp>
          <p:nvSpPr>
            <p:cNvPr id="10304" name="Rectangle 10303">
              <a:extLst>
                <a:ext uri="{FF2B5EF4-FFF2-40B4-BE49-F238E27FC236}">
                  <a16:creationId xmlns:a16="http://schemas.microsoft.com/office/drawing/2014/main" id="{09B130E3-E66F-C1CC-91A0-0779147C91E4}"/>
                </a:ext>
              </a:extLst>
            </p:cNvPr>
            <p:cNvSpPr/>
            <p:nvPr/>
          </p:nvSpPr>
          <p:spPr>
            <a:xfrm>
              <a:off x="8229600" y="2733174"/>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left</a:t>
              </a:r>
            </a:p>
          </p:txBody>
        </p:sp>
        <p:sp>
          <p:nvSpPr>
            <p:cNvPr id="10305" name="Rectangle 10304">
              <a:extLst>
                <a:ext uri="{FF2B5EF4-FFF2-40B4-BE49-F238E27FC236}">
                  <a16:creationId xmlns:a16="http://schemas.microsoft.com/office/drawing/2014/main" id="{42DA2051-3CFA-B6B3-A3EB-DF0E47BA6186}"/>
                </a:ext>
              </a:extLst>
            </p:cNvPr>
            <p:cNvSpPr/>
            <p:nvPr/>
          </p:nvSpPr>
          <p:spPr>
            <a:xfrm>
              <a:off x="11002321" y="2756965"/>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right</a:t>
              </a:r>
            </a:p>
          </p:txBody>
        </p:sp>
        <p:sp>
          <p:nvSpPr>
            <p:cNvPr id="10306" name="Rectangle 10305">
              <a:extLst>
                <a:ext uri="{FF2B5EF4-FFF2-40B4-BE49-F238E27FC236}">
                  <a16:creationId xmlns:a16="http://schemas.microsoft.com/office/drawing/2014/main" id="{B22542E2-3FAE-DBBD-9EE3-52E914E09325}"/>
                </a:ext>
              </a:extLst>
            </p:cNvPr>
            <p:cNvSpPr/>
            <p:nvPr/>
          </p:nvSpPr>
          <p:spPr>
            <a:xfrm>
              <a:off x="8229600" y="3921650"/>
              <a:ext cx="922217" cy="504082"/>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bottom left</a:t>
              </a:r>
            </a:p>
          </p:txBody>
        </p:sp>
        <p:sp>
          <p:nvSpPr>
            <p:cNvPr id="10310" name="Rectangle 10309">
              <a:extLst>
                <a:ext uri="{FF2B5EF4-FFF2-40B4-BE49-F238E27FC236}">
                  <a16:creationId xmlns:a16="http://schemas.microsoft.com/office/drawing/2014/main" id="{8791787B-ACF2-0778-94E8-D4468F75C05B}"/>
                </a:ext>
              </a:extLst>
            </p:cNvPr>
            <p:cNvSpPr/>
            <p:nvPr/>
          </p:nvSpPr>
          <p:spPr>
            <a:xfrm>
              <a:off x="11041255" y="3903815"/>
              <a:ext cx="899208" cy="521917"/>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bottom right</a:t>
              </a:r>
            </a:p>
          </p:txBody>
        </p:sp>
        <p:sp>
          <p:nvSpPr>
            <p:cNvPr id="10311" name="Rectangle 10310">
              <a:extLst>
                <a:ext uri="{FF2B5EF4-FFF2-40B4-BE49-F238E27FC236}">
                  <a16:creationId xmlns:a16="http://schemas.microsoft.com/office/drawing/2014/main" id="{AD0F24BC-F1C1-9588-880C-15ED6AC06872}"/>
                </a:ext>
              </a:extLst>
            </p:cNvPr>
            <p:cNvSpPr/>
            <p:nvPr/>
          </p:nvSpPr>
          <p:spPr>
            <a:xfrm>
              <a:off x="8229600" y="1676345"/>
              <a:ext cx="938140" cy="369332"/>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top left</a:t>
              </a:r>
            </a:p>
          </p:txBody>
        </p:sp>
        <p:sp>
          <p:nvSpPr>
            <p:cNvPr id="10313" name="Rectangle 10312">
              <a:extLst>
                <a:ext uri="{FF2B5EF4-FFF2-40B4-BE49-F238E27FC236}">
                  <a16:creationId xmlns:a16="http://schemas.microsoft.com/office/drawing/2014/main" id="{05242EAD-4B51-A51B-65B2-41C1BE88870D}"/>
                </a:ext>
              </a:extLst>
            </p:cNvPr>
            <p:cNvSpPr/>
            <p:nvPr/>
          </p:nvSpPr>
          <p:spPr>
            <a:xfrm>
              <a:off x="11053520" y="1556638"/>
              <a:ext cx="886942" cy="521917"/>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top right</a:t>
              </a:r>
            </a:p>
          </p:txBody>
        </p:sp>
        <p:sp>
          <p:nvSpPr>
            <p:cNvPr id="150" name="Rectangle 149">
              <a:extLst>
                <a:ext uri="{FF2B5EF4-FFF2-40B4-BE49-F238E27FC236}">
                  <a16:creationId xmlns:a16="http://schemas.microsoft.com/office/drawing/2014/main" id="{70F6C3B2-A3BA-FD45-5827-E13A74EEA11F}"/>
                </a:ext>
              </a:extLst>
            </p:cNvPr>
            <p:cNvSpPr/>
            <p:nvPr/>
          </p:nvSpPr>
          <p:spPr>
            <a:xfrm>
              <a:off x="9743599" y="3013627"/>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Center</a:t>
              </a:r>
            </a:p>
          </p:txBody>
        </p:sp>
        <p:sp>
          <p:nvSpPr>
            <p:cNvPr id="10249" name="Rectangle 10248">
              <a:extLst>
                <a:ext uri="{FF2B5EF4-FFF2-40B4-BE49-F238E27FC236}">
                  <a16:creationId xmlns:a16="http://schemas.microsoft.com/office/drawing/2014/main" id="{29E48DBB-58D6-61D1-D0A8-F66144493027}"/>
                </a:ext>
              </a:extLst>
            </p:cNvPr>
            <p:cNvSpPr/>
            <p:nvPr/>
          </p:nvSpPr>
          <p:spPr>
            <a:xfrm>
              <a:off x="10170978" y="7128168"/>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Center</a:t>
              </a:r>
            </a:p>
          </p:txBody>
        </p:sp>
      </p:grpSp>
      <p:pic>
        <p:nvPicPr>
          <p:cNvPr id="10314" name="Picture 10313">
            <a:extLst>
              <a:ext uri="{FF2B5EF4-FFF2-40B4-BE49-F238E27FC236}">
                <a16:creationId xmlns:a16="http://schemas.microsoft.com/office/drawing/2014/main" id="{1CB0F97E-0A41-0185-F0E4-2C9D6762F8E8}"/>
              </a:ext>
            </a:extLst>
          </p:cNvPr>
          <p:cNvPicPr>
            <a:picLocks noChangeAspect="1"/>
          </p:cNvPicPr>
          <p:nvPr/>
        </p:nvPicPr>
        <p:blipFill>
          <a:blip r:embed="rId6"/>
          <a:stretch>
            <a:fillRect/>
          </a:stretch>
        </p:blipFill>
        <p:spPr>
          <a:xfrm>
            <a:off x="335035" y="4868858"/>
            <a:ext cx="2508326" cy="1468859"/>
          </a:xfrm>
          <a:prstGeom prst="rect">
            <a:avLst/>
          </a:prstGeom>
        </p:spPr>
      </p:pic>
      <p:sp>
        <p:nvSpPr>
          <p:cNvPr id="10315" name="Rectangle 10314">
            <a:extLst>
              <a:ext uri="{FF2B5EF4-FFF2-40B4-BE49-F238E27FC236}">
                <a16:creationId xmlns:a16="http://schemas.microsoft.com/office/drawing/2014/main" id="{D37AF12F-FED2-E38C-3E0F-A0B5BC0B2EC9}"/>
              </a:ext>
            </a:extLst>
          </p:cNvPr>
          <p:cNvSpPr/>
          <p:nvPr/>
        </p:nvSpPr>
        <p:spPr>
          <a:xfrm>
            <a:off x="964593" y="6337717"/>
            <a:ext cx="1240248" cy="3352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Ảnh gốc</a:t>
            </a:r>
          </a:p>
        </p:txBody>
      </p:sp>
      <p:pic>
        <p:nvPicPr>
          <p:cNvPr id="10317" name="Picture 10316">
            <a:extLst>
              <a:ext uri="{FF2B5EF4-FFF2-40B4-BE49-F238E27FC236}">
                <a16:creationId xmlns:a16="http://schemas.microsoft.com/office/drawing/2014/main" id="{254F694F-E112-30B8-2ACD-FC0180A7F55E}"/>
              </a:ext>
            </a:extLst>
          </p:cNvPr>
          <p:cNvPicPr>
            <a:picLocks noChangeAspect="1"/>
          </p:cNvPicPr>
          <p:nvPr/>
        </p:nvPicPr>
        <p:blipFill>
          <a:blip r:embed="rId7"/>
          <a:stretch>
            <a:fillRect/>
          </a:stretch>
        </p:blipFill>
        <p:spPr>
          <a:xfrm>
            <a:off x="1133666" y="2150077"/>
            <a:ext cx="2752725" cy="819150"/>
          </a:xfrm>
          <a:prstGeom prst="rect">
            <a:avLst/>
          </a:prstGeom>
        </p:spPr>
      </p:pic>
      <p:pic>
        <p:nvPicPr>
          <p:cNvPr id="10325" name="Picture 10324">
            <a:extLst>
              <a:ext uri="{FF2B5EF4-FFF2-40B4-BE49-F238E27FC236}">
                <a16:creationId xmlns:a16="http://schemas.microsoft.com/office/drawing/2014/main" id="{0782288F-2307-F5ED-BD32-3359D0470A6C}"/>
              </a:ext>
            </a:extLst>
          </p:cNvPr>
          <p:cNvPicPr>
            <a:picLocks noChangeAspect="1"/>
          </p:cNvPicPr>
          <p:nvPr/>
        </p:nvPicPr>
        <p:blipFill>
          <a:blip r:embed="rId8"/>
          <a:stretch>
            <a:fillRect/>
          </a:stretch>
        </p:blipFill>
        <p:spPr>
          <a:xfrm>
            <a:off x="3962401" y="2137112"/>
            <a:ext cx="3933825" cy="1571625"/>
          </a:xfrm>
          <a:prstGeom prst="rect">
            <a:avLst/>
          </a:prstGeom>
        </p:spPr>
      </p:pic>
      <p:pic>
        <p:nvPicPr>
          <p:cNvPr id="10327" name="Picture 10326">
            <a:extLst>
              <a:ext uri="{FF2B5EF4-FFF2-40B4-BE49-F238E27FC236}">
                <a16:creationId xmlns:a16="http://schemas.microsoft.com/office/drawing/2014/main" id="{BB778DFD-CD71-69F5-F816-2C1702F5964A}"/>
              </a:ext>
            </a:extLst>
          </p:cNvPr>
          <p:cNvPicPr>
            <a:picLocks noChangeAspect="1"/>
          </p:cNvPicPr>
          <p:nvPr/>
        </p:nvPicPr>
        <p:blipFill>
          <a:blip r:embed="rId9"/>
          <a:stretch>
            <a:fillRect/>
          </a:stretch>
        </p:blipFill>
        <p:spPr>
          <a:xfrm>
            <a:off x="2957268" y="4868858"/>
            <a:ext cx="3066282" cy="1487627"/>
          </a:xfrm>
          <a:prstGeom prst="rect">
            <a:avLst/>
          </a:prstGeom>
        </p:spPr>
      </p:pic>
      <p:pic>
        <p:nvPicPr>
          <p:cNvPr id="10329" name="Picture 10328">
            <a:extLst>
              <a:ext uri="{FF2B5EF4-FFF2-40B4-BE49-F238E27FC236}">
                <a16:creationId xmlns:a16="http://schemas.microsoft.com/office/drawing/2014/main" id="{707AF51A-5D7E-844F-54CC-3068E6802AE8}"/>
              </a:ext>
            </a:extLst>
          </p:cNvPr>
          <p:cNvPicPr>
            <a:picLocks noChangeAspect="1"/>
          </p:cNvPicPr>
          <p:nvPr/>
        </p:nvPicPr>
        <p:blipFill>
          <a:blip r:embed="rId10"/>
          <a:stretch>
            <a:fillRect/>
          </a:stretch>
        </p:blipFill>
        <p:spPr>
          <a:xfrm>
            <a:off x="2946343" y="4449453"/>
            <a:ext cx="3066282" cy="295275"/>
          </a:xfrm>
          <a:prstGeom prst="rect">
            <a:avLst/>
          </a:prstGeom>
        </p:spPr>
      </p:pic>
      <p:pic>
        <p:nvPicPr>
          <p:cNvPr id="10331" name="Picture 10330">
            <a:extLst>
              <a:ext uri="{FF2B5EF4-FFF2-40B4-BE49-F238E27FC236}">
                <a16:creationId xmlns:a16="http://schemas.microsoft.com/office/drawing/2014/main" id="{7BA0F48C-E804-D689-0A46-B32BC80FCBCA}"/>
              </a:ext>
            </a:extLst>
          </p:cNvPr>
          <p:cNvPicPr>
            <a:picLocks noChangeAspect="1"/>
          </p:cNvPicPr>
          <p:nvPr/>
        </p:nvPicPr>
        <p:blipFill>
          <a:blip r:embed="rId11"/>
          <a:stretch>
            <a:fillRect/>
          </a:stretch>
        </p:blipFill>
        <p:spPr>
          <a:xfrm>
            <a:off x="6096000" y="4868859"/>
            <a:ext cx="2966081" cy="1483041"/>
          </a:xfrm>
          <a:prstGeom prst="rect">
            <a:avLst/>
          </a:prstGeom>
        </p:spPr>
      </p:pic>
      <p:sp>
        <p:nvSpPr>
          <p:cNvPr id="10334" name="Rectangle 10333">
            <a:extLst>
              <a:ext uri="{FF2B5EF4-FFF2-40B4-BE49-F238E27FC236}">
                <a16:creationId xmlns:a16="http://schemas.microsoft.com/office/drawing/2014/main" id="{441B5B86-4626-CD1B-78F0-880430B502C5}"/>
              </a:ext>
            </a:extLst>
          </p:cNvPr>
          <p:cNvSpPr/>
          <p:nvPr/>
        </p:nvSpPr>
        <p:spPr>
          <a:xfrm>
            <a:off x="3678128" y="6356486"/>
            <a:ext cx="1887123" cy="3352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Góc Trên bên  phải</a:t>
            </a:r>
          </a:p>
        </p:txBody>
      </p:sp>
      <p:sp>
        <p:nvSpPr>
          <p:cNvPr id="146" name="Rectangle 145">
            <a:extLst>
              <a:ext uri="{FF2B5EF4-FFF2-40B4-BE49-F238E27FC236}">
                <a16:creationId xmlns:a16="http://schemas.microsoft.com/office/drawing/2014/main" id="{3C1496BE-13D5-16E2-7A9D-EFDFF15A86A5}"/>
              </a:ext>
            </a:extLst>
          </p:cNvPr>
          <p:cNvSpPr/>
          <p:nvPr/>
        </p:nvSpPr>
        <p:spPr>
          <a:xfrm>
            <a:off x="6557375" y="6364896"/>
            <a:ext cx="1887123" cy="3352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Cạnh trái</a:t>
            </a:r>
          </a:p>
        </p:txBody>
      </p:sp>
      <p:pic>
        <p:nvPicPr>
          <p:cNvPr id="148" name="Picture 147">
            <a:extLst>
              <a:ext uri="{FF2B5EF4-FFF2-40B4-BE49-F238E27FC236}">
                <a16:creationId xmlns:a16="http://schemas.microsoft.com/office/drawing/2014/main" id="{AE4FEE6C-7B38-301A-504D-711367EB2B3F}"/>
              </a:ext>
            </a:extLst>
          </p:cNvPr>
          <p:cNvPicPr>
            <a:picLocks noChangeAspect="1"/>
          </p:cNvPicPr>
          <p:nvPr/>
        </p:nvPicPr>
        <p:blipFill>
          <a:blip r:embed="rId12"/>
          <a:stretch>
            <a:fillRect/>
          </a:stretch>
        </p:blipFill>
        <p:spPr>
          <a:xfrm>
            <a:off x="6096000" y="4428103"/>
            <a:ext cx="2809875" cy="314325"/>
          </a:xfrm>
          <a:prstGeom prst="rect">
            <a:avLst/>
          </a:prstGeom>
        </p:spPr>
      </p:pic>
      <p:sp>
        <p:nvSpPr>
          <p:cNvPr id="149" name="Oval 148">
            <a:extLst>
              <a:ext uri="{FF2B5EF4-FFF2-40B4-BE49-F238E27FC236}">
                <a16:creationId xmlns:a16="http://schemas.microsoft.com/office/drawing/2014/main" id="{827D893C-2884-06E0-9705-F1CE0D732304}"/>
              </a:ext>
            </a:extLst>
          </p:cNvPr>
          <p:cNvSpPr/>
          <p:nvPr/>
        </p:nvSpPr>
        <p:spPr>
          <a:xfrm>
            <a:off x="10092704" y="2106968"/>
            <a:ext cx="118096" cy="1049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2" name="Picture 151">
            <a:extLst>
              <a:ext uri="{FF2B5EF4-FFF2-40B4-BE49-F238E27FC236}">
                <a16:creationId xmlns:a16="http://schemas.microsoft.com/office/drawing/2014/main" id="{EEA9E359-FD1A-86CE-D317-2EF6CC91E639}"/>
              </a:ext>
            </a:extLst>
          </p:cNvPr>
          <p:cNvPicPr>
            <a:picLocks noChangeAspect="1"/>
          </p:cNvPicPr>
          <p:nvPr/>
        </p:nvPicPr>
        <p:blipFill>
          <a:blip r:embed="rId13"/>
          <a:stretch>
            <a:fillRect/>
          </a:stretch>
        </p:blipFill>
        <p:spPr>
          <a:xfrm>
            <a:off x="9165870" y="4868858"/>
            <a:ext cx="2968736" cy="1509772"/>
          </a:xfrm>
          <a:prstGeom prst="rect">
            <a:avLst/>
          </a:prstGeom>
        </p:spPr>
      </p:pic>
      <p:pic>
        <p:nvPicPr>
          <p:cNvPr id="154" name="Picture 153">
            <a:extLst>
              <a:ext uri="{FF2B5EF4-FFF2-40B4-BE49-F238E27FC236}">
                <a16:creationId xmlns:a16="http://schemas.microsoft.com/office/drawing/2014/main" id="{3DAB06FD-D9FB-486B-8F01-9CF98F847823}"/>
              </a:ext>
            </a:extLst>
          </p:cNvPr>
          <p:cNvPicPr>
            <a:picLocks noChangeAspect="1"/>
          </p:cNvPicPr>
          <p:nvPr/>
        </p:nvPicPr>
        <p:blipFill>
          <a:blip r:embed="rId14"/>
          <a:stretch>
            <a:fillRect/>
          </a:stretch>
        </p:blipFill>
        <p:spPr>
          <a:xfrm>
            <a:off x="9149947" y="4418577"/>
            <a:ext cx="2946225" cy="333375"/>
          </a:xfrm>
          <a:prstGeom prst="rect">
            <a:avLst/>
          </a:prstGeom>
        </p:spPr>
      </p:pic>
      <p:sp>
        <p:nvSpPr>
          <p:cNvPr id="10248" name="Oval 10247">
            <a:extLst>
              <a:ext uri="{FF2B5EF4-FFF2-40B4-BE49-F238E27FC236}">
                <a16:creationId xmlns:a16="http://schemas.microsoft.com/office/drawing/2014/main" id="{8DC0B056-CA7C-292E-482E-1A41AC5221EB}"/>
              </a:ext>
            </a:extLst>
          </p:cNvPr>
          <p:cNvSpPr/>
          <p:nvPr/>
        </p:nvSpPr>
        <p:spPr>
          <a:xfrm>
            <a:off x="10591190" y="5603436"/>
            <a:ext cx="118096" cy="1049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46">
            <a:extLst>
              <a:ext uri="{FF2B5EF4-FFF2-40B4-BE49-F238E27FC236}">
                <a16:creationId xmlns:a16="http://schemas.microsoft.com/office/drawing/2014/main" id="{0D5EDDA8-B298-41A0-51FF-06A39A1CF002}"/>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5653367F-99FC-B7BB-7651-B374EFBB8D81}"/>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5C88E9F8-4ABD-187D-C3D4-E8D5F599E25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F3014EDD-7AAE-EDF0-D36F-AD70D8772A62}"/>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5" name="Text Box 50">
              <a:extLst>
                <a:ext uri="{FF2B5EF4-FFF2-40B4-BE49-F238E27FC236}">
                  <a16:creationId xmlns:a16="http://schemas.microsoft.com/office/drawing/2014/main" id="{A45D5D78-8348-4C9F-E928-20A190C0A6A2}"/>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42616046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4011880"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3.2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align-items</a:t>
            </a:r>
            <a:r>
              <a:rPr lang="en-US" b="1" i="1">
                <a:solidFill>
                  <a:srgbClr val="CC00FF"/>
                </a:solidFill>
                <a:latin typeface="Times New Roman" pitchFamily="18" charset="0"/>
                <a:cs typeface="Times New Roman" pitchFamily="18" charset="0"/>
              </a:rPr>
              <a:t>: </a:t>
            </a:r>
            <a:r>
              <a:rPr lang="en-US" sz="1800" b="1" i="1">
                <a:solidFill>
                  <a:srgbClr val="FF0000"/>
                </a:solidFill>
                <a:latin typeface="Times New Roman" pitchFamily="18" charset="0"/>
                <a:cs typeface="Times New Roman" pitchFamily="18" charset="0"/>
              </a:rPr>
              <a:t>flex-end;</a:t>
            </a:r>
            <a:endParaRPr lang="vi-VN" b="1" i="1">
              <a:solidFill>
                <a:srgbClr val="CC00FF"/>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F9B5336-7083-71E6-2025-5677C3EF3611}"/>
              </a:ext>
            </a:extLst>
          </p:cNvPr>
          <p:cNvPicPr>
            <a:picLocks noChangeAspect="1"/>
          </p:cNvPicPr>
          <p:nvPr/>
        </p:nvPicPr>
        <p:blipFill>
          <a:blip r:embed="rId5"/>
          <a:stretch>
            <a:fillRect/>
          </a:stretch>
        </p:blipFill>
        <p:spPr>
          <a:xfrm>
            <a:off x="1271209" y="1891603"/>
            <a:ext cx="3559145" cy="4659082"/>
          </a:xfrm>
          <a:prstGeom prst="rect">
            <a:avLst/>
          </a:prstGeom>
        </p:spPr>
      </p:pic>
      <p:sp>
        <p:nvSpPr>
          <p:cNvPr id="5" name="TextBox 4">
            <a:extLst>
              <a:ext uri="{FF2B5EF4-FFF2-40B4-BE49-F238E27FC236}">
                <a16:creationId xmlns:a16="http://schemas.microsoft.com/office/drawing/2014/main" id="{2C0CEAE3-F4D6-F517-883E-A6BE51AF59D8}"/>
              </a:ext>
            </a:extLst>
          </p:cNvPr>
          <p:cNvSpPr txBox="1"/>
          <p:nvPr/>
        </p:nvSpPr>
        <p:spPr>
          <a:xfrm>
            <a:off x="4068281" y="3776563"/>
            <a:ext cx="76207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default</a:t>
            </a:r>
            <a:endParaRPr lang="vi-VN" sz="1400" b="1" i="1">
              <a:solidFill>
                <a:srgbClr val="8500FF"/>
              </a:solidFill>
              <a:latin typeface="Times New Roman" pitchFamily="18" charset="0"/>
              <a:cs typeface="Times New Roman" pitchFamily="18" charset="0"/>
            </a:endParaRPr>
          </a:p>
        </p:txBody>
      </p:sp>
      <p:sp>
        <p:nvSpPr>
          <p:cNvPr id="25" name="TextBox 24">
            <a:extLst>
              <a:ext uri="{FF2B5EF4-FFF2-40B4-BE49-F238E27FC236}">
                <a16:creationId xmlns:a16="http://schemas.microsoft.com/office/drawing/2014/main" id="{10A9F376-8994-1601-602E-B14082BCEC00}"/>
              </a:ext>
            </a:extLst>
          </p:cNvPr>
          <p:cNvSpPr txBox="1"/>
          <p:nvPr/>
        </p:nvSpPr>
        <p:spPr>
          <a:xfrm>
            <a:off x="5342032" y="4394090"/>
            <a:ext cx="2179356"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flex-end</a:t>
            </a:r>
            <a:endParaRPr lang="vi-VN" sz="1400" b="1" i="1">
              <a:solidFill>
                <a:srgbClr val="FF0000"/>
              </a:solidFill>
              <a:latin typeface="Times New Roman" pitchFamily="18" charset="0"/>
              <a:cs typeface="Times New Roman" pitchFamily="18" charset="0"/>
            </a:endParaRPr>
          </a:p>
        </p:txBody>
      </p:sp>
      <p:sp>
        <p:nvSpPr>
          <p:cNvPr id="26" name="Arrow: Right 25">
            <a:extLst>
              <a:ext uri="{FF2B5EF4-FFF2-40B4-BE49-F238E27FC236}">
                <a16:creationId xmlns:a16="http://schemas.microsoft.com/office/drawing/2014/main" id="{715C736D-E95C-DA7C-3FA6-185DC2CAF500}"/>
              </a:ext>
            </a:extLst>
          </p:cNvPr>
          <p:cNvSpPr/>
          <p:nvPr/>
        </p:nvSpPr>
        <p:spPr>
          <a:xfrm>
            <a:off x="7958240" y="4407537"/>
            <a:ext cx="234021" cy="221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a:extLst>
              <a:ext uri="{FF2B5EF4-FFF2-40B4-BE49-F238E27FC236}">
                <a16:creationId xmlns:a16="http://schemas.microsoft.com/office/drawing/2014/main" id="{84181523-1E9D-A636-5D33-ABFB1CF6FDA9}"/>
              </a:ext>
            </a:extLst>
          </p:cNvPr>
          <p:cNvPicPr>
            <a:picLocks noChangeAspect="1"/>
          </p:cNvPicPr>
          <p:nvPr/>
        </p:nvPicPr>
        <p:blipFill>
          <a:blip r:embed="rId6"/>
          <a:stretch>
            <a:fillRect/>
          </a:stretch>
        </p:blipFill>
        <p:spPr>
          <a:xfrm>
            <a:off x="5342033" y="5062001"/>
            <a:ext cx="5777316" cy="1488684"/>
          </a:xfrm>
          <a:prstGeom prst="rect">
            <a:avLst/>
          </a:prstGeom>
        </p:spPr>
      </p:pic>
      <p:pic>
        <p:nvPicPr>
          <p:cNvPr id="18" name="Picture 17">
            <a:extLst>
              <a:ext uri="{FF2B5EF4-FFF2-40B4-BE49-F238E27FC236}">
                <a16:creationId xmlns:a16="http://schemas.microsoft.com/office/drawing/2014/main" id="{BAFA1F76-0C64-6DD8-9390-8006D2400D34}"/>
              </a:ext>
            </a:extLst>
          </p:cNvPr>
          <p:cNvPicPr>
            <a:picLocks noChangeAspect="1"/>
          </p:cNvPicPr>
          <p:nvPr/>
        </p:nvPicPr>
        <p:blipFill>
          <a:blip r:embed="rId7"/>
          <a:stretch>
            <a:fillRect/>
          </a:stretch>
        </p:blipFill>
        <p:spPr>
          <a:xfrm>
            <a:off x="8407192" y="1931910"/>
            <a:ext cx="2705802" cy="2873171"/>
          </a:xfrm>
          <a:prstGeom prst="rect">
            <a:avLst/>
          </a:prstGeom>
        </p:spPr>
      </p:pic>
      <p:sp>
        <p:nvSpPr>
          <p:cNvPr id="3" name="TextBox 2">
            <a:extLst>
              <a:ext uri="{FF2B5EF4-FFF2-40B4-BE49-F238E27FC236}">
                <a16:creationId xmlns:a16="http://schemas.microsoft.com/office/drawing/2014/main" id="{7562B0DD-AA18-A97A-0444-BA43148943A8}"/>
              </a:ext>
            </a:extLst>
          </p:cNvPr>
          <p:cNvSpPr txBox="1"/>
          <p:nvPr/>
        </p:nvSpPr>
        <p:spPr>
          <a:xfrm>
            <a:off x="8562426" y="1180665"/>
            <a:ext cx="3296748" cy="369332"/>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Định vị trí item theo trục </a:t>
            </a:r>
            <a:r>
              <a:rPr lang="en-US" b="1" i="1">
                <a:solidFill>
                  <a:srgbClr val="FF0000"/>
                </a:solidFill>
                <a:latin typeface="Times New Roman" pitchFamily="18" charset="0"/>
                <a:cs typeface="Times New Roman" pitchFamily="18" charset="0"/>
              </a:rPr>
              <a:t>cros axis</a:t>
            </a:r>
            <a:endParaRPr lang="vi-VN" sz="1400" b="1" i="1">
              <a:solidFill>
                <a:srgbClr val="FF0000"/>
              </a:solidFill>
              <a:latin typeface="Times New Roman" pitchFamily="18" charset="0"/>
              <a:cs typeface="Times New Roman" pitchFamily="18" charset="0"/>
            </a:endParaRPr>
          </a:p>
        </p:txBody>
      </p:sp>
      <p:grpSp>
        <p:nvGrpSpPr>
          <p:cNvPr id="22" name="Group 46">
            <a:extLst>
              <a:ext uri="{FF2B5EF4-FFF2-40B4-BE49-F238E27FC236}">
                <a16:creationId xmlns:a16="http://schemas.microsoft.com/office/drawing/2014/main" id="{799924D2-F30D-00BD-1468-D4829147C26B}"/>
              </a:ext>
            </a:extLst>
          </p:cNvPr>
          <p:cNvGrpSpPr>
            <a:grpSpLocks/>
          </p:cNvGrpSpPr>
          <p:nvPr/>
        </p:nvGrpSpPr>
        <p:grpSpPr bwMode="auto">
          <a:xfrm>
            <a:off x="702179" y="712439"/>
            <a:ext cx="3588494" cy="685800"/>
            <a:chOff x="1296" y="1824"/>
            <a:chExt cx="1934" cy="432"/>
          </a:xfrm>
        </p:grpSpPr>
        <p:sp>
          <p:nvSpPr>
            <p:cNvPr id="23" name="AutoShape 47">
              <a:extLst>
                <a:ext uri="{FF2B5EF4-FFF2-40B4-BE49-F238E27FC236}">
                  <a16:creationId xmlns:a16="http://schemas.microsoft.com/office/drawing/2014/main" id="{E56491A9-69B7-200A-9D6E-ACADE6301B44}"/>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4" name="AutoShape 48">
              <a:extLst>
                <a:ext uri="{FF2B5EF4-FFF2-40B4-BE49-F238E27FC236}">
                  <a16:creationId xmlns:a16="http://schemas.microsoft.com/office/drawing/2014/main" id="{0B47422F-D470-568F-6ECA-7CEA736C1C0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7" name="Text Box 49">
              <a:extLst>
                <a:ext uri="{FF2B5EF4-FFF2-40B4-BE49-F238E27FC236}">
                  <a16:creationId xmlns:a16="http://schemas.microsoft.com/office/drawing/2014/main" id="{8E0A7698-B525-3688-59DA-B2A7317EC9D9}"/>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8" name="Text Box 50">
              <a:extLst>
                <a:ext uri="{FF2B5EF4-FFF2-40B4-BE49-F238E27FC236}">
                  <a16:creationId xmlns:a16="http://schemas.microsoft.com/office/drawing/2014/main" id="{76D2CF85-1720-7B6D-2F24-23AC0415C0FA}"/>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pic>
        <p:nvPicPr>
          <p:cNvPr id="6" name="Picture 5">
            <a:extLst>
              <a:ext uri="{FF2B5EF4-FFF2-40B4-BE49-F238E27FC236}">
                <a16:creationId xmlns:a16="http://schemas.microsoft.com/office/drawing/2014/main" id="{FEED16C4-319D-90BF-8964-26BFDEE4B8E7}"/>
              </a:ext>
            </a:extLst>
          </p:cNvPr>
          <p:cNvPicPr>
            <a:picLocks noChangeAspect="1"/>
          </p:cNvPicPr>
          <p:nvPr/>
        </p:nvPicPr>
        <p:blipFill rotWithShape="1">
          <a:blip r:embed="rId8">
            <a:extLst>
              <a:ext uri="{28A0092B-C50C-407E-A947-70E740481C1C}">
                <a14:useLocalDpi xmlns:a14="http://schemas.microsoft.com/office/drawing/2010/main" val="0"/>
              </a:ext>
            </a:extLst>
          </a:blip>
          <a:srcRect l="1251" t="2506" r="2134" b="3662"/>
          <a:stretch/>
        </p:blipFill>
        <p:spPr>
          <a:xfrm>
            <a:off x="5004063" y="1855987"/>
            <a:ext cx="3129550" cy="1797710"/>
          </a:xfrm>
          <a:prstGeom prst="rect">
            <a:avLst/>
          </a:prstGeom>
        </p:spPr>
      </p:pic>
    </p:spTree>
    <p:extLst>
      <p:ext uri="{BB962C8B-B14F-4D97-AF65-F5344CB8AC3E}">
        <p14:creationId xmlns:p14="http://schemas.microsoft.com/office/powerpoint/2010/main" val="1030003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9" y="1463275"/>
            <a:ext cx="4720092"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3.2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align-items</a:t>
            </a:r>
            <a:r>
              <a:rPr lang="en-US" b="1" i="1">
                <a:solidFill>
                  <a:srgbClr val="CC00FF"/>
                </a:solidFill>
                <a:latin typeface="Times New Roman" pitchFamily="18" charset="0"/>
                <a:cs typeface="Times New Roman" pitchFamily="18" charset="0"/>
              </a:rPr>
              <a:t>: </a:t>
            </a:r>
            <a:r>
              <a:rPr lang="en-US" sz="1800" b="1" i="1">
                <a:solidFill>
                  <a:srgbClr val="FF0000"/>
                </a:solidFill>
                <a:latin typeface="Times New Roman" pitchFamily="18" charset="0"/>
                <a:cs typeface="Times New Roman" pitchFamily="18" charset="0"/>
              </a:rPr>
              <a:t>center;</a:t>
            </a:r>
            <a:endParaRPr lang="vi-VN" b="1" i="1">
              <a:solidFill>
                <a:srgbClr val="CC00FF"/>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F9B5336-7083-71E6-2025-5677C3EF3611}"/>
              </a:ext>
            </a:extLst>
          </p:cNvPr>
          <p:cNvPicPr>
            <a:picLocks noChangeAspect="1"/>
          </p:cNvPicPr>
          <p:nvPr/>
        </p:nvPicPr>
        <p:blipFill>
          <a:blip r:embed="rId5"/>
          <a:stretch>
            <a:fillRect/>
          </a:stretch>
        </p:blipFill>
        <p:spPr>
          <a:xfrm>
            <a:off x="1271209" y="1891603"/>
            <a:ext cx="3559145" cy="4659082"/>
          </a:xfrm>
          <a:prstGeom prst="rect">
            <a:avLst/>
          </a:prstGeom>
        </p:spPr>
      </p:pic>
      <p:sp>
        <p:nvSpPr>
          <p:cNvPr id="5" name="TextBox 4">
            <a:extLst>
              <a:ext uri="{FF2B5EF4-FFF2-40B4-BE49-F238E27FC236}">
                <a16:creationId xmlns:a16="http://schemas.microsoft.com/office/drawing/2014/main" id="{2C0CEAE3-F4D6-F517-883E-A6BE51AF59D8}"/>
              </a:ext>
            </a:extLst>
          </p:cNvPr>
          <p:cNvSpPr txBox="1"/>
          <p:nvPr/>
        </p:nvSpPr>
        <p:spPr>
          <a:xfrm>
            <a:off x="4068281" y="3776563"/>
            <a:ext cx="76207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default</a:t>
            </a:r>
            <a:endParaRPr lang="vi-VN" sz="1400" b="1" i="1">
              <a:solidFill>
                <a:srgbClr val="8500FF"/>
              </a:solidFill>
              <a:latin typeface="Times New Roman" pitchFamily="18" charset="0"/>
              <a:cs typeface="Times New Roman" pitchFamily="18" charset="0"/>
            </a:endParaRPr>
          </a:p>
        </p:txBody>
      </p:sp>
      <p:sp>
        <p:nvSpPr>
          <p:cNvPr id="25" name="TextBox 24">
            <a:extLst>
              <a:ext uri="{FF2B5EF4-FFF2-40B4-BE49-F238E27FC236}">
                <a16:creationId xmlns:a16="http://schemas.microsoft.com/office/drawing/2014/main" id="{10A9F376-8994-1601-602E-B14082BCEC00}"/>
              </a:ext>
            </a:extLst>
          </p:cNvPr>
          <p:cNvSpPr txBox="1"/>
          <p:nvPr/>
        </p:nvSpPr>
        <p:spPr>
          <a:xfrm>
            <a:off x="5342032" y="4394090"/>
            <a:ext cx="2179356"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center</a:t>
            </a:r>
            <a:endParaRPr lang="vi-VN" sz="1400" b="1" i="1">
              <a:solidFill>
                <a:srgbClr val="FF0000"/>
              </a:solidFill>
              <a:latin typeface="Times New Roman" pitchFamily="18" charset="0"/>
              <a:cs typeface="Times New Roman" pitchFamily="18" charset="0"/>
            </a:endParaRPr>
          </a:p>
        </p:txBody>
      </p:sp>
      <p:sp>
        <p:nvSpPr>
          <p:cNvPr id="26" name="Arrow: Right 25">
            <a:extLst>
              <a:ext uri="{FF2B5EF4-FFF2-40B4-BE49-F238E27FC236}">
                <a16:creationId xmlns:a16="http://schemas.microsoft.com/office/drawing/2014/main" id="{715C736D-E95C-DA7C-3FA6-185DC2CAF500}"/>
              </a:ext>
            </a:extLst>
          </p:cNvPr>
          <p:cNvSpPr/>
          <p:nvPr/>
        </p:nvSpPr>
        <p:spPr>
          <a:xfrm>
            <a:off x="7958240" y="4407537"/>
            <a:ext cx="234021" cy="221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F0ADC075-2800-386A-D625-B36C6913D19C}"/>
              </a:ext>
            </a:extLst>
          </p:cNvPr>
          <p:cNvSpPr txBox="1"/>
          <p:nvPr/>
        </p:nvSpPr>
        <p:spPr>
          <a:xfrm>
            <a:off x="5342032" y="3772346"/>
            <a:ext cx="2179356" cy="523220"/>
          </a:xfrm>
          <a:prstGeom prst="rect">
            <a:avLst/>
          </a:prstGeom>
          <a:noFill/>
        </p:spPr>
        <p:txBody>
          <a:bodyPr wrap="square">
            <a:spAutoFit/>
          </a:bodyPr>
          <a:lstStyle/>
          <a:p>
            <a:pPr algn="ctr"/>
            <a:r>
              <a:rPr lang="en-US" sz="1400" b="1" i="1">
                <a:solidFill>
                  <a:srgbClr val="FF0000"/>
                </a:solidFill>
                <a:latin typeface="Times New Roman" pitchFamily="18" charset="0"/>
                <a:cs typeface="Times New Roman" pitchFamily="18" charset="0"/>
              </a:rPr>
              <a:t>Không phải flex-center nha mấy thím </a:t>
            </a:r>
            <a:endParaRPr lang="vi-VN" sz="1400" b="1" i="1">
              <a:solidFill>
                <a:srgbClr val="FF0000"/>
              </a:solidFill>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A375C001-9949-1014-D567-9EAB815F42FF}"/>
              </a:ext>
            </a:extLst>
          </p:cNvPr>
          <p:cNvPicPr>
            <a:picLocks noChangeAspect="1"/>
          </p:cNvPicPr>
          <p:nvPr/>
        </p:nvPicPr>
        <p:blipFill>
          <a:blip r:embed="rId6"/>
          <a:stretch>
            <a:fillRect/>
          </a:stretch>
        </p:blipFill>
        <p:spPr>
          <a:xfrm>
            <a:off x="8325409" y="1891603"/>
            <a:ext cx="2725552" cy="2823142"/>
          </a:xfrm>
          <a:prstGeom prst="rect">
            <a:avLst/>
          </a:prstGeom>
        </p:spPr>
      </p:pic>
      <p:pic>
        <p:nvPicPr>
          <p:cNvPr id="20" name="Picture 19">
            <a:extLst>
              <a:ext uri="{FF2B5EF4-FFF2-40B4-BE49-F238E27FC236}">
                <a16:creationId xmlns:a16="http://schemas.microsoft.com/office/drawing/2014/main" id="{DE034E35-201D-00A3-BD33-B210F0CAD909}"/>
              </a:ext>
            </a:extLst>
          </p:cNvPr>
          <p:cNvPicPr>
            <a:picLocks noChangeAspect="1"/>
          </p:cNvPicPr>
          <p:nvPr/>
        </p:nvPicPr>
        <p:blipFill>
          <a:blip r:embed="rId7"/>
          <a:stretch>
            <a:fillRect/>
          </a:stretch>
        </p:blipFill>
        <p:spPr>
          <a:xfrm>
            <a:off x="5066411" y="4914223"/>
            <a:ext cx="5984549" cy="1636462"/>
          </a:xfrm>
          <a:prstGeom prst="rect">
            <a:avLst/>
          </a:prstGeom>
        </p:spPr>
      </p:pic>
      <p:sp>
        <p:nvSpPr>
          <p:cNvPr id="6" name="TextBox 5">
            <a:extLst>
              <a:ext uri="{FF2B5EF4-FFF2-40B4-BE49-F238E27FC236}">
                <a16:creationId xmlns:a16="http://schemas.microsoft.com/office/drawing/2014/main" id="{FF4795FB-E408-B939-BA58-CC386DA6519D}"/>
              </a:ext>
            </a:extLst>
          </p:cNvPr>
          <p:cNvSpPr txBox="1"/>
          <p:nvPr/>
        </p:nvSpPr>
        <p:spPr>
          <a:xfrm>
            <a:off x="8562426" y="1180665"/>
            <a:ext cx="3296748" cy="369332"/>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Định vị trí item theo trục </a:t>
            </a:r>
            <a:r>
              <a:rPr lang="en-US" b="1" i="1">
                <a:solidFill>
                  <a:srgbClr val="FF0000"/>
                </a:solidFill>
                <a:latin typeface="Times New Roman" pitchFamily="18" charset="0"/>
                <a:cs typeface="Times New Roman" pitchFamily="18" charset="0"/>
              </a:rPr>
              <a:t>cros axis</a:t>
            </a:r>
            <a:endParaRPr lang="vi-VN" sz="1400" b="1" i="1">
              <a:solidFill>
                <a:srgbClr val="FF0000"/>
              </a:solidFill>
              <a:latin typeface="Times New Roman" pitchFamily="18" charset="0"/>
              <a:cs typeface="Times New Roman" pitchFamily="18" charset="0"/>
            </a:endParaRPr>
          </a:p>
        </p:txBody>
      </p:sp>
      <p:grpSp>
        <p:nvGrpSpPr>
          <p:cNvPr id="22" name="Group 46">
            <a:extLst>
              <a:ext uri="{FF2B5EF4-FFF2-40B4-BE49-F238E27FC236}">
                <a16:creationId xmlns:a16="http://schemas.microsoft.com/office/drawing/2014/main" id="{26A264B2-94B0-80E0-CAD1-2664B0E0BB94}"/>
              </a:ext>
            </a:extLst>
          </p:cNvPr>
          <p:cNvGrpSpPr>
            <a:grpSpLocks/>
          </p:cNvGrpSpPr>
          <p:nvPr/>
        </p:nvGrpSpPr>
        <p:grpSpPr bwMode="auto">
          <a:xfrm>
            <a:off x="702179" y="712439"/>
            <a:ext cx="3588494" cy="685800"/>
            <a:chOff x="1296" y="1824"/>
            <a:chExt cx="1934" cy="432"/>
          </a:xfrm>
        </p:grpSpPr>
        <p:sp>
          <p:nvSpPr>
            <p:cNvPr id="23" name="AutoShape 47">
              <a:extLst>
                <a:ext uri="{FF2B5EF4-FFF2-40B4-BE49-F238E27FC236}">
                  <a16:creationId xmlns:a16="http://schemas.microsoft.com/office/drawing/2014/main" id="{9887B020-1F58-83BE-FCF0-CE8B31D9B8E8}"/>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4" name="AutoShape 48">
              <a:extLst>
                <a:ext uri="{FF2B5EF4-FFF2-40B4-BE49-F238E27FC236}">
                  <a16:creationId xmlns:a16="http://schemas.microsoft.com/office/drawing/2014/main" id="{1275247B-F679-F5DA-4831-95CAEF4344F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7" name="Text Box 49">
              <a:extLst>
                <a:ext uri="{FF2B5EF4-FFF2-40B4-BE49-F238E27FC236}">
                  <a16:creationId xmlns:a16="http://schemas.microsoft.com/office/drawing/2014/main" id="{71E2C771-A3E1-67B6-1ED1-6DB479D043E4}"/>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8" name="Text Box 50">
              <a:extLst>
                <a:ext uri="{FF2B5EF4-FFF2-40B4-BE49-F238E27FC236}">
                  <a16:creationId xmlns:a16="http://schemas.microsoft.com/office/drawing/2014/main" id="{44AB9F83-30AC-7476-CB9D-5C89B7D96AFE}"/>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pic>
        <p:nvPicPr>
          <p:cNvPr id="14" name="Picture 13">
            <a:extLst>
              <a:ext uri="{FF2B5EF4-FFF2-40B4-BE49-F238E27FC236}">
                <a16:creationId xmlns:a16="http://schemas.microsoft.com/office/drawing/2014/main" id="{26C44F36-F7B7-D3BA-1023-6EF43F4CE623}"/>
              </a:ext>
            </a:extLst>
          </p:cNvPr>
          <p:cNvPicPr>
            <a:picLocks noChangeAspect="1"/>
          </p:cNvPicPr>
          <p:nvPr/>
        </p:nvPicPr>
        <p:blipFill rotWithShape="1">
          <a:blip r:embed="rId8">
            <a:extLst>
              <a:ext uri="{28A0092B-C50C-407E-A947-70E740481C1C}">
                <a14:useLocalDpi xmlns:a14="http://schemas.microsoft.com/office/drawing/2010/main" val="0"/>
              </a:ext>
            </a:extLst>
          </a:blip>
          <a:srcRect l="1251" t="2506" r="2134" b="3662"/>
          <a:stretch/>
        </p:blipFill>
        <p:spPr>
          <a:xfrm>
            <a:off x="5004063" y="1855987"/>
            <a:ext cx="3129550" cy="1797710"/>
          </a:xfrm>
          <a:prstGeom prst="rect">
            <a:avLst/>
          </a:prstGeom>
        </p:spPr>
      </p:pic>
    </p:spTree>
    <p:extLst>
      <p:ext uri="{BB962C8B-B14F-4D97-AF65-F5344CB8AC3E}">
        <p14:creationId xmlns:p14="http://schemas.microsoft.com/office/powerpoint/2010/main" val="9947519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8099787"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3.2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align-items</a:t>
            </a:r>
            <a:r>
              <a:rPr lang="en-US" b="1" i="1">
                <a:solidFill>
                  <a:srgbClr val="CC00FF"/>
                </a:solidFill>
                <a:latin typeface="Times New Roman" pitchFamily="18" charset="0"/>
                <a:cs typeface="Times New Roman" pitchFamily="18" charset="0"/>
              </a:rPr>
              <a:t>: </a:t>
            </a:r>
            <a:r>
              <a:rPr lang="en-US" sz="1800" b="1" i="1">
                <a:solidFill>
                  <a:srgbClr val="FF0000"/>
                </a:solidFill>
                <a:latin typeface="Times New Roman" pitchFamily="18" charset="0"/>
                <a:cs typeface="Times New Roman" pitchFamily="18" charset="0"/>
              </a:rPr>
              <a:t>baseline; </a:t>
            </a:r>
            <a:r>
              <a:rPr lang="en-US" b="1" i="1">
                <a:latin typeface="Times New Roman" pitchFamily="18" charset="0"/>
                <a:cs typeface="Times New Roman" pitchFamily="18" charset="0"/>
              </a:rPr>
              <a:t>Căn theo chân phần tử </a:t>
            </a:r>
            <a:endParaRPr lang="vi-VN" b="1" i="1">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6F9B5336-7083-71E6-2025-5677C3EF3611}"/>
              </a:ext>
            </a:extLst>
          </p:cNvPr>
          <p:cNvPicPr>
            <a:picLocks noChangeAspect="1"/>
          </p:cNvPicPr>
          <p:nvPr/>
        </p:nvPicPr>
        <p:blipFill>
          <a:blip r:embed="rId5"/>
          <a:stretch>
            <a:fillRect/>
          </a:stretch>
        </p:blipFill>
        <p:spPr>
          <a:xfrm>
            <a:off x="1271209" y="1891603"/>
            <a:ext cx="3559145" cy="4659082"/>
          </a:xfrm>
          <a:prstGeom prst="rect">
            <a:avLst/>
          </a:prstGeom>
        </p:spPr>
      </p:pic>
      <p:sp>
        <p:nvSpPr>
          <p:cNvPr id="5" name="TextBox 4">
            <a:extLst>
              <a:ext uri="{FF2B5EF4-FFF2-40B4-BE49-F238E27FC236}">
                <a16:creationId xmlns:a16="http://schemas.microsoft.com/office/drawing/2014/main" id="{2C0CEAE3-F4D6-F517-883E-A6BE51AF59D8}"/>
              </a:ext>
            </a:extLst>
          </p:cNvPr>
          <p:cNvSpPr txBox="1"/>
          <p:nvPr/>
        </p:nvSpPr>
        <p:spPr>
          <a:xfrm>
            <a:off x="4068281" y="3776563"/>
            <a:ext cx="76207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default</a:t>
            </a:r>
            <a:endParaRPr lang="vi-VN" sz="1400" b="1" i="1">
              <a:solidFill>
                <a:srgbClr val="8500FF"/>
              </a:solidFill>
              <a:latin typeface="Times New Roman" pitchFamily="18" charset="0"/>
              <a:cs typeface="Times New Roman" pitchFamily="18" charset="0"/>
            </a:endParaRPr>
          </a:p>
        </p:txBody>
      </p:sp>
      <p:pic>
        <p:nvPicPr>
          <p:cNvPr id="16" name="Picture 15">
            <a:extLst>
              <a:ext uri="{FF2B5EF4-FFF2-40B4-BE49-F238E27FC236}">
                <a16:creationId xmlns:a16="http://schemas.microsoft.com/office/drawing/2014/main" id="{42111880-6D6E-26AA-6D60-E97698F71BFC}"/>
              </a:ext>
            </a:extLst>
          </p:cNvPr>
          <p:cNvPicPr>
            <a:picLocks noChangeAspect="1"/>
          </p:cNvPicPr>
          <p:nvPr/>
        </p:nvPicPr>
        <p:blipFill>
          <a:blip r:embed="rId6"/>
          <a:stretch>
            <a:fillRect/>
          </a:stretch>
        </p:blipFill>
        <p:spPr>
          <a:xfrm>
            <a:off x="4974571" y="1891603"/>
            <a:ext cx="3102629" cy="1262086"/>
          </a:xfrm>
          <a:prstGeom prst="rect">
            <a:avLst/>
          </a:prstGeom>
        </p:spPr>
      </p:pic>
      <p:sp>
        <p:nvSpPr>
          <p:cNvPr id="25" name="TextBox 24">
            <a:extLst>
              <a:ext uri="{FF2B5EF4-FFF2-40B4-BE49-F238E27FC236}">
                <a16:creationId xmlns:a16="http://schemas.microsoft.com/office/drawing/2014/main" id="{10A9F376-8994-1601-602E-B14082BCEC00}"/>
              </a:ext>
            </a:extLst>
          </p:cNvPr>
          <p:cNvSpPr txBox="1"/>
          <p:nvPr/>
        </p:nvSpPr>
        <p:spPr>
          <a:xfrm>
            <a:off x="5342032" y="4394090"/>
            <a:ext cx="2179356"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baseline</a:t>
            </a:r>
            <a:endParaRPr lang="vi-VN" sz="1400" b="1" i="1">
              <a:solidFill>
                <a:srgbClr val="FF0000"/>
              </a:solidFill>
              <a:latin typeface="Times New Roman" pitchFamily="18" charset="0"/>
              <a:cs typeface="Times New Roman" pitchFamily="18" charset="0"/>
            </a:endParaRPr>
          </a:p>
        </p:txBody>
      </p:sp>
      <p:sp>
        <p:nvSpPr>
          <p:cNvPr id="26" name="Arrow: Right 25">
            <a:extLst>
              <a:ext uri="{FF2B5EF4-FFF2-40B4-BE49-F238E27FC236}">
                <a16:creationId xmlns:a16="http://schemas.microsoft.com/office/drawing/2014/main" id="{715C736D-E95C-DA7C-3FA6-185DC2CAF500}"/>
              </a:ext>
            </a:extLst>
          </p:cNvPr>
          <p:cNvSpPr/>
          <p:nvPr/>
        </p:nvSpPr>
        <p:spPr>
          <a:xfrm>
            <a:off x="7958240" y="4407537"/>
            <a:ext cx="234021" cy="221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F0ADC075-2800-386A-D625-B36C6913D19C}"/>
              </a:ext>
            </a:extLst>
          </p:cNvPr>
          <p:cNvSpPr txBox="1"/>
          <p:nvPr/>
        </p:nvSpPr>
        <p:spPr>
          <a:xfrm>
            <a:off x="5342032" y="3772346"/>
            <a:ext cx="2179356" cy="523220"/>
          </a:xfrm>
          <a:prstGeom prst="rect">
            <a:avLst/>
          </a:prstGeom>
          <a:noFill/>
        </p:spPr>
        <p:txBody>
          <a:bodyPr wrap="square">
            <a:spAutoFit/>
          </a:bodyPr>
          <a:lstStyle/>
          <a:p>
            <a:pPr algn="ctr"/>
            <a:r>
              <a:rPr lang="en-US" sz="1400" b="1" i="1">
                <a:solidFill>
                  <a:srgbClr val="FF0000"/>
                </a:solidFill>
                <a:latin typeface="Times New Roman" pitchFamily="18" charset="0"/>
                <a:cs typeface="Times New Roman" pitchFamily="18" charset="0"/>
              </a:rPr>
              <a:t>Không phải flex-center nha mấy thím </a:t>
            </a:r>
            <a:endParaRPr lang="vi-VN" sz="1400" b="1" i="1">
              <a:solidFill>
                <a:srgbClr val="FF0000"/>
              </a:solidFill>
              <a:latin typeface="Times New Roman" pitchFamily="18" charset="0"/>
              <a:cs typeface="Times New Roman" pitchFamily="18" charset="0"/>
            </a:endParaRPr>
          </a:p>
        </p:txBody>
      </p:sp>
      <p:pic>
        <p:nvPicPr>
          <p:cNvPr id="14" name="Picture 13">
            <a:extLst>
              <a:ext uri="{FF2B5EF4-FFF2-40B4-BE49-F238E27FC236}">
                <a16:creationId xmlns:a16="http://schemas.microsoft.com/office/drawing/2014/main" id="{78BAB03F-81B3-B419-2BAA-E024EA8FDCC1}"/>
              </a:ext>
            </a:extLst>
          </p:cNvPr>
          <p:cNvPicPr>
            <a:picLocks noChangeAspect="1"/>
          </p:cNvPicPr>
          <p:nvPr/>
        </p:nvPicPr>
        <p:blipFill>
          <a:blip r:embed="rId7"/>
          <a:stretch>
            <a:fillRect/>
          </a:stretch>
        </p:blipFill>
        <p:spPr>
          <a:xfrm>
            <a:off x="8465159" y="1909926"/>
            <a:ext cx="2585801" cy="2895833"/>
          </a:xfrm>
          <a:prstGeom prst="rect">
            <a:avLst/>
          </a:prstGeom>
        </p:spPr>
      </p:pic>
      <p:pic>
        <p:nvPicPr>
          <p:cNvPr id="18" name="Picture 17">
            <a:extLst>
              <a:ext uri="{FF2B5EF4-FFF2-40B4-BE49-F238E27FC236}">
                <a16:creationId xmlns:a16="http://schemas.microsoft.com/office/drawing/2014/main" id="{FCF9A027-5178-E4A1-EFB8-7DDCAA7F46A5}"/>
              </a:ext>
            </a:extLst>
          </p:cNvPr>
          <p:cNvPicPr>
            <a:picLocks noChangeAspect="1"/>
          </p:cNvPicPr>
          <p:nvPr/>
        </p:nvPicPr>
        <p:blipFill>
          <a:blip r:embed="rId8"/>
          <a:stretch>
            <a:fillRect/>
          </a:stretch>
        </p:blipFill>
        <p:spPr>
          <a:xfrm>
            <a:off x="5289477" y="4998643"/>
            <a:ext cx="5761483" cy="1552042"/>
          </a:xfrm>
          <a:prstGeom prst="rect">
            <a:avLst/>
          </a:prstGeom>
        </p:spPr>
      </p:pic>
      <p:sp>
        <p:nvSpPr>
          <p:cNvPr id="19" name="TextBox 18">
            <a:extLst>
              <a:ext uri="{FF2B5EF4-FFF2-40B4-BE49-F238E27FC236}">
                <a16:creationId xmlns:a16="http://schemas.microsoft.com/office/drawing/2014/main" id="{4C842600-F885-C236-C542-20230B23DBF0}"/>
              </a:ext>
            </a:extLst>
          </p:cNvPr>
          <p:cNvSpPr txBox="1"/>
          <p:nvPr/>
        </p:nvSpPr>
        <p:spPr>
          <a:xfrm>
            <a:off x="7424011" y="5728619"/>
            <a:ext cx="3306742"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Vì căn theo baseline nên phía trên bị hở </a:t>
            </a:r>
            <a:endParaRPr lang="vi-VN" sz="1400" b="1" i="1">
              <a:solidFill>
                <a:srgbClr val="FF0000"/>
              </a:solidFill>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50060AAE-7515-E271-BC22-69DD149CEE50}"/>
              </a:ext>
            </a:extLst>
          </p:cNvPr>
          <p:cNvSpPr txBox="1"/>
          <p:nvPr/>
        </p:nvSpPr>
        <p:spPr>
          <a:xfrm>
            <a:off x="8562426" y="1180665"/>
            <a:ext cx="3296748" cy="369332"/>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Định vị trí item theo trục </a:t>
            </a:r>
            <a:r>
              <a:rPr lang="en-US" b="1" i="1">
                <a:solidFill>
                  <a:srgbClr val="FF0000"/>
                </a:solidFill>
                <a:latin typeface="Times New Roman" pitchFamily="18" charset="0"/>
                <a:cs typeface="Times New Roman" pitchFamily="18" charset="0"/>
              </a:rPr>
              <a:t>cros axis</a:t>
            </a:r>
            <a:endParaRPr lang="vi-VN" sz="1400" b="1" i="1">
              <a:solidFill>
                <a:srgbClr val="FF0000"/>
              </a:solidFill>
              <a:latin typeface="Times New Roman" pitchFamily="18" charset="0"/>
              <a:cs typeface="Times New Roman" pitchFamily="18" charset="0"/>
            </a:endParaRPr>
          </a:p>
        </p:txBody>
      </p:sp>
      <p:grpSp>
        <p:nvGrpSpPr>
          <p:cNvPr id="15" name="Group 46">
            <a:extLst>
              <a:ext uri="{FF2B5EF4-FFF2-40B4-BE49-F238E27FC236}">
                <a16:creationId xmlns:a16="http://schemas.microsoft.com/office/drawing/2014/main" id="{B1AADEFA-A071-DC0F-D142-B330E8E01CEC}"/>
              </a:ext>
            </a:extLst>
          </p:cNvPr>
          <p:cNvGrpSpPr>
            <a:grpSpLocks/>
          </p:cNvGrpSpPr>
          <p:nvPr/>
        </p:nvGrpSpPr>
        <p:grpSpPr bwMode="auto">
          <a:xfrm>
            <a:off x="702179" y="712439"/>
            <a:ext cx="3588494" cy="685800"/>
            <a:chOff x="1296" y="1824"/>
            <a:chExt cx="1934" cy="432"/>
          </a:xfrm>
        </p:grpSpPr>
        <p:sp>
          <p:nvSpPr>
            <p:cNvPr id="17" name="AutoShape 47">
              <a:extLst>
                <a:ext uri="{FF2B5EF4-FFF2-40B4-BE49-F238E27FC236}">
                  <a16:creationId xmlns:a16="http://schemas.microsoft.com/office/drawing/2014/main" id="{105B1CC1-C5A0-E967-52C4-C50651CD34DF}"/>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0" name="AutoShape 48">
              <a:extLst>
                <a:ext uri="{FF2B5EF4-FFF2-40B4-BE49-F238E27FC236}">
                  <a16:creationId xmlns:a16="http://schemas.microsoft.com/office/drawing/2014/main" id="{F7FDEE75-9FEE-DC76-4AB4-6BD64E4740B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1" name="Text Box 49">
              <a:extLst>
                <a:ext uri="{FF2B5EF4-FFF2-40B4-BE49-F238E27FC236}">
                  <a16:creationId xmlns:a16="http://schemas.microsoft.com/office/drawing/2014/main" id="{76066FAB-02D6-F5C2-F5BA-514C9D26A659}"/>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2" name="Text Box 50">
              <a:extLst>
                <a:ext uri="{FF2B5EF4-FFF2-40B4-BE49-F238E27FC236}">
                  <a16:creationId xmlns:a16="http://schemas.microsoft.com/office/drawing/2014/main" id="{272C6815-FFD7-181D-ACC2-841B2666C2C1}"/>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20063535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err="1">
                    <a:solidFill>
                      <a:srgbClr val="0000CC"/>
                    </a:solidFill>
                    <a:latin typeface="UTM Azuki" pitchFamily="18" charset="0"/>
                  </a:rPr>
                  <a:t>Gà</a:t>
                </a:r>
                <a:r>
                  <a:rPr lang="en-US" sz="2400" b="1">
                    <a:solidFill>
                      <a:srgbClr val="0000CC"/>
                    </a:solidFill>
                    <a:latin typeface="UTM Azuki" pitchFamily="18" charset="0"/>
                  </a:rPr>
                  <a:t>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a:t>
                </a:r>
                <a:r>
                  <a:rPr lang="en-US" sz="2400" b="1" err="1">
                    <a:solidFill>
                      <a:srgbClr val="0000CC"/>
                    </a:solidFill>
                    <a:latin typeface="UTM Azuki" pitchFamily="18" charset="0"/>
                  </a:rPr>
                  <a:t>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20" name="Picture 19">
            <a:extLst>
              <a:ext uri="{FF2B5EF4-FFF2-40B4-BE49-F238E27FC236}">
                <a16:creationId xmlns:a16="http://schemas.microsoft.com/office/drawing/2014/main" id="{1EB49E0D-1B73-D823-EE08-78D647E53687}"/>
              </a:ext>
            </a:extLst>
          </p:cNvPr>
          <p:cNvPicPr>
            <a:picLocks noChangeAspect="1"/>
          </p:cNvPicPr>
          <p:nvPr/>
        </p:nvPicPr>
        <p:blipFill>
          <a:blip r:embed="rId5"/>
          <a:stretch>
            <a:fillRect/>
          </a:stretch>
        </p:blipFill>
        <p:spPr>
          <a:xfrm>
            <a:off x="0" y="1699865"/>
            <a:ext cx="12192000" cy="5158135"/>
          </a:xfrm>
          <a:prstGeom prst="rect">
            <a:avLst/>
          </a:prstGeom>
        </p:spPr>
      </p:pic>
      <p:sp>
        <p:nvSpPr>
          <p:cNvPr id="22" name="TextBox 21">
            <a:extLst>
              <a:ext uri="{FF2B5EF4-FFF2-40B4-BE49-F238E27FC236}">
                <a16:creationId xmlns:a16="http://schemas.microsoft.com/office/drawing/2014/main" id="{2951A2D1-9651-5BFD-298F-5A936C4087CE}"/>
              </a:ext>
            </a:extLst>
          </p:cNvPr>
          <p:cNvSpPr txBox="1"/>
          <p:nvPr/>
        </p:nvSpPr>
        <p:spPr>
          <a:xfrm>
            <a:off x="9388946" y="1079700"/>
            <a:ext cx="2689424" cy="369332"/>
          </a:xfrm>
          <a:prstGeom prst="rect">
            <a:avLst/>
          </a:prstGeom>
          <a:noFill/>
        </p:spPr>
        <p:txBody>
          <a:bodyPr wrap="square">
            <a:spAutoFit/>
          </a:bodyPr>
          <a:lstStyle/>
          <a:p>
            <a:pPr algn="ctr"/>
            <a:r>
              <a:rPr lang="en-US" sz="1800" b="1">
                <a:solidFill>
                  <a:srgbClr val="CC00FF"/>
                </a:solidFill>
              </a:rPr>
              <a:t> </a:t>
            </a:r>
            <a:r>
              <a:rPr lang="en-US" sz="1800" b="1">
                <a:solidFill>
                  <a:srgbClr val="CC00FF"/>
                </a:solidFill>
                <a:hlinkClick r:id="rId6"/>
              </a:rPr>
              <a:t>http://game.tuhoc.cc</a:t>
            </a:r>
            <a:r>
              <a:rPr lang="en-US" sz="1800" b="1">
                <a:solidFill>
                  <a:srgbClr val="CC00FF"/>
                </a:solidFill>
              </a:rPr>
              <a:t>  </a:t>
            </a:r>
            <a:endParaRPr lang="vi-VN" sz="1800" b="1">
              <a:solidFill>
                <a:srgbClr val="CC00FF"/>
              </a:solidFill>
            </a:endParaRPr>
          </a:p>
        </p:txBody>
      </p:sp>
      <p:grpSp>
        <p:nvGrpSpPr>
          <p:cNvPr id="26" name="Group 25">
            <a:extLst>
              <a:ext uri="{FF2B5EF4-FFF2-40B4-BE49-F238E27FC236}">
                <a16:creationId xmlns:a16="http://schemas.microsoft.com/office/drawing/2014/main" id="{D24BBC39-2F3B-99F8-1B13-2390FB3E993C}"/>
              </a:ext>
            </a:extLst>
          </p:cNvPr>
          <p:cNvGrpSpPr/>
          <p:nvPr/>
        </p:nvGrpSpPr>
        <p:grpSpPr>
          <a:xfrm>
            <a:off x="7266120" y="864839"/>
            <a:ext cx="2150485" cy="575741"/>
            <a:chOff x="6280659" y="859273"/>
            <a:chExt cx="2150485" cy="575741"/>
          </a:xfrm>
        </p:grpSpPr>
        <p:sp>
          <p:nvSpPr>
            <p:cNvPr id="23" name="Oval 22">
              <a:extLst>
                <a:ext uri="{FF2B5EF4-FFF2-40B4-BE49-F238E27FC236}">
                  <a16:creationId xmlns:a16="http://schemas.microsoft.com/office/drawing/2014/main" id="{26E73E82-83B8-57AE-4C8F-0B95307B1848}"/>
                </a:ext>
              </a:extLst>
            </p:cNvPr>
            <p:cNvSpPr/>
            <p:nvPr/>
          </p:nvSpPr>
          <p:spPr>
            <a:xfrm>
              <a:off x="6280659" y="859273"/>
              <a:ext cx="684985" cy="575741"/>
            </a:xfrm>
            <a:prstGeom prst="ellipse">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1</a:t>
              </a:r>
            </a:p>
          </p:txBody>
        </p:sp>
        <p:sp>
          <p:nvSpPr>
            <p:cNvPr id="24" name="Arrow: Right 23">
              <a:extLst>
                <a:ext uri="{FF2B5EF4-FFF2-40B4-BE49-F238E27FC236}">
                  <a16:creationId xmlns:a16="http://schemas.microsoft.com/office/drawing/2014/main" id="{2D18B342-9624-1764-60BE-3607082C6774}"/>
                </a:ext>
              </a:extLst>
            </p:cNvPr>
            <p:cNvSpPr/>
            <p:nvPr/>
          </p:nvSpPr>
          <p:spPr>
            <a:xfrm>
              <a:off x="7207988" y="996505"/>
              <a:ext cx="351692" cy="301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8C16780-8944-C261-6562-1E2BFE5EC25C}"/>
                </a:ext>
              </a:extLst>
            </p:cNvPr>
            <p:cNvSpPr/>
            <p:nvPr/>
          </p:nvSpPr>
          <p:spPr>
            <a:xfrm>
              <a:off x="7746159" y="859273"/>
              <a:ext cx="684985" cy="575741"/>
            </a:xfrm>
            <a:prstGeom prst="ellipse">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7</a:t>
              </a:r>
            </a:p>
          </p:txBody>
        </p:sp>
      </p:grpSp>
      <p:sp>
        <p:nvSpPr>
          <p:cNvPr id="27" name="TextBox 26">
            <a:extLst>
              <a:ext uri="{FF2B5EF4-FFF2-40B4-BE49-F238E27FC236}">
                <a16:creationId xmlns:a16="http://schemas.microsoft.com/office/drawing/2014/main" id="{95FFA82B-C76C-5A6B-3FC1-73A7E79BEC32}"/>
              </a:ext>
            </a:extLst>
          </p:cNvPr>
          <p:cNvSpPr txBox="1"/>
          <p:nvPr/>
        </p:nvSpPr>
        <p:spPr>
          <a:xfrm>
            <a:off x="5827412" y="998129"/>
            <a:ext cx="1316386" cy="400110"/>
          </a:xfrm>
          <a:prstGeom prst="rect">
            <a:avLst/>
          </a:prstGeom>
          <a:noFill/>
        </p:spPr>
        <p:txBody>
          <a:bodyPr wrap="none" rtlCol="0">
            <a:spAutoFit/>
          </a:bodyPr>
          <a:lstStyle/>
          <a:p>
            <a:r>
              <a:rPr lang="en-US" sz="2000" b="1">
                <a:solidFill>
                  <a:srgbClr val="CC00FF"/>
                </a:solidFill>
              </a:rPr>
              <a:t>Game 03 : </a:t>
            </a:r>
          </a:p>
        </p:txBody>
      </p:sp>
      <p:grpSp>
        <p:nvGrpSpPr>
          <p:cNvPr id="3" name="Group 46">
            <a:extLst>
              <a:ext uri="{FF2B5EF4-FFF2-40B4-BE49-F238E27FC236}">
                <a16:creationId xmlns:a16="http://schemas.microsoft.com/office/drawing/2014/main" id="{CC290AAA-B844-AE6A-164D-0A42FB6BEF3A}"/>
              </a:ext>
            </a:extLst>
          </p:cNvPr>
          <p:cNvGrpSpPr>
            <a:grpSpLocks/>
          </p:cNvGrpSpPr>
          <p:nvPr/>
        </p:nvGrpSpPr>
        <p:grpSpPr bwMode="auto">
          <a:xfrm>
            <a:off x="702179" y="712439"/>
            <a:ext cx="3588494" cy="685800"/>
            <a:chOff x="1296" y="1824"/>
            <a:chExt cx="1934" cy="432"/>
          </a:xfrm>
        </p:grpSpPr>
        <p:sp>
          <p:nvSpPr>
            <p:cNvPr id="6" name="AutoShape 47">
              <a:extLst>
                <a:ext uri="{FF2B5EF4-FFF2-40B4-BE49-F238E27FC236}">
                  <a16:creationId xmlns:a16="http://schemas.microsoft.com/office/drawing/2014/main" id="{51888E68-E889-9D4E-ABC9-0CD4469C6277}"/>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A0EACAAE-4F55-0568-808C-29E644E997B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0901C553-6073-381E-C48D-E8B67B21FFF9}"/>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18" name="Text Box 50">
              <a:extLst>
                <a:ext uri="{FF2B5EF4-FFF2-40B4-BE49-F238E27FC236}">
                  <a16:creationId xmlns:a16="http://schemas.microsoft.com/office/drawing/2014/main" id="{CEBF403C-899D-C037-EABE-23A14B8BDEDB}"/>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1186781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656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26E9A6C-64E8-ECE7-213D-8F2E067828CD}"/>
              </a:ext>
            </a:extLst>
          </p:cNvPr>
          <p:cNvPicPr>
            <a:picLocks noChangeAspect="1"/>
          </p:cNvPicPr>
          <p:nvPr/>
        </p:nvPicPr>
        <p:blipFill>
          <a:blip r:embed="rId3"/>
          <a:stretch>
            <a:fillRect/>
          </a:stretch>
        </p:blipFill>
        <p:spPr>
          <a:xfrm>
            <a:off x="1265284" y="5005188"/>
            <a:ext cx="3743325" cy="885825"/>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4"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5"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8099787"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3.3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flex-wrap</a:t>
            </a:r>
            <a:r>
              <a:rPr lang="en-US" b="1" i="1">
                <a:solidFill>
                  <a:srgbClr val="CC00FF"/>
                </a:solidFill>
                <a:latin typeface="Times New Roman" pitchFamily="18" charset="0"/>
                <a:cs typeface="Times New Roman" pitchFamily="18" charset="0"/>
              </a:rPr>
              <a:t>:</a:t>
            </a:r>
            <a:endParaRPr lang="vi-VN" b="1" i="1">
              <a:solidFill>
                <a:srgbClr val="CC00FF"/>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B45B4717-0524-E6BF-EF05-57F6D2F158F6}"/>
              </a:ext>
            </a:extLst>
          </p:cNvPr>
          <p:cNvPicPr>
            <a:picLocks noChangeAspect="1"/>
          </p:cNvPicPr>
          <p:nvPr/>
        </p:nvPicPr>
        <p:blipFill>
          <a:blip r:embed="rId6"/>
          <a:stretch>
            <a:fillRect/>
          </a:stretch>
        </p:blipFill>
        <p:spPr>
          <a:xfrm>
            <a:off x="1265284" y="1999787"/>
            <a:ext cx="3857625" cy="2095500"/>
          </a:xfrm>
          <a:prstGeom prst="rect">
            <a:avLst/>
          </a:prstGeom>
        </p:spPr>
      </p:pic>
      <p:sp>
        <p:nvSpPr>
          <p:cNvPr id="14" name="TextBox 13">
            <a:extLst>
              <a:ext uri="{FF2B5EF4-FFF2-40B4-BE49-F238E27FC236}">
                <a16:creationId xmlns:a16="http://schemas.microsoft.com/office/drawing/2014/main" id="{BA9BF9CB-6FC3-A844-3676-30BF29CF4C01}"/>
              </a:ext>
            </a:extLst>
          </p:cNvPr>
          <p:cNvSpPr txBox="1"/>
          <p:nvPr/>
        </p:nvSpPr>
        <p:spPr>
          <a:xfrm>
            <a:off x="2291664" y="5566919"/>
            <a:ext cx="772620" cy="307777"/>
          </a:xfrm>
          <a:prstGeom prst="rect">
            <a:avLst/>
          </a:prstGeom>
          <a:noFill/>
        </p:spPr>
        <p:txBody>
          <a:bodyPr wrap="square">
            <a:spAutoFit/>
          </a:bodyPr>
          <a:lstStyle/>
          <a:p>
            <a:pPr algn="ctr"/>
            <a:r>
              <a:rPr lang="en-US" sz="1400" b="1" i="1">
                <a:solidFill>
                  <a:srgbClr val="FFFF00"/>
                </a:solidFill>
                <a:latin typeface="Times New Roman" pitchFamily="18" charset="0"/>
                <a:cs typeface="Times New Roman" pitchFamily="18" charset="0"/>
              </a:rPr>
              <a:t>default</a:t>
            </a:r>
            <a:endParaRPr lang="vi-VN" sz="1400" b="1" i="1">
              <a:solidFill>
                <a:srgbClr val="FFFF00"/>
              </a:solidFill>
              <a:latin typeface="Times New Roman" pitchFamily="18" charset="0"/>
              <a:cs typeface="Times New Roman" pitchFamily="18" charset="0"/>
            </a:endParaRPr>
          </a:p>
        </p:txBody>
      </p:sp>
      <p:pic>
        <p:nvPicPr>
          <p:cNvPr id="21" name="Picture 20">
            <a:extLst>
              <a:ext uri="{FF2B5EF4-FFF2-40B4-BE49-F238E27FC236}">
                <a16:creationId xmlns:a16="http://schemas.microsoft.com/office/drawing/2014/main" id="{4AC320BD-338D-4217-C743-496A7C76C81D}"/>
              </a:ext>
            </a:extLst>
          </p:cNvPr>
          <p:cNvPicPr>
            <a:picLocks noChangeAspect="1"/>
          </p:cNvPicPr>
          <p:nvPr/>
        </p:nvPicPr>
        <p:blipFill>
          <a:blip r:embed="rId7"/>
          <a:stretch>
            <a:fillRect/>
          </a:stretch>
        </p:blipFill>
        <p:spPr>
          <a:xfrm>
            <a:off x="5488435" y="2001140"/>
            <a:ext cx="3599701" cy="1972069"/>
          </a:xfrm>
          <a:prstGeom prst="rect">
            <a:avLst/>
          </a:prstGeom>
        </p:spPr>
      </p:pic>
      <p:sp>
        <p:nvSpPr>
          <p:cNvPr id="27" name="TextBox 26">
            <a:extLst>
              <a:ext uri="{FF2B5EF4-FFF2-40B4-BE49-F238E27FC236}">
                <a16:creationId xmlns:a16="http://schemas.microsoft.com/office/drawing/2014/main" id="{AF91E65F-A16F-04E4-6417-8DC0D6E40437}"/>
              </a:ext>
            </a:extLst>
          </p:cNvPr>
          <p:cNvSpPr txBox="1"/>
          <p:nvPr/>
        </p:nvSpPr>
        <p:spPr>
          <a:xfrm>
            <a:off x="5488435" y="6053876"/>
            <a:ext cx="3306742"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Khi co nhỏ, các item vẫn nằm trên cùng hàng</a:t>
            </a:r>
            <a:endParaRPr lang="vi-VN" sz="1400" b="1" i="1">
              <a:solidFill>
                <a:srgbClr val="FF0000"/>
              </a:solidFill>
              <a:latin typeface="Times New Roman" pitchFamily="18" charset="0"/>
              <a:cs typeface="Times New Roman" pitchFamily="18" charset="0"/>
            </a:endParaRPr>
          </a:p>
        </p:txBody>
      </p:sp>
      <p:pic>
        <p:nvPicPr>
          <p:cNvPr id="10311" name="Picture 10310">
            <a:extLst>
              <a:ext uri="{FF2B5EF4-FFF2-40B4-BE49-F238E27FC236}">
                <a16:creationId xmlns:a16="http://schemas.microsoft.com/office/drawing/2014/main" id="{3BC112DA-AF60-267D-F316-E4F5EC771DF1}"/>
              </a:ext>
            </a:extLst>
          </p:cNvPr>
          <p:cNvPicPr>
            <a:picLocks noChangeAspect="1"/>
          </p:cNvPicPr>
          <p:nvPr/>
        </p:nvPicPr>
        <p:blipFill>
          <a:blip r:embed="rId8"/>
          <a:stretch>
            <a:fillRect/>
          </a:stretch>
        </p:blipFill>
        <p:spPr>
          <a:xfrm>
            <a:off x="5488435" y="5005188"/>
            <a:ext cx="4145617" cy="869508"/>
          </a:xfrm>
          <a:prstGeom prst="rect">
            <a:avLst/>
          </a:prstGeom>
        </p:spPr>
      </p:pic>
      <p:grpSp>
        <p:nvGrpSpPr>
          <p:cNvPr id="17" name="Group 46">
            <a:extLst>
              <a:ext uri="{FF2B5EF4-FFF2-40B4-BE49-F238E27FC236}">
                <a16:creationId xmlns:a16="http://schemas.microsoft.com/office/drawing/2014/main" id="{ABDA04CA-BD11-3685-8C6C-6AA07DBE45C2}"/>
              </a:ext>
            </a:extLst>
          </p:cNvPr>
          <p:cNvGrpSpPr>
            <a:grpSpLocks/>
          </p:cNvGrpSpPr>
          <p:nvPr/>
        </p:nvGrpSpPr>
        <p:grpSpPr bwMode="auto">
          <a:xfrm>
            <a:off x="702179" y="712439"/>
            <a:ext cx="3588494" cy="685800"/>
            <a:chOff x="1296" y="1824"/>
            <a:chExt cx="1934" cy="432"/>
          </a:xfrm>
        </p:grpSpPr>
        <p:sp>
          <p:nvSpPr>
            <p:cNvPr id="18" name="AutoShape 47">
              <a:extLst>
                <a:ext uri="{FF2B5EF4-FFF2-40B4-BE49-F238E27FC236}">
                  <a16:creationId xmlns:a16="http://schemas.microsoft.com/office/drawing/2014/main" id="{61574482-55F7-3009-D370-CA2D05E14895}"/>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0" name="AutoShape 48">
              <a:extLst>
                <a:ext uri="{FF2B5EF4-FFF2-40B4-BE49-F238E27FC236}">
                  <a16:creationId xmlns:a16="http://schemas.microsoft.com/office/drawing/2014/main" id="{11721FEC-D1EE-2B07-35F5-2E9DA644D0E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2" name="Text Box 49">
              <a:extLst>
                <a:ext uri="{FF2B5EF4-FFF2-40B4-BE49-F238E27FC236}">
                  <a16:creationId xmlns:a16="http://schemas.microsoft.com/office/drawing/2014/main" id="{44C8A376-4D0C-AE6D-B821-5BF9A7C51096}"/>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3" name="Text Box 50">
              <a:extLst>
                <a:ext uri="{FF2B5EF4-FFF2-40B4-BE49-F238E27FC236}">
                  <a16:creationId xmlns:a16="http://schemas.microsoft.com/office/drawing/2014/main" id="{E75F3643-3729-AA4F-73ED-34535C790612}"/>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pic>
        <p:nvPicPr>
          <p:cNvPr id="25" name="Picture 24">
            <a:extLst>
              <a:ext uri="{FF2B5EF4-FFF2-40B4-BE49-F238E27FC236}">
                <a16:creationId xmlns:a16="http://schemas.microsoft.com/office/drawing/2014/main" id="{92D1B45C-CD7A-882E-D7D0-BDBB0F1362A7}"/>
              </a:ext>
            </a:extLst>
          </p:cNvPr>
          <p:cNvPicPr>
            <a:picLocks noChangeAspect="1"/>
          </p:cNvPicPr>
          <p:nvPr/>
        </p:nvPicPr>
        <p:blipFill>
          <a:blip r:embed="rId9"/>
          <a:stretch>
            <a:fillRect/>
          </a:stretch>
        </p:blipFill>
        <p:spPr>
          <a:xfrm>
            <a:off x="9194277" y="1955803"/>
            <a:ext cx="2660540" cy="2768486"/>
          </a:xfrm>
          <a:prstGeom prst="rect">
            <a:avLst/>
          </a:prstGeom>
        </p:spPr>
      </p:pic>
    </p:spTree>
    <p:extLst>
      <p:ext uri="{BB962C8B-B14F-4D97-AF65-F5344CB8AC3E}">
        <p14:creationId xmlns:p14="http://schemas.microsoft.com/office/powerpoint/2010/main" val="13526483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8099787"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3.3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flex-wrap</a:t>
            </a:r>
            <a:r>
              <a:rPr lang="en-US" b="1" i="1">
                <a:solidFill>
                  <a:srgbClr val="CC00FF"/>
                </a:solidFill>
                <a:latin typeface="Times New Roman" pitchFamily="18" charset="0"/>
                <a:cs typeface="Times New Roman" pitchFamily="18" charset="0"/>
              </a:rPr>
              <a:t>:</a:t>
            </a:r>
            <a:endParaRPr lang="vi-VN" b="1" i="1">
              <a:solidFill>
                <a:srgbClr val="FF0000"/>
              </a:solidFill>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38E629EB-B859-2B4C-AB38-B8CAD8DEF36C}"/>
              </a:ext>
            </a:extLst>
          </p:cNvPr>
          <p:cNvPicPr>
            <a:picLocks noChangeAspect="1"/>
          </p:cNvPicPr>
          <p:nvPr/>
        </p:nvPicPr>
        <p:blipFill>
          <a:blip r:embed="rId5"/>
          <a:stretch>
            <a:fillRect/>
          </a:stretch>
        </p:blipFill>
        <p:spPr>
          <a:xfrm>
            <a:off x="1489798" y="4564411"/>
            <a:ext cx="3009900" cy="1409700"/>
          </a:xfrm>
          <a:prstGeom prst="rect">
            <a:avLst/>
          </a:prstGeom>
        </p:spPr>
      </p:pic>
      <p:sp>
        <p:nvSpPr>
          <p:cNvPr id="18" name="TextBox 17">
            <a:extLst>
              <a:ext uri="{FF2B5EF4-FFF2-40B4-BE49-F238E27FC236}">
                <a16:creationId xmlns:a16="http://schemas.microsoft.com/office/drawing/2014/main" id="{CFBDD25D-4E70-7098-EAE9-96AACC4FDF4B}"/>
              </a:ext>
            </a:extLst>
          </p:cNvPr>
          <p:cNvSpPr txBox="1"/>
          <p:nvPr/>
        </p:nvSpPr>
        <p:spPr>
          <a:xfrm>
            <a:off x="5841742" y="5977438"/>
            <a:ext cx="3306742"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Xuống hàng + Đảo ngược</a:t>
            </a:r>
            <a:endParaRPr lang="vi-VN" sz="1400" b="1" i="1">
              <a:solidFill>
                <a:srgbClr val="FF0000"/>
              </a:solidFill>
              <a:latin typeface="Times New Roman" pitchFamily="18" charset="0"/>
              <a:cs typeface="Times New Roman" pitchFamily="18" charset="0"/>
            </a:endParaRPr>
          </a:p>
        </p:txBody>
      </p:sp>
      <p:sp>
        <p:nvSpPr>
          <p:cNvPr id="20" name="TextBox 19">
            <a:extLst>
              <a:ext uri="{FF2B5EF4-FFF2-40B4-BE49-F238E27FC236}">
                <a16:creationId xmlns:a16="http://schemas.microsoft.com/office/drawing/2014/main" id="{B288B4D0-0115-53F9-61E4-D9B2B5C77658}"/>
              </a:ext>
            </a:extLst>
          </p:cNvPr>
          <p:cNvSpPr txBox="1"/>
          <p:nvPr/>
        </p:nvSpPr>
        <p:spPr>
          <a:xfrm>
            <a:off x="5698752" y="3717556"/>
            <a:ext cx="3306742"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Xuống hàng</a:t>
            </a:r>
            <a:endParaRPr lang="vi-VN" sz="1400" b="1" i="1">
              <a:solidFill>
                <a:srgbClr val="FF0000"/>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CA309341-73DA-88D7-2244-EC8361F0A851}"/>
              </a:ext>
            </a:extLst>
          </p:cNvPr>
          <p:cNvPicPr>
            <a:picLocks noChangeAspect="1"/>
          </p:cNvPicPr>
          <p:nvPr/>
        </p:nvPicPr>
        <p:blipFill>
          <a:blip r:embed="rId6"/>
          <a:stretch>
            <a:fillRect/>
          </a:stretch>
        </p:blipFill>
        <p:spPr>
          <a:xfrm>
            <a:off x="5676601" y="2065605"/>
            <a:ext cx="4847946" cy="1576143"/>
          </a:xfrm>
          <a:prstGeom prst="rect">
            <a:avLst/>
          </a:prstGeom>
        </p:spPr>
      </p:pic>
      <p:pic>
        <p:nvPicPr>
          <p:cNvPr id="6" name="Picture 5">
            <a:extLst>
              <a:ext uri="{FF2B5EF4-FFF2-40B4-BE49-F238E27FC236}">
                <a16:creationId xmlns:a16="http://schemas.microsoft.com/office/drawing/2014/main" id="{5BFA6E30-330F-96E4-7ABD-5135A1C3BD64}"/>
              </a:ext>
            </a:extLst>
          </p:cNvPr>
          <p:cNvPicPr>
            <a:picLocks noChangeAspect="1"/>
          </p:cNvPicPr>
          <p:nvPr/>
        </p:nvPicPr>
        <p:blipFill>
          <a:blip r:embed="rId7"/>
          <a:stretch>
            <a:fillRect/>
          </a:stretch>
        </p:blipFill>
        <p:spPr>
          <a:xfrm>
            <a:off x="1489798" y="2079648"/>
            <a:ext cx="3028950" cy="1562100"/>
          </a:xfrm>
          <a:prstGeom prst="rect">
            <a:avLst/>
          </a:prstGeom>
        </p:spPr>
      </p:pic>
      <p:pic>
        <p:nvPicPr>
          <p:cNvPr id="16" name="Picture 15">
            <a:extLst>
              <a:ext uri="{FF2B5EF4-FFF2-40B4-BE49-F238E27FC236}">
                <a16:creationId xmlns:a16="http://schemas.microsoft.com/office/drawing/2014/main" id="{56FF7EAF-4F16-101D-86FC-B2D78C39CD5C}"/>
              </a:ext>
            </a:extLst>
          </p:cNvPr>
          <p:cNvPicPr>
            <a:picLocks noChangeAspect="1"/>
          </p:cNvPicPr>
          <p:nvPr/>
        </p:nvPicPr>
        <p:blipFill>
          <a:blip r:embed="rId8"/>
          <a:stretch>
            <a:fillRect/>
          </a:stretch>
        </p:blipFill>
        <p:spPr>
          <a:xfrm>
            <a:off x="5722864" y="4278620"/>
            <a:ext cx="4691342" cy="1518210"/>
          </a:xfrm>
          <a:prstGeom prst="rect">
            <a:avLst/>
          </a:prstGeom>
        </p:spPr>
      </p:pic>
      <p:grpSp>
        <p:nvGrpSpPr>
          <p:cNvPr id="21" name="Group 46">
            <a:extLst>
              <a:ext uri="{FF2B5EF4-FFF2-40B4-BE49-F238E27FC236}">
                <a16:creationId xmlns:a16="http://schemas.microsoft.com/office/drawing/2014/main" id="{C63F2B5E-553E-85A3-8FBB-29928F039DA1}"/>
              </a:ext>
            </a:extLst>
          </p:cNvPr>
          <p:cNvGrpSpPr>
            <a:grpSpLocks/>
          </p:cNvGrpSpPr>
          <p:nvPr/>
        </p:nvGrpSpPr>
        <p:grpSpPr bwMode="auto">
          <a:xfrm>
            <a:off x="702179" y="712439"/>
            <a:ext cx="3588494" cy="685800"/>
            <a:chOff x="1296" y="1824"/>
            <a:chExt cx="1934" cy="432"/>
          </a:xfrm>
        </p:grpSpPr>
        <p:sp>
          <p:nvSpPr>
            <p:cNvPr id="22" name="AutoShape 47">
              <a:extLst>
                <a:ext uri="{FF2B5EF4-FFF2-40B4-BE49-F238E27FC236}">
                  <a16:creationId xmlns:a16="http://schemas.microsoft.com/office/drawing/2014/main" id="{07FD52DB-D2EA-E09D-C266-9C16B4D4921E}"/>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3" name="AutoShape 48">
              <a:extLst>
                <a:ext uri="{FF2B5EF4-FFF2-40B4-BE49-F238E27FC236}">
                  <a16:creationId xmlns:a16="http://schemas.microsoft.com/office/drawing/2014/main" id="{8863BC4F-F55F-26C9-0A6E-D3E7736ABE2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4" name="Text Box 49">
              <a:extLst>
                <a:ext uri="{FF2B5EF4-FFF2-40B4-BE49-F238E27FC236}">
                  <a16:creationId xmlns:a16="http://schemas.microsoft.com/office/drawing/2014/main" id="{FEF01533-B097-1C9C-BE25-A8022A1A0349}"/>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5" name="Text Box 50">
              <a:extLst>
                <a:ext uri="{FF2B5EF4-FFF2-40B4-BE49-F238E27FC236}">
                  <a16:creationId xmlns:a16="http://schemas.microsoft.com/office/drawing/2014/main" id="{037F98E4-E486-CDE3-252D-AFDEE2FD9519}"/>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cxnSp>
        <p:nvCxnSpPr>
          <p:cNvPr id="27" name="Straight Arrow Connector 26">
            <a:extLst>
              <a:ext uri="{FF2B5EF4-FFF2-40B4-BE49-F238E27FC236}">
                <a16:creationId xmlns:a16="http://schemas.microsoft.com/office/drawing/2014/main" id="{206DD5ED-A799-D073-9EC2-36A9F804DCF5}"/>
              </a:ext>
            </a:extLst>
          </p:cNvPr>
          <p:cNvCxnSpPr/>
          <p:nvPr/>
        </p:nvCxnSpPr>
        <p:spPr>
          <a:xfrm flipV="1">
            <a:off x="11138170" y="4348264"/>
            <a:ext cx="0" cy="1448566"/>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D6D478B-201A-A8EF-FE50-AE81BD3F851C}"/>
              </a:ext>
            </a:extLst>
          </p:cNvPr>
          <p:cNvSpPr txBox="1"/>
          <p:nvPr/>
        </p:nvSpPr>
        <p:spPr>
          <a:xfrm>
            <a:off x="10524547" y="5977438"/>
            <a:ext cx="1177827"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Cross start</a:t>
            </a:r>
            <a:endParaRPr lang="vi-VN" sz="1400" b="1" i="1">
              <a:solidFill>
                <a:srgbClr val="FF0000"/>
              </a:solidFill>
              <a:latin typeface="Times New Roman" pitchFamily="18" charset="0"/>
              <a:cs typeface="Times New Roman" pitchFamily="18" charset="0"/>
            </a:endParaRPr>
          </a:p>
        </p:txBody>
      </p:sp>
      <p:sp>
        <p:nvSpPr>
          <p:cNvPr id="30" name="TextBox 29">
            <a:extLst>
              <a:ext uri="{FF2B5EF4-FFF2-40B4-BE49-F238E27FC236}">
                <a16:creationId xmlns:a16="http://schemas.microsoft.com/office/drawing/2014/main" id="{B0EB31E2-5291-534B-8A39-67895F2DA55F}"/>
              </a:ext>
            </a:extLst>
          </p:cNvPr>
          <p:cNvSpPr txBox="1"/>
          <p:nvPr/>
        </p:nvSpPr>
        <p:spPr>
          <a:xfrm>
            <a:off x="10549256" y="3871444"/>
            <a:ext cx="1177827"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Cross End</a:t>
            </a:r>
            <a:endParaRPr lang="vi-VN" sz="1400" b="1" i="1">
              <a:solidFill>
                <a:srgbClr val="FF0000"/>
              </a:solidFill>
              <a:latin typeface="Times New Roman" pitchFamily="18" charset="0"/>
              <a:cs typeface="Times New Roman" pitchFamily="18" charset="0"/>
            </a:endParaRPr>
          </a:p>
        </p:txBody>
      </p:sp>
      <p:cxnSp>
        <p:nvCxnSpPr>
          <p:cNvPr id="31" name="Straight Arrow Connector 30">
            <a:extLst>
              <a:ext uri="{FF2B5EF4-FFF2-40B4-BE49-F238E27FC236}">
                <a16:creationId xmlns:a16="http://schemas.microsoft.com/office/drawing/2014/main" id="{EE335737-BFD7-90D1-08CA-82F8382F5BDE}"/>
              </a:ext>
            </a:extLst>
          </p:cNvPr>
          <p:cNvCxnSpPr>
            <a:cxnSpLocks/>
          </p:cNvCxnSpPr>
          <p:nvPr/>
        </p:nvCxnSpPr>
        <p:spPr>
          <a:xfrm flipH="1">
            <a:off x="11152370" y="2182771"/>
            <a:ext cx="5252" cy="1064532"/>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240" name="TextBox 10239">
            <a:extLst>
              <a:ext uri="{FF2B5EF4-FFF2-40B4-BE49-F238E27FC236}">
                <a16:creationId xmlns:a16="http://schemas.microsoft.com/office/drawing/2014/main" id="{E4586B80-181E-D0BA-6576-C99F5B33ECA9}"/>
              </a:ext>
            </a:extLst>
          </p:cNvPr>
          <p:cNvSpPr txBox="1"/>
          <p:nvPr/>
        </p:nvSpPr>
        <p:spPr>
          <a:xfrm>
            <a:off x="10563456" y="1647941"/>
            <a:ext cx="1177827"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Cross start</a:t>
            </a:r>
            <a:endParaRPr lang="vi-VN" sz="1400" b="1" i="1">
              <a:solidFill>
                <a:srgbClr val="FF0000"/>
              </a:solidFill>
              <a:latin typeface="Times New Roman" pitchFamily="18" charset="0"/>
              <a:cs typeface="Times New Roman" pitchFamily="18" charset="0"/>
            </a:endParaRPr>
          </a:p>
        </p:txBody>
      </p:sp>
      <p:sp>
        <p:nvSpPr>
          <p:cNvPr id="10241" name="TextBox 10240">
            <a:extLst>
              <a:ext uri="{FF2B5EF4-FFF2-40B4-BE49-F238E27FC236}">
                <a16:creationId xmlns:a16="http://schemas.microsoft.com/office/drawing/2014/main" id="{7B431275-8E87-6C45-49C9-93B5235F5E2D}"/>
              </a:ext>
            </a:extLst>
          </p:cNvPr>
          <p:cNvSpPr txBox="1"/>
          <p:nvPr/>
        </p:nvSpPr>
        <p:spPr>
          <a:xfrm>
            <a:off x="10563456" y="3333971"/>
            <a:ext cx="1177827"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Cross End</a:t>
            </a:r>
            <a:endParaRPr lang="vi-VN" sz="1400" b="1" i="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42104736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10370004"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3.3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align-content</a:t>
            </a: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Sử dụng kèm với </a:t>
            </a:r>
            <a:r>
              <a:rPr lang="vi-VN" b="1" i="1">
                <a:latin typeface="Times New Roman" pitchFamily="18" charset="0"/>
                <a:cs typeface="Times New Roman" pitchFamily="18" charset="0"/>
              </a:rPr>
              <a:t>flex-wrap</a:t>
            </a:r>
            <a:r>
              <a:rPr lang="en-US" b="1" i="1">
                <a:latin typeface="Times New Roman" pitchFamily="18" charset="0"/>
                <a:cs typeface="Times New Roman" pitchFamily="18" charset="0"/>
              </a:rPr>
              <a:t>, dùng để căn nhiều hàng theo </a:t>
            </a:r>
            <a:r>
              <a:rPr lang="en-US" b="1" i="1">
                <a:solidFill>
                  <a:srgbClr val="FF0000"/>
                </a:solidFill>
                <a:latin typeface="Times New Roman" pitchFamily="18" charset="0"/>
                <a:cs typeface="Times New Roman" pitchFamily="18" charset="0"/>
              </a:rPr>
              <a:t>cros axis   </a:t>
            </a:r>
            <a:endParaRPr lang="vi-VN" b="1" i="1">
              <a:solidFill>
                <a:srgbClr val="FF0000"/>
              </a:solidFill>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D4FC8452-DA8E-5FC9-4ACB-D28FF41FCD22}"/>
              </a:ext>
            </a:extLst>
          </p:cNvPr>
          <p:cNvPicPr>
            <a:picLocks noChangeAspect="1"/>
          </p:cNvPicPr>
          <p:nvPr/>
        </p:nvPicPr>
        <p:blipFill>
          <a:blip r:embed="rId5"/>
          <a:stretch>
            <a:fillRect/>
          </a:stretch>
        </p:blipFill>
        <p:spPr>
          <a:xfrm>
            <a:off x="1228630" y="1868768"/>
            <a:ext cx="3551961" cy="4431413"/>
          </a:xfrm>
          <a:prstGeom prst="rect">
            <a:avLst/>
          </a:prstGeom>
        </p:spPr>
      </p:pic>
      <p:sp>
        <p:nvSpPr>
          <p:cNvPr id="3" name="TextBox 2">
            <a:extLst>
              <a:ext uri="{FF2B5EF4-FFF2-40B4-BE49-F238E27FC236}">
                <a16:creationId xmlns:a16="http://schemas.microsoft.com/office/drawing/2014/main" id="{58889828-B4C0-B55F-BF07-A3E5A2101D1D}"/>
              </a:ext>
            </a:extLst>
          </p:cNvPr>
          <p:cNvSpPr txBox="1"/>
          <p:nvPr/>
        </p:nvSpPr>
        <p:spPr>
          <a:xfrm>
            <a:off x="3734982" y="4527013"/>
            <a:ext cx="772620" cy="307777"/>
          </a:xfrm>
          <a:prstGeom prst="rect">
            <a:avLst/>
          </a:prstGeom>
          <a:noFill/>
        </p:spPr>
        <p:txBody>
          <a:bodyPr wrap="square">
            <a:spAutoFit/>
          </a:bodyPr>
          <a:lstStyle/>
          <a:p>
            <a:pPr algn="ctr"/>
            <a:r>
              <a:rPr lang="en-US" sz="1400" b="1" i="1">
                <a:solidFill>
                  <a:srgbClr val="FFFF00"/>
                </a:solidFill>
                <a:latin typeface="Times New Roman" pitchFamily="18" charset="0"/>
                <a:cs typeface="Times New Roman" pitchFamily="18" charset="0"/>
              </a:rPr>
              <a:t>default</a:t>
            </a:r>
            <a:endParaRPr lang="vi-VN" sz="1400" b="1" i="1">
              <a:solidFill>
                <a:srgbClr val="FFFF00"/>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8877CF48-981D-E3C0-B1DC-1CDC5DEE42DE}"/>
              </a:ext>
            </a:extLst>
          </p:cNvPr>
          <p:cNvPicPr>
            <a:picLocks noChangeAspect="1"/>
          </p:cNvPicPr>
          <p:nvPr/>
        </p:nvPicPr>
        <p:blipFill>
          <a:blip r:embed="rId6"/>
          <a:stretch>
            <a:fillRect/>
          </a:stretch>
        </p:blipFill>
        <p:spPr>
          <a:xfrm>
            <a:off x="4928355" y="1897643"/>
            <a:ext cx="2483056" cy="2894406"/>
          </a:xfrm>
          <a:prstGeom prst="rect">
            <a:avLst/>
          </a:prstGeom>
        </p:spPr>
      </p:pic>
      <p:pic>
        <p:nvPicPr>
          <p:cNvPr id="17" name="Picture 16">
            <a:extLst>
              <a:ext uri="{FF2B5EF4-FFF2-40B4-BE49-F238E27FC236}">
                <a16:creationId xmlns:a16="http://schemas.microsoft.com/office/drawing/2014/main" id="{F70FD1AA-10CF-03A6-7FF9-00406BB75B72}"/>
              </a:ext>
            </a:extLst>
          </p:cNvPr>
          <p:cNvPicPr>
            <a:picLocks noChangeAspect="1"/>
          </p:cNvPicPr>
          <p:nvPr/>
        </p:nvPicPr>
        <p:blipFill>
          <a:blip r:embed="rId7"/>
          <a:stretch>
            <a:fillRect/>
          </a:stretch>
        </p:blipFill>
        <p:spPr>
          <a:xfrm>
            <a:off x="7743472" y="3214580"/>
            <a:ext cx="2571750" cy="304800"/>
          </a:xfrm>
          <a:prstGeom prst="rect">
            <a:avLst/>
          </a:prstGeom>
        </p:spPr>
      </p:pic>
      <p:sp>
        <p:nvSpPr>
          <p:cNvPr id="18" name="TextBox 17">
            <a:extLst>
              <a:ext uri="{FF2B5EF4-FFF2-40B4-BE49-F238E27FC236}">
                <a16:creationId xmlns:a16="http://schemas.microsoft.com/office/drawing/2014/main" id="{9A26E844-F75E-2BAD-60D7-A93C736B8887}"/>
              </a:ext>
            </a:extLst>
          </p:cNvPr>
          <p:cNvSpPr txBox="1"/>
          <p:nvPr/>
        </p:nvSpPr>
        <p:spPr>
          <a:xfrm>
            <a:off x="7743472" y="3642446"/>
            <a:ext cx="3306742"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Mặc định: các phần tự tự kéo dãn lấp đầy container</a:t>
            </a:r>
            <a:endParaRPr lang="vi-VN" sz="1400" b="1" i="1">
              <a:solidFill>
                <a:srgbClr val="FF0000"/>
              </a:solidFill>
              <a:latin typeface="Times New Roman" pitchFamily="18" charset="0"/>
              <a:cs typeface="Times New Roman" pitchFamily="18" charset="0"/>
            </a:endParaRPr>
          </a:p>
        </p:txBody>
      </p:sp>
      <p:pic>
        <p:nvPicPr>
          <p:cNvPr id="19" name="Picture 18">
            <a:extLst>
              <a:ext uri="{FF2B5EF4-FFF2-40B4-BE49-F238E27FC236}">
                <a16:creationId xmlns:a16="http://schemas.microsoft.com/office/drawing/2014/main" id="{377EAA72-1D8A-DF55-B9F2-6FCF7D064DC9}"/>
              </a:ext>
            </a:extLst>
          </p:cNvPr>
          <p:cNvPicPr>
            <a:picLocks noChangeAspect="1"/>
          </p:cNvPicPr>
          <p:nvPr/>
        </p:nvPicPr>
        <p:blipFill rotWithShape="1">
          <a:blip r:embed="rId8">
            <a:extLst>
              <a:ext uri="{28A0092B-C50C-407E-A947-70E740481C1C}">
                <a14:useLocalDpi xmlns:a14="http://schemas.microsoft.com/office/drawing/2010/main" val="0"/>
              </a:ext>
            </a:extLst>
          </a:blip>
          <a:srcRect l="1251" t="2506" r="2134" b="3662"/>
          <a:stretch/>
        </p:blipFill>
        <p:spPr>
          <a:xfrm>
            <a:off x="7787463" y="4288732"/>
            <a:ext cx="4135595" cy="2375613"/>
          </a:xfrm>
          <a:prstGeom prst="rect">
            <a:avLst/>
          </a:prstGeom>
        </p:spPr>
      </p:pic>
      <p:pic>
        <p:nvPicPr>
          <p:cNvPr id="21" name="Picture 20">
            <a:extLst>
              <a:ext uri="{FF2B5EF4-FFF2-40B4-BE49-F238E27FC236}">
                <a16:creationId xmlns:a16="http://schemas.microsoft.com/office/drawing/2014/main" id="{BF672142-D72C-1BE9-3A58-3D438B465415}"/>
              </a:ext>
            </a:extLst>
          </p:cNvPr>
          <p:cNvPicPr>
            <a:picLocks noChangeAspect="1"/>
          </p:cNvPicPr>
          <p:nvPr/>
        </p:nvPicPr>
        <p:blipFill>
          <a:blip r:embed="rId9"/>
          <a:stretch>
            <a:fillRect/>
          </a:stretch>
        </p:blipFill>
        <p:spPr>
          <a:xfrm>
            <a:off x="7743472" y="1884929"/>
            <a:ext cx="4156982" cy="1325601"/>
          </a:xfrm>
          <a:prstGeom prst="rect">
            <a:avLst/>
          </a:prstGeom>
        </p:spPr>
      </p:pic>
      <p:cxnSp>
        <p:nvCxnSpPr>
          <p:cNvPr id="23" name="Straight Arrow Connector 22">
            <a:extLst>
              <a:ext uri="{FF2B5EF4-FFF2-40B4-BE49-F238E27FC236}">
                <a16:creationId xmlns:a16="http://schemas.microsoft.com/office/drawing/2014/main" id="{BFC7687B-7AE4-0C82-41F0-DBD48D7964F9}"/>
              </a:ext>
            </a:extLst>
          </p:cNvPr>
          <p:cNvCxnSpPr/>
          <p:nvPr/>
        </p:nvCxnSpPr>
        <p:spPr>
          <a:xfrm>
            <a:off x="10046125" y="1955673"/>
            <a:ext cx="0" cy="339292"/>
          </a:xfrm>
          <a:prstGeom prst="straightConnector1">
            <a:avLst/>
          </a:prstGeom>
          <a:ln w="952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06AB517-F8E3-1675-A739-7251D60BB7A6}"/>
              </a:ext>
            </a:extLst>
          </p:cNvPr>
          <p:cNvCxnSpPr/>
          <p:nvPr/>
        </p:nvCxnSpPr>
        <p:spPr>
          <a:xfrm>
            <a:off x="10046125" y="2378083"/>
            <a:ext cx="0" cy="339292"/>
          </a:xfrm>
          <a:prstGeom prst="straightConnector1">
            <a:avLst/>
          </a:prstGeom>
          <a:ln w="952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7C10389-D672-77DC-A34B-A373471D04E9}"/>
              </a:ext>
            </a:extLst>
          </p:cNvPr>
          <p:cNvCxnSpPr/>
          <p:nvPr/>
        </p:nvCxnSpPr>
        <p:spPr>
          <a:xfrm>
            <a:off x="10060744" y="2790459"/>
            <a:ext cx="0" cy="339292"/>
          </a:xfrm>
          <a:prstGeom prst="straightConnector1">
            <a:avLst/>
          </a:prstGeom>
          <a:ln w="952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 name="Group 46">
            <a:extLst>
              <a:ext uri="{FF2B5EF4-FFF2-40B4-BE49-F238E27FC236}">
                <a16:creationId xmlns:a16="http://schemas.microsoft.com/office/drawing/2014/main" id="{37B7C4E1-DA6A-1873-4E45-2D3D6A37FECC}"/>
              </a:ext>
            </a:extLst>
          </p:cNvPr>
          <p:cNvGrpSpPr>
            <a:grpSpLocks/>
          </p:cNvGrpSpPr>
          <p:nvPr/>
        </p:nvGrpSpPr>
        <p:grpSpPr bwMode="auto">
          <a:xfrm>
            <a:off x="702179" y="712439"/>
            <a:ext cx="3588494" cy="685800"/>
            <a:chOff x="1296" y="1824"/>
            <a:chExt cx="1934" cy="432"/>
          </a:xfrm>
        </p:grpSpPr>
        <p:sp>
          <p:nvSpPr>
            <p:cNvPr id="26" name="AutoShape 47">
              <a:extLst>
                <a:ext uri="{FF2B5EF4-FFF2-40B4-BE49-F238E27FC236}">
                  <a16:creationId xmlns:a16="http://schemas.microsoft.com/office/drawing/2014/main" id="{BADC41CE-33A8-A555-81C1-6F531B5CF3C2}"/>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7" name="AutoShape 48">
              <a:extLst>
                <a:ext uri="{FF2B5EF4-FFF2-40B4-BE49-F238E27FC236}">
                  <a16:creationId xmlns:a16="http://schemas.microsoft.com/office/drawing/2014/main" id="{7C196700-38F0-A2DF-42DA-86DB5AC69A9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8" name="Text Box 49">
              <a:extLst>
                <a:ext uri="{FF2B5EF4-FFF2-40B4-BE49-F238E27FC236}">
                  <a16:creationId xmlns:a16="http://schemas.microsoft.com/office/drawing/2014/main" id="{767F3C73-A619-3CC1-2ED3-E28706892384}"/>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9" name="Text Box 50">
              <a:extLst>
                <a:ext uri="{FF2B5EF4-FFF2-40B4-BE49-F238E27FC236}">
                  <a16:creationId xmlns:a16="http://schemas.microsoft.com/office/drawing/2014/main" id="{52F09B1E-0691-B847-D513-19A674EB7101}"/>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16099698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8539057"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3.3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align-content</a:t>
            </a:r>
            <a:r>
              <a:rPr lang="en-US"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flex-start;</a:t>
            </a:r>
            <a:r>
              <a:rPr lang="en-US" b="1" i="1">
                <a:latin typeface="Times New Roman" pitchFamily="18" charset="0"/>
                <a:cs typeface="Times New Roman" pitchFamily="18" charset="0"/>
              </a:rPr>
              <a:t> Căn theo cross start </a:t>
            </a:r>
            <a:endParaRPr lang="vi-VN" b="1" i="1">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D4FC8452-DA8E-5FC9-4ACB-D28FF41FCD22}"/>
              </a:ext>
            </a:extLst>
          </p:cNvPr>
          <p:cNvPicPr>
            <a:picLocks noChangeAspect="1"/>
          </p:cNvPicPr>
          <p:nvPr/>
        </p:nvPicPr>
        <p:blipFill>
          <a:blip r:embed="rId5"/>
          <a:stretch>
            <a:fillRect/>
          </a:stretch>
        </p:blipFill>
        <p:spPr>
          <a:xfrm>
            <a:off x="1228630" y="1868768"/>
            <a:ext cx="3551961" cy="4431413"/>
          </a:xfrm>
          <a:prstGeom prst="rect">
            <a:avLst/>
          </a:prstGeom>
        </p:spPr>
      </p:pic>
      <p:sp>
        <p:nvSpPr>
          <p:cNvPr id="3" name="TextBox 2">
            <a:extLst>
              <a:ext uri="{FF2B5EF4-FFF2-40B4-BE49-F238E27FC236}">
                <a16:creationId xmlns:a16="http://schemas.microsoft.com/office/drawing/2014/main" id="{58889828-B4C0-B55F-BF07-A3E5A2101D1D}"/>
              </a:ext>
            </a:extLst>
          </p:cNvPr>
          <p:cNvSpPr txBox="1"/>
          <p:nvPr/>
        </p:nvSpPr>
        <p:spPr>
          <a:xfrm>
            <a:off x="3734982" y="4527013"/>
            <a:ext cx="772620" cy="307777"/>
          </a:xfrm>
          <a:prstGeom prst="rect">
            <a:avLst/>
          </a:prstGeom>
          <a:noFill/>
        </p:spPr>
        <p:txBody>
          <a:bodyPr wrap="square">
            <a:spAutoFit/>
          </a:bodyPr>
          <a:lstStyle/>
          <a:p>
            <a:pPr algn="ctr"/>
            <a:r>
              <a:rPr lang="en-US" sz="1400" b="1" i="1">
                <a:solidFill>
                  <a:srgbClr val="FFFF00"/>
                </a:solidFill>
                <a:latin typeface="Times New Roman" pitchFamily="18" charset="0"/>
                <a:cs typeface="Times New Roman" pitchFamily="18" charset="0"/>
              </a:rPr>
              <a:t>default</a:t>
            </a:r>
            <a:endParaRPr lang="vi-VN" sz="1400" b="1" i="1">
              <a:solidFill>
                <a:srgbClr val="FFFF00"/>
              </a:solidFill>
              <a:latin typeface="Times New Roman" pitchFamily="18" charset="0"/>
              <a:cs typeface="Times New Roman" pitchFamily="18" charset="0"/>
            </a:endParaRPr>
          </a:p>
        </p:txBody>
      </p:sp>
      <p:sp>
        <p:nvSpPr>
          <p:cNvPr id="18" name="TextBox 17">
            <a:extLst>
              <a:ext uri="{FF2B5EF4-FFF2-40B4-BE49-F238E27FC236}">
                <a16:creationId xmlns:a16="http://schemas.microsoft.com/office/drawing/2014/main" id="{9A26E844-F75E-2BAD-60D7-A93C736B8887}"/>
              </a:ext>
            </a:extLst>
          </p:cNvPr>
          <p:cNvSpPr txBox="1"/>
          <p:nvPr/>
        </p:nvSpPr>
        <p:spPr>
          <a:xfrm>
            <a:off x="4855481" y="4809913"/>
            <a:ext cx="2481037"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Căn theo cross start </a:t>
            </a:r>
            <a:endParaRPr lang="vi-VN" sz="1400" b="1" i="1">
              <a:solidFill>
                <a:srgbClr val="FF0000"/>
              </a:solidFill>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BA7D2B7B-7BA1-1CE9-D0C6-30A0B9693483}"/>
              </a:ext>
            </a:extLst>
          </p:cNvPr>
          <p:cNvPicPr>
            <a:picLocks noChangeAspect="1"/>
          </p:cNvPicPr>
          <p:nvPr/>
        </p:nvPicPr>
        <p:blipFill>
          <a:blip r:embed="rId6"/>
          <a:stretch>
            <a:fillRect/>
          </a:stretch>
        </p:blipFill>
        <p:spPr>
          <a:xfrm>
            <a:off x="4855481" y="1890878"/>
            <a:ext cx="2481037" cy="2875917"/>
          </a:xfrm>
          <a:prstGeom prst="rect">
            <a:avLst/>
          </a:prstGeom>
        </p:spPr>
      </p:pic>
      <p:pic>
        <p:nvPicPr>
          <p:cNvPr id="19" name="Picture 18">
            <a:extLst>
              <a:ext uri="{FF2B5EF4-FFF2-40B4-BE49-F238E27FC236}">
                <a16:creationId xmlns:a16="http://schemas.microsoft.com/office/drawing/2014/main" id="{F2127BC1-14C2-0A5C-4745-8B52916F5F8B}"/>
              </a:ext>
            </a:extLst>
          </p:cNvPr>
          <p:cNvPicPr>
            <a:picLocks noChangeAspect="1"/>
          </p:cNvPicPr>
          <p:nvPr/>
        </p:nvPicPr>
        <p:blipFill>
          <a:blip r:embed="rId7"/>
          <a:stretch>
            <a:fillRect/>
          </a:stretch>
        </p:blipFill>
        <p:spPr>
          <a:xfrm>
            <a:off x="7541261" y="1868768"/>
            <a:ext cx="3773178" cy="1215091"/>
          </a:xfrm>
          <a:prstGeom prst="rect">
            <a:avLst/>
          </a:prstGeom>
        </p:spPr>
      </p:pic>
      <p:pic>
        <p:nvPicPr>
          <p:cNvPr id="20" name="Picture 19">
            <a:extLst>
              <a:ext uri="{FF2B5EF4-FFF2-40B4-BE49-F238E27FC236}">
                <a16:creationId xmlns:a16="http://schemas.microsoft.com/office/drawing/2014/main" id="{D294BACB-5C44-B12B-2E07-917AFD4DAA09}"/>
              </a:ext>
            </a:extLst>
          </p:cNvPr>
          <p:cNvPicPr>
            <a:picLocks noChangeAspect="1"/>
          </p:cNvPicPr>
          <p:nvPr/>
        </p:nvPicPr>
        <p:blipFill rotWithShape="1">
          <a:blip r:embed="rId8">
            <a:extLst>
              <a:ext uri="{28A0092B-C50C-407E-A947-70E740481C1C}">
                <a14:useLocalDpi xmlns:a14="http://schemas.microsoft.com/office/drawing/2010/main" val="0"/>
              </a:ext>
            </a:extLst>
          </a:blip>
          <a:srcRect l="1251" t="2506" r="2134" b="3662"/>
          <a:stretch/>
        </p:blipFill>
        <p:spPr>
          <a:xfrm>
            <a:off x="7541261" y="3120020"/>
            <a:ext cx="3914787" cy="2248774"/>
          </a:xfrm>
          <a:prstGeom prst="rect">
            <a:avLst/>
          </a:prstGeom>
        </p:spPr>
      </p:pic>
      <p:grpSp>
        <p:nvGrpSpPr>
          <p:cNvPr id="21" name="Group 46">
            <a:extLst>
              <a:ext uri="{FF2B5EF4-FFF2-40B4-BE49-F238E27FC236}">
                <a16:creationId xmlns:a16="http://schemas.microsoft.com/office/drawing/2014/main" id="{C4BDB503-31CB-9913-B90A-B82223A4C1B8}"/>
              </a:ext>
            </a:extLst>
          </p:cNvPr>
          <p:cNvGrpSpPr>
            <a:grpSpLocks/>
          </p:cNvGrpSpPr>
          <p:nvPr/>
        </p:nvGrpSpPr>
        <p:grpSpPr bwMode="auto">
          <a:xfrm>
            <a:off x="702179" y="712439"/>
            <a:ext cx="3588494" cy="685800"/>
            <a:chOff x="1296" y="1824"/>
            <a:chExt cx="1934" cy="432"/>
          </a:xfrm>
        </p:grpSpPr>
        <p:sp>
          <p:nvSpPr>
            <p:cNvPr id="22" name="AutoShape 47">
              <a:extLst>
                <a:ext uri="{FF2B5EF4-FFF2-40B4-BE49-F238E27FC236}">
                  <a16:creationId xmlns:a16="http://schemas.microsoft.com/office/drawing/2014/main" id="{6D3208EC-7E6A-3AC0-AD1E-043085D83865}"/>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3" name="AutoShape 48">
              <a:extLst>
                <a:ext uri="{FF2B5EF4-FFF2-40B4-BE49-F238E27FC236}">
                  <a16:creationId xmlns:a16="http://schemas.microsoft.com/office/drawing/2014/main" id="{46305181-9604-A8E5-D0D3-224CCF9F415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4" name="Text Box 49">
              <a:extLst>
                <a:ext uri="{FF2B5EF4-FFF2-40B4-BE49-F238E27FC236}">
                  <a16:creationId xmlns:a16="http://schemas.microsoft.com/office/drawing/2014/main" id="{08B30FB5-6DD4-3CC0-DA06-9E13B6689625}"/>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5" name="Text Box 50">
              <a:extLst>
                <a:ext uri="{FF2B5EF4-FFF2-40B4-BE49-F238E27FC236}">
                  <a16:creationId xmlns:a16="http://schemas.microsoft.com/office/drawing/2014/main" id="{BB517B40-DE9F-A280-8704-F6CBB1A6550D}"/>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32137696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8539057"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3.3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align-content</a:t>
            </a:r>
            <a:r>
              <a:rPr lang="en-US"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flex-end;</a:t>
            </a:r>
            <a:r>
              <a:rPr lang="en-US" b="1" i="1">
                <a:latin typeface="Times New Roman" pitchFamily="18" charset="0"/>
                <a:cs typeface="Times New Roman" pitchFamily="18" charset="0"/>
              </a:rPr>
              <a:t> Căn theo cross end</a:t>
            </a:r>
            <a:endParaRPr lang="vi-VN" b="1" i="1">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D4FC8452-DA8E-5FC9-4ACB-D28FF41FCD22}"/>
              </a:ext>
            </a:extLst>
          </p:cNvPr>
          <p:cNvPicPr>
            <a:picLocks noChangeAspect="1"/>
          </p:cNvPicPr>
          <p:nvPr/>
        </p:nvPicPr>
        <p:blipFill>
          <a:blip r:embed="rId5"/>
          <a:stretch>
            <a:fillRect/>
          </a:stretch>
        </p:blipFill>
        <p:spPr>
          <a:xfrm>
            <a:off x="1228630" y="1868768"/>
            <a:ext cx="3551961" cy="4431413"/>
          </a:xfrm>
          <a:prstGeom prst="rect">
            <a:avLst/>
          </a:prstGeom>
        </p:spPr>
      </p:pic>
      <p:sp>
        <p:nvSpPr>
          <p:cNvPr id="3" name="TextBox 2">
            <a:extLst>
              <a:ext uri="{FF2B5EF4-FFF2-40B4-BE49-F238E27FC236}">
                <a16:creationId xmlns:a16="http://schemas.microsoft.com/office/drawing/2014/main" id="{58889828-B4C0-B55F-BF07-A3E5A2101D1D}"/>
              </a:ext>
            </a:extLst>
          </p:cNvPr>
          <p:cNvSpPr txBox="1"/>
          <p:nvPr/>
        </p:nvSpPr>
        <p:spPr>
          <a:xfrm>
            <a:off x="3734982" y="4527013"/>
            <a:ext cx="772620" cy="307777"/>
          </a:xfrm>
          <a:prstGeom prst="rect">
            <a:avLst/>
          </a:prstGeom>
          <a:noFill/>
        </p:spPr>
        <p:txBody>
          <a:bodyPr wrap="square">
            <a:spAutoFit/>
          </a:bodyPr>
          <a:lstStyle/>
          <a:p>
            <a:pPr algn="ctr"/>
            <a:r>
              <a:rPr lang="en-US" sz="1400" b="1" i="1">
                <a:solidFill>
                  <a:srgbClr val="FFFF00"/>
                </a:solidFill>
                <a:latin typeface="Times New Roman" pitchFamily="18" charset="0"/>
                <a:cs typeface="Times New Roman" pitchFamily="18" charset="0"/>
              </a:rPr>
              <a:t>default</a:t>
            </a:r>
            <a:endParaRPr lang="vi-VN" sz="1400" b="1" i="1">
              <a:solidFill>
                <a:srgbClr val="FFFF00"/>
              </a:solidFill>
              <a:latin typeface="Times New Roman" pitchFamily="18" charset="0"/>
              <a:cs typeface="Times New Roman" pitchFamily="18" charset="0"/>
            </a:endParaRPr>
          </a:p>
        </p:txBody>
      </p:sp>
      <p:sp>
        <p:nvSpPr>
          <p:cNvPr id="18" name="TextBox 17">
            <a:extLst>
              <a:ext uri="{FF2B5EF4-FFF2-40B4-BE49-F238E27FC236}">
                <a16:creationId xmlns:a16="http://schemas.microsoft.com/office/drawing/2014/main" id="{9A26E844-F75E-2BAD-60D7-A93C736B8887}"/>
              </a:ext>
            </a:extLst>
          </p:cNvPr>
          <p:cNvSpPr txBox="1"/>
          <p:nvPr/>
        </p:nvSpPr>
        <p:spPr>
          <a:xfrm>
            <a:off x="4855481" y="4809913"/>
            <a:ext cx="2481037"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Căn theo cross end</a:t>
            </a:r>
            <a:endParaRPr lang="vi-VN" sz="1400" b="1" i="1">
              <a:solidFill>
                <a:srgbClr val="FF0000"/>
              </a:solidFill>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BA7D2B7B-7BA1-1CE9-D0C6-30A0B9693483}"/>
              </a:ext>
            </a:extLst>
          </p:cNvPr>
          <p:cNvPicPr>
            <a:picLocks noChangeAspect="1"/>
          </p:cNvPicPr>
          <p:nvPr/>
        </p:nvPicPr>
        <p:blipFill>
          <a:blip r:embed="rId6"/>
          <a:stretch>
            <a:fillRect/>
          </a:stretch>
        </p:blipFill>
        <p:spPr>
          <a:xfrm>
            <a:off x="4855481" y="1890878"/>
            <a:ext cx="2481037" cy="2875917"/>
          </a:xfrm>
          <a:prstGeom prst="rect">
            <a:avLst/>
          </a:prstGeom>
        </p:spPr>
      </p:pic>
      <p:pic>
        <p:nvPicPr>
          <p:cNvPr id="20" name="Picture 19">
            <a:extLst>
              <a:ext uri="{FF2B5EF4-FFF2-40B4-BE49-F238E27FC236}">
                <a16:creationId xmlns:a16="http://schemas.microsoft.com/office/drawing/2014/main" id="{D294BACB-5C44-B12B-2E07-917AFD4DAA09}"/>
              </a:ext>
            </a:extLst>
          </p:cNvPr>
          <p:cNvPicPr>
            <a:picLocks noChangeAspect="1"/>
          </p:cNvPicPr>
          <p:nvPr/>
        </p:nvPicPr>
        <p:blipFill rotWithShape="1">
          <a:blip r:embed="rId7">
            <a:extLst>
              <a:ext uri="{28A0092B-C50C-407E-A947-70E740481C1C}">
                <a14:useLocalDpi xmlns:a14="http://schemas.microsoft.com/office/drawing/2010/main" val="0"/>
              </a:ext>
            </a:extLst>
          </a:blip>
          <a:srcRect l="1251" t="2506" r="2134" b="3662"/>
          <a:stretch/>
        </p:blipFill>
        <p:spPr>
          <a:xfrm>
            <a:off x="7541261" y="3120020"/>
            <a:ext cx="3914787" cy="2248774"/>
          </a:xfrm>
          <a:prstGeom prst="rect">
            <a:avLst/>
          </a:prstGeom>
        </p:spPr>
      </p:pic>
      <p:pic>
        <p:nvPicPr>
          <p:cNvPr id="5" name="Picture 4">
            <a:extLst>
              <a:ext uri="{FF2B5EF4-FFF2-40B4-BE49-F238E27FC236}">
                <a16:creationId xmlns:a16="http://schemas.microsoft.com/office/drawing/2014/main" id="{1591BD40-9538-F18B-31C5-25CFC94A3923}"/>
              </a:ext>
            </a:extLst>
          </p:cNvPr>
          <p:cNvPicPr>
            <a:picLocks noChangeAspect="1"/>
          </p:cNvPicPr>
          <p:nvPr/>
        </p:nvPicPr>
        <p:blipFill>
          <a:blip r:embed="rId8"/>
          <a:stretch>
            <a:fillRect/>
          </a:stretch>
        </p:blipFill>
        <p:spPr>
          <a:xfrm>
            <a:off x="7541261" y="1737891"/>
            <a:ext cx="4196766" cy="1347110"/>
          </a:xfrm>
          <a:prstGeom prst="rect">
            <a:avLst/>
          </a:prstGeom>
        </p:spPr>
      </p:pic>
      <p:grpSp>
        <p:nvGrpSpPr>
          <p:cNvPr id="21" name="Group 46">
            <a:extLst>
              <a:ext uri="{FF2B5EF4-FFF2-40B4-BE49-F238E27FC236}">
                <a16:creationId xmlns:a16="http://schemas.microsoft.com/office/drawing/2014/main" id="{4790B40A-AFE5-963E-7675-E79FC90BA214}"/>
              </a:ext>
            </a:extLst>
          </p:cNvPr>
          <p:cNvGrpSpPr>
            <a:grpSpLocks/>
          </p:cNvGrpSpPr>
          <p:nvPr/>
        </p:nvGrpSpPr>
        <p:grpSpPr bwMode="auto">
          <a:xfrm>
            <a:off x="702179" y="712439"/>
            <a:ext cx="3588494" cy="685800"/>
            <a:chOff x="1296" y="1824"/>
            <a:chExt cx="1934" cy="432"/>
          </a:xfrm>
        </p:grpSpPr>
        <p:sp>
          <p:nvSpPr>
            <p:cNvPr id="22" name="AutoShape 47">
              <a:extLst>
                <a:ext uri="{FF2B5EF4-FFF2-40B4-BE49-F238E27FC236}">
                  <a16:creationId xmlns:a16="http://schemas.microsoft.com/office/drawing/2014/main" id="{C242F31D-0138-8F9F-A62B-9BA6C5E3F541}"/>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3" name="AutoShape 48">
              <a:extLst>
                <a:ext uri="{FF2B5EF4-FFF2-40B4-BE49-F238E27FC236}">
                  <a16:creationId xmlns:a16="http://schemas.microsoft.com/office/drawing/2014/main" id="{87E2E09A-E587-64E5-F889-EDC54ADC653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4" name="Text Box 49">
              <a:extLst>
                <a:ext uri="{FF2B5EF4-FFF2-40B4-BE49-F238E27FC236}">
                  <a16:creationId xmlns:a16="http://schemas.microsoft.com/office/drawing/2014/main" id="{5426C57A-1C9B-3A71-51F4-45B735F3AA75}"/>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5" name="Text Box 50">
              <a:extLst>
                <a:ext uri="{FF2B5EF4-FFF2-40B4-BE49-F238E27FC236}">
                  <a16:creationId xmlns:a16="http://schemas.microsoft.com/office/drawing/2014/main" id="{2FF20DA0-B822-CA08-5F54-31397D325501}"/>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pic>
        <p:nvPicPr>
          <p:cNvPr id="28" name="Picture 27">
            <a:extLst>
              <a:ext uri="{FF2B5EF4-FFF2-40B4-BE49-F238E27FC236}">
                <a16:creationId xmlns:a16="http://schemas.microsoft.com/office/drawing/2014/main" id="{7D7A33D4-937E-ECA8-A97F-1A34CEE79C5E}"/>
              </a:ext>
            </a:extLst>
          </p:cNvPr>
          <p:cNvPicPr>
            <a:picLocks noChangeAspect="1"/>
          </p:cNvPicPr>
          <p:nvPr/>
        </p:nvPicPr>
        <p:blipFill rotWithShape="1">
          <a:blip r:embed="rId9"/>
          <a:srcRect l="60968" t="39965" r="-1" b="12459"/>
          <a:stretch/>
        </p:blipFill>
        <p:spPr>
          <a:xfrm>
            <a:off x="6914605" y="4328160"/>
            <a:ext cx="317861" cy="159663"/>
          </a:xfrm>
          <a:prstGeom prst="rect">
            <a:avLst/>
          </a:prstGeom>
        </p:spPr>
      </p:pic>
      <p:pic>
        <p:nvPicPr>
          <p:cNvPr id="30" name="Picture 29">
            <a:extLst>
              <a:ext uri="{FF2B5EF4-FFF2-40B4-BE49-F238E27FC236}">
                <a16:creationId xmlns:a16="http://schemas.microsoft.com/office/drawing/2014/main" id="{32657653-59BB-31B9-6DE2-C062DC6177C8}"/>
              </a:ext>
            </a:extLst>
          </p:cNvPr>
          <p:cNvPicPr>
            <a:picLocks noChangeAspect="1"/>
          </p:cNvPicPr>
          <p:nvPr/>
        </p:nvPicPr>
        <p:blipFill rotWithShape="1">
          <a:blip r:embed="rId10"/>
          <a:srcRect b="17485"/>
          <a:stretch/>
        </p:blipFill>
        <p:spPr>
          <a:xfrm>
            <a:off x="5096527" y="4314653"/>
            <a:ext cx="1929271" cy="187678"/>
          </a:xfrm>
          <a:prstGeom prst="rect">
            <a:avLst/>
          </a:prstGeom>
        </p:spPr>
      </p:pic>
    </p:spTree>
    <p:extLst>
      <p:ext uri="{BB962C8B-B14F-4D97-AF65-F5344CB8AC3E}">
        <p14:creationId xmlns:p14="http://schemas.microsoft.com/office/powerpoint/2010/main" val="2961421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Background-position</a:t>
            </a:r>
            <a:r>
              <a:rPr lang="en-US" b="1" i="1">
                <a:solidFill>
                  <a:srgbClr val="FF0000"/>
                </a:solidFill>
                <a:latin typeface="Times New Roman" pitchFamily="18" charset="0"/>
                <a:cs typeface="Times New Roman" pitchFamily="18" charset="0"/>
              </a:rPr>
              <a:t> </a:t>
            </a:r>
          </a:p>
          <a:p>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Vị trí đặt ảnh nền sử dụng đơn vị %</a:t>
            </a:r>
            <a:endParaRPr lang="vi-VN" b="1" i="1">
              <a:latin typeface="Times New Roman" pitchFamily="18" charset="0"/>
              <a:cs typeface="Times New Roman" pitchFamily="18" charset="0"/>
            </a:endParaRPr>
          </a:p>
        </p:txBody>
      </p:sp>
      <p:grpSp>
        <p:nvGrpSpPr>
          <p:cNvPr id="10307" name="Group 10306">
            <a:extLst>
              <a:ext uri="{FF2B5EF4-FFF2-40B4-BE49-F238E27FC236}">
                <a16:creationId xmlns:a16="http://schemas.microsoft.com/office/drawing/2014/main" id="{7FA531DF-0240-88CA-572D-767A26FD346A}"/>
              </a:ext>
            </a:extLst>
          </p:cNvPr>
          <p:cNvGrpSpPr/>
          <p:nvPr/>
        </p:nvGrpSpPr>
        <p:grpSpPr>
          <a:xfrm>
            <a:off x="6944951" y="797755"/>
            <a:ext cx="4961822" cy="4051850"/>
            <a:chOff x="7313357" y="752031"/>
            <a:chExt cx="4961822" cy="4051850"/>
          </a:xfrm>
        </p:grpSpPr>
        <p:grpSp>
          <p:nvGrpSpPr>
            <p:cNvPr id="2" name="Group 1">
              <a:extLst>
                <a:ext uri="{FF2B5EF4-FFF2-40B4-BE49-F238E27FC236}">
                  <a16:creationId xmlns:a16="http://schemas.microsoft.com/office/drawing/2014/main" id="{9AF13A19-D9ED-7667-3A11-A669F7DF5D7B}"/>
                </a:ext>
              </a:extLst>
            </p:cNvPr>
            <p:cNvGrpSpPr/>
            <p:nvPr/>
          </p:nvGrpSpPr>
          <p:grpSpPr>
            <a:xfrm>
              <a:off x="8138206" y="996121"/>
              <a:ext cx="4136973" cy="2529894"/>
              <a:chOff x="8140076" y="1713116"/>
              <a:chExt cx="4136973" cy="2529894"/>
            </a:xfrm>
          </p:grpSpPr>
          <p:pic>
            <p:nvPicPr>
              <p:cNvPr id="5" name="Picture 4">
                <a:extLst>
                  <a:ext uri="{FF2B5EF4-FFF2-40B4-BE49-F238E27FC236}">
                    <a16:creationId xmlns:a16="http://schemas.microsoft.com/office/drawing/2014/main" id="{96FFA082-B0A8-9CFA-2405-80B3AC530325}"/>
                  </a:ext>
                </a:extLst>
              </p:cNvPr>
              <p:cNvPicPr>
                <a:picLocks noChangeAspect="1"/>
              </p:cNvPicPr>
              <p:nvPr/>
            </p:nvPicPr>
            <p:blipFill>
              <a:blip r:embed="rId5"/>
              <a:stretch>
                <a:fillRect/>
              </a:stretch>
            </p:blipFill>
            <p:spPr>
              <a:xfrm>
                <a:off x="9151817" y="2034639"/>
                <a:ext cx="1905610" cy="1869176"/>
              </a:xfrm>
              <a:prstGeom prst="rect">
                <a:avLst/>
              </a:prstGeom>
            </p:spPr>
          </p:pic>
          <p:sp>
            <p:nvSpPr>
              <p:cNvPr id="17" name="Rectangle 16">
                <a:extLst>
                  <a:ext uri="{FF2B5EF4-FFF2-40B4-BE49-F238E27FC236}">
                    <a16:creationId xmlns:a16="http://schemas.microsoft.com/office/drawing/2014/main" id="{2902F3D5-21E7-5F28-79DE-6D783F600841}"/>
                  </a:ext>
                </a:extLst>
              </p:cNvPr>
              <p:cNvSpPr/>
              <p:nvPr/>
            </p:nvSpPr>
            <p:spPr>
              <a:xfrm>
                <a:off x="8141038" y="3921650"/>
                <a:ext cx="1010780" cy="321360"/>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100%</a:t>
                </a:r>
              </a:p>
            </p:txBody>
          </p:sp>
          <p:sp>
            <p:nvSpPr>
              <p:cNvPr id="19" name="Rectangle 18">
                <a:extLst>
                  <a:ext uri="{FF2B5EF4-FFF2-40B4-BE49-F238E27FC236}">
                    <a16:creationId xmlns:a16="http://schemas.microsoft.com/office/drawing/2014/main" id="{D6576529-BB89-523F-BC80-A5F68E2E7F15}"/>
                  </a:ext>
                </a:extLst>
              </p:cNvPr>
              <p:cNvSpPr/>
              <p:nvPr/>
            </p:nvSpPr>
            <p:spPr>
              <a:xfrm>
                <a:off x="8140076" y="1739633"/>
                <a:ext cx="938140" cy="315702"/>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0%</a:t>
                </a:r>
              </a:p>
            </p:txBody>
          </p:sp>
          <p:sp>
            <p:nvSpPr>
              <p:cNvPr id="20" name="Rectangle 19">
                <a:extLst>
                  <a:ext uri="{FF2B5EF4-FFF2-40B4-BE49-F238E27FC236}">
                    <a16:creationId xmlns:a16="http://schemas.microsoft.com/office/drawing/2014/main" id="{FEFE9EBF-B837-37ED-2B45-60596C14ECC2}"/>
                  </a:ext>
                </a:extLst>
              </p:cNvPr>
              <p:cNvSpPr/>
              <p:nvPr/>
            </p:nvSpPr>
            <p:spPr>
              <a:xfrm>
                <a:off x="11053520" y="1713116"/>
                <a:ext cx="1223528"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0%</a:t>
                </a:r>
              </a:p>
            </p:txBody>
          </p:sp>
          <p:sp>
            <p:nvSpPr>
              <p:cNvPr id="29" name="Rectangle 28">
                <a:extLst>
                  <a:ext uri="{FF2B5EF4-FFF2-40B4-BE49-F238E27FC236}">
                    <a16:creationId xmlns:a16="http://schemas.microsoft.com/office/drawing/2014/main" id="{E874CFFB-88B4-1402-8FB3-A4DF6F958A15}"/>
                  </a:ext>
                </a:extLst>
              </p:cNvPr>
              <p:cNvSpPr/>
              <p:nvPr/>
            </p:nvSpPr>
            <p:spPr>
              <a:xfrm>
                <a:off x="11053520" y="3875799"/>
                <a:ext cx="1223529"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100%</a:t>
                </a:r>
              </a:p>
            </p:txBody>
          </p:sp>
        </p:grpSp>
        <p:cxnSp>
          <p:nvCxnSpPr>
            <p:cNvPr id="24" name="Straight Arrow Connector 23">
              <a:extLst>
                <a:ext uri="{FF2B5EF4-FFF2-40B4-BE49-F238E27FC236}">
                  <a16:creationId xmlns:a16="http://schemas.microsoft.com/office/drawing/2014/main" id="{DFF7ECC2-73DC-CC4A-02D1-50454B7780FE}"/>
                </a:ext>
              </a:extLst>
            </p:cNvPr>
            <p:cNvCxnSpPr/>
            <p:nvPr/>
          </p:nvCxnSpPr>
          <p:spPr>
            <a:xfrm>
              <a:off x="9217786" y="1105808"/>
              <a:ext cx="1786833" cy="0"/>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D78F34-5F08-C8B8-3D58-B44C47B95FBE}"/>
                </a:ext>
              </a:extLst>
            </p:cNvPr>
            <p:cNvCxnSpPr>
              <a:cxnSpLocks/>
            </p:cNvCxnSpPr>
            <p:nvPr/>
          </p:nvCxnSpPr>
          <p:spPr>
            <a:xfrm>
              <a:off x="8845997" y="1398239"/>
              <a:ext cx="0" cy="1706702"/>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4100B33-3DBF-73F6-5BC2-5BE9F7BE26CD}"/>
                </a:ext>
              </a:extLst>
            </p:cNvPr>
            <p:cNvSpPr/>
            <p:nvPr/>
          </p:nvSpPr>
          <p:spPr>
            <a:xfrm>
              <a:off x="7852583" y="2008900"/>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y </a:t>
              </a:r>
            </a:p>
          </p:txBody>
        </p:sp>
        <p:sp>
          <p:nvSpPr>
            <p:cNvPr id="10308" name="Rectangle 10307">
              <a:extLst>
                <a:ext uri="{FF2B5EF4-FFF2-40B4-BE49-F238E27FC236}">
                  <a16:creationId xmlns:a16="http://schemas.microsoft.com/office/drawing/2014/main" id="{D3DB59B5-A5A1-7729-FEC9-F69F3751D5BE}"/>
                </a:ext>
              </a:extLst>
            </p:cNvPr>
            <p:cNvSpPr/>
            <p:nvPr/>
          </p:nvSpPr>
          <p:spPr>
            <a:xfrm>
              <a:off x="9620923" y="752031"/>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x </a:t>
              </a:r>
            </a:p>
          </p:txBody>
        </p:sp>
        <p:sp>
          <p:nvSpPr>
            <p:cNvPr id="10326" name="Rectangle 10325">
              <a:extLst>
                <a:ext uri="{FF2B5EF4-FFF2-40B4-BE49-F238E27FC236}">
                  <a16:creationId xmlns:a16="http://schemas.microsoft.com/office/drawing/2014/main" id="{C76FD173-A413-AE23-AF09-2B5427CE8F7F}"/>
                </a:ext>
              </a:extLst>
            </p:cNvPr>
            <p:cNvSpPr/>
            <p:nvPr/>
          </p:nvSpPr>
          <p:spPr>
            <a:xfrm>
              <a:off x="7313357" y="4491934"/>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F12 </a:t>
              </a:r>
            </a:p>
          </p:txBody>
        </p:sp>
      </p:grpSp>
      <p:pic>
        <p:nvPicPr>
          <p:cNvPr id="10318" name="Picture 10317">
            <a:extLst>
              <a:ext uri="{FF2B5EF4-FFF2-40B4-BE49-F238E27FC236}">
                <a16:creationId xmlns:a16="http://schemas.microsoft.com/office/drawing/2014/main" id="{C235BFE4-7C9D-B0CF-81C1-E845FE3658E4}"/>
              </a:ext>
            </a:extLst>
          </p:cNvPr>
          <p:cNvPicPr>
            <a:picLocks noChangeAspect="1"/>
          </p:cNvPicPr>
          <p:nvPr/>
        </p:nvPicPr>
        <p:blipFill>
          <a:blip r:embed="rId6"/>
          <a:stretch>
            <a:fillRect/>
          </a:stretch>
        </p:blipFill>
        <p:spPr>
          <a:xfrm>
            <a:off x="1158836" y="4234067"/>
            <a:ext cx="3876675" cy="1990725"/>
          </a:xfrm>
          <a:prstGeom prst="rect">
            <a:avLst/>
          </a:prstGeom>
        </p:spPr>
      </p:pic>
      <p:pic>
        <p:nvPicPr>
          <p:cNvPr id="10320" name="Picture 10319">
            <a:extLst>
              <a:ext uri="{FF2B5EF4-FFF2-40B4-BE49-F238E27FC236}">
                <a16:creationId xmlns:a16="http://schemas.microsoft.com/office/drawing/2014/main" id="{608FF79A-1EC3-DD23-CC06-AE30945AD2C0}"/>
              </a:ext>
            </a:extLst>
          </p:cNvPr>
          <p:cNvPicPr>
            <a:picLocks noChangeAspect="1"/>
          </p:cNvPicPr>
          <p:nvPr/>
        </p:nvPicPr>
        <p:blipFill>
          <a:blip r:embed="rId7"/>
          <a:stretch>
            <a:fillRect/>
          </a:stretch>
        </p:blipFill>
        <p:spPr>
          <a:xfrm>
            <a:off x="1158836" y="2238444"/>
            <a:ext cx="3914775" cy="1800225"/>
          </a:xfrm>
          <a:prstGeom prst="rect">
            <a:avLst/>
          </a:prstGeom>
        </p:spPr>
      </p:pic>
      <p:pic>
        <p:nvPicPr>
          <p:cNvPr id="10322" name="Picture 10321">
            <a:extLst>
              <a:ext uri="{FF2B5EF4-FFF2-40B4-BE49-F238E27FC236}">
                <a16:creationId xmlns:a16="http://schemas.microsoft.com/office/drawing/2014/main" id="{22C8345F-9013-EB2A-4712-B9C1F175BCB6}"/>
              </a:ext>
            </a:extLst>
          </p:cNvPr>
          <p:cNvPicPr>
            <a:picLocks noChangeAspect="1"/>
          </p:cNvPicPr>
          <p:nvPr/>
        </p:nvPicPr>
        <p:blipFill>
          <a:blip r:embed="rId8"/>
          <a:stretch>
            <a:fillRect/>
          </a:stretch>
        </p:blipFill>
        <p:spPr>
          <a:xfrm>
            <a:off x="5980510" y="4947446"/>
            <a:ext cx="2867025" cy="1276350"/>
          </a:xfrm>
          <a:prstGeom prst="rect">
            <a:avLst/>
          </a:prstGeom>
        </p:spPr>
      </p:pic>
      <p:pic>
        <p:nvPicPr>
          <p:cNvPr id="10324" name="Picture 10323">
            <a:extLst>
              <a:ext uri="{FF2B5EF4-FFF2-40B4-BE49-F238E27FC236}">
                <a16:creationId xmlns:a16="http://schemas.microsoft.com/office/drawing/2014/main" id="{05CF0CEB-916A-9672-D9F8-431044929C23}"/>
              </a:ext>
            </a:extLst>
          </p:cNvPr>
          <p:cNvPicPr>
            <a:picLocks noChangeAspect="1"/>
          </p:cNvPicPr>
          <p:nvPr/>
        </p:nvPicPr>
        <p:blipFill>
          <a:blip r:embed="rId9"/>
          <a:stretch>
            <a:fillRect/>
          </a:stretch>
        </p:blipFill>
        <p:spPr>
          <a:xfrm>
            <a:off x="8875719" y="4632126"/>
            <a:ext cx="3099165" cy="1591670"/>
          </a:xfrm>
          <a:prstGeom prst="rect">
            <a:avLst/>
          </a:prstGeom>
        </p:spPr>
      </p:pic>
      <p:grpSp>
        <p:nvGrpSpPr>
          <p:cNvPr id="4" name="Group 46">
            <a:extLst>
              <a:ext uri="{FF2B5EF4-FFF2-40B4-BE49-F238E27FC236}">
                <a16:creationId xmlns:a16="http://schemas.microsoft.com/office/drawing/2014/main" id="{47540B24-9141-D5CB-68EC-A1005867E50A}"/>
              </a:ext>
            </a:extLst>
          </p:cNvPr>
          <p:cNvGrpSpPr>
            <a:grpSpLocks/>
          </p:cNvGrpSpPr>
          <p:nvPr/>
        </p:nvGrpSpPr>
        <p:grpSpPr bwMode="auto">
          <a:xfrm>
            <a:off x="702179" y="712439"/>
            <a:ext cx="3777305" cy="685800"/>
            <a:chOff x="1296" y="1824"/>
            <a:chExt cx="2101" cy="432"/>
          </a:xfrm>
        </p:grpSpPr>
        <p:sp>
          <p:nvSpPr>
            <p:cNvPr id="6" name="AutoShape 47">
              <a:extLst>
                <a:ext uri="{FF2B5EF4-FFF2-40B4-BE49-F238E27FC236}">
                  <a16:creationId xmlns:a16="http://schemas.microsoft.com/office/drawing/2014/main" id="{D768B51E-A8B0-C597-E7EE-F9FD28BC09E9}"/>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3E097276-02BF-100E-97C1-FAA56AEF7E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3ABC5552-42BE-4912-02E8-F31069BD4F05}"/>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6" name="Text Box 50">
              <a:extLst>
                <a:ext uri="{FF2B5EF4-FFF2-40B4-BE49-F238E27FC236}">
                  <a16:creationId xmlns:a16="http://schemas.microsoft.com/office/drawing/2014/main" id="{E93A4299-8401-3A13-9818-37697BAC6D4A}"/>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16787899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8539057"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3.3 flexbox </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align-content</a:t>
            </a:r>
            <a:r>
              <a:rPr lang="en-US"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center | space-between | space-around</a:t>
            </a:r>
            <a:endParaRPr lang="vi-VN" b="1" i="1">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D4FC8452-DA8E-5FC9-4ACB-D28FF41FCD22}"/>
              </a:ext>
            </a:extLst>
          </p:cNvPr>
          <p:cNvPicPr>
            <a:picLocks noChangeAspect="1"/>
          </p:cNvPicPr>
          <p:nvPr/>
        </p:nvPicPr>
        <p:blipFill>
          <a:blip r:embed="rId5"/>
          <a:stretch>
            <a:fillRect/>
          </a:stretch>
        </p:blipFill>
        <p:spPr>
          <a:xfrm>
            <a:off x="1228630" y="1868768"/>
            <a:ext cx="3551961" cy="4431413"/>
          </a:xfrm>
          <a:prstGeom prst="rect">
            <a:avLst/>
          </a:prstGeom>
        </p:spPr>
      </p:pic>
      <p:sp>
        <p:nvSpPr>
          <p:cNvPr id="3" name="TextBox 2">
            <a:extLst>
              <a:ext uri="{FF2B5EF4-FFF2-40B4-BE49-F238E27FC236}">
                <a16:creationId xmlns:a16="http://schemas.microsoft.com/office/drawing/2014/main" id="{58889828-B4C0-B55F-BF07-A3E5A2101D1D}"/>
              </a:ext>
            </a:extLst>
          </p:cNvPr>
          <p:cNvSpPr txBox="1"/>
          <p:nvPr/>
        </p:nvSpPr>
        <p:spPr>
          <a:xfrm>
            <a:off x="3734982" y="4527013"/>
            <a:ext cx="772620" cy="307777"/>
          </a:xfrm>
          <a:prstGeom prst="rect">
            <a:avLst/>
          </a:prstGeom>
          <a:noFill/>
        </p:spPr>
        <p:txBody>
          <a:bodyPr wrap="square">
            <a:spAutoFit/>
          </a:bodyPr>
          <a:lstStyle/>
          <a:p>
            <a:pPr algn="ctr"/>
            <a:r>
              <a:rPr lang="en-US" sz="1400" b="1" i="1">
                <a:solidFill>
                  <a:srgbClr val="FFFF00"/>
                </a:solidFill>
                <a:latin typeface="Times New Roman" pitchFamily="18" charset="0"/>
                <a:cs typeface="Times New Roman" pitchFamily="18" charset="0"/>
              </a:rPr>
              <a:t>default</a:t>
            </a:r>
            <a:endParaRPr lang="vi-VN" sz="1400" b="1" i="1">
              <a:solidFill>
                <a:srgbClr val="FFFF00"/>
              </a:solidFill>
              <a:latin typeface="Times New Roman" pitchFamily="18" charset="0"/>
              <a:cs typeface="Times New Roman" pitchFamily="18" charset="0"/>
            </a:endParaRPr>
          </a:p>
        </p:txBody>
      </p:sp>
      <p:pic>
        <p:nvPicPr>
          <p:cNvPr id="14" name="Picture 13">
            <a:extLst>
              <a:ext uri="{FF2B5EF4-FFF2-40B4-BE49-F238E27FC236}">
                <a16:creationId xmlns:a16="http://schemas.microsoft.com/office/drawing/2014/main" id="{906A6738-B025-34EE-A6B6-357873C45228}"/>
              </a:ext>
            </a:extLst>
          </p:cNvPr>
          <p:cNvPicPr>
            <a:picLocks noChangeAspect="1"/>
          </p:cNvPicPr>
          <p:nvPr/>
        </p:nvPicPr>
        <p:blipFill>
          <a:blip r:embed="rId6"/>
          <a:stretch>
            <a:fillRect/>
          </a:stretch>
        </p:blipFill>
        <p:spPr>
          <a:xfrm>
            <a:off x="7526851" y="1846420"/>
            <a:ext cx="4094909" cy="1331319"/>
          </a:xfrm>
          <a:prstGeom prst="rect">
            <a:avLst/>
          </a:prstGeom>
        </p:spPr>
      </p:pic>
      <p:pic>
        <p:nvPicPr>
          <p:cNvPr id="17" name="Picture 16">
            <a:extLst>
              <a:ext uri="{FF2B5EF4-FFF2-40B4-BE49-F238E27FC236}">
                <a16:creationId xmlns:a16="http://schemas.microsoft.com/office/drawing/2014/main" id="{E3FBBC6C-714F-A4B1-2F9A-C6B94653B368}"/>
              </a:ext>
            </a:extLst>
          </p:cNvPr>
          <p:cNvPicPr>
            <a:picLocks noChangeAspect="1"/>
          </p:cNvPicPr>
          <p:nvPr/>
        </p:nvPicPr>
        <p:blipFill>
          <a:blip r:embed="rId7"/>
          <a:stretch>
            <a:fillRect/>
          </a:stretch>
        </p:blipFill>
        <p:spPr>
          <a:xfrm>
            <a:off x="4963486" y="1868768"/>
            <a:ext cx="2447925" cy="323850"/>
          </a:xfrm>
          <a:prstGeom prst="rect">
            <a:avLst/>
          </a:prstGeom>
        </p:spPr>
      </p:pic>
      <p:cxnSp>
        <p:nvCxnSpPr>
          <p:cNvPr id="19" name="Straight Arrow Connector 18">
            <a:extLst>
              <a:ext uri="{FF2B5EF4-FFF2-40B4-BE49-F238E27FC236}">
                <a16:creationId xmlns:a16="http://schemas.microsoft.com/office/drawing/2014/main" id="{C4F9B214-1026-7450-0AAA-CCB8C5322E78}"/>
              </a:ext>
            </a:extLst>
          </p:cNvPr>
          <p:cNvCxnSpPr>
            <a:cxnSpLocks/>
          </p:cNvCxnSpPr>
          <p:nvPr/>
        </p:nvCxnSpPr>
        <p:spPr>
          <a:xfrm>
            <a:off x="8441442" y="1846420"/>
            <a:ext cx="0" cy="236945"/>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574D0A-58E5-6FA9-8F39-0F42EB36FFEF}"/>
              </a:ext>
            </a:extLst>
          </p:cNvPr>
          <p:cNvCxnSpPr>
            <a:cxnSpLocks/>
          </p:cNvCxnSpPr>
          <p:nvPr/>
        </p:nvCxnSpPr>
        <p:spPr>
          <a:xfrm>
            <a:off x="8459373" y="2913899"/>
            <a:ext cx="0" cy="236945"/>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6F72C53-4825-5EFE-C364-2A503A32135E}"/>
              </a:ext>
            </a:extLst>
          </p:cNvPr>
          <p:cNvPicPr>
            <a:picLocks noChangeAspect="1"/>
          </p:cNvPicPr>
          <p:nvPr/>
        </p:nvPicPr>
        <p:blipFill>
          <a:blip r:embed="rId8"/>
          <a:stretch>
            <a:fillRect/>
          </a:stretch>
        </p:blipFill>
        <p:spPr>
          <a:xfrm>
            <a:off x="6975084" y="3333202"/>
            <a:ext cx="4685225" cy="1499272"/>
          </a:xfrm>
          <a:prstGeom prst="rect">
            <a:avLst/>
          </a:prstGeom>
        </p:spPr>
      </p:pic>
      <p:pic>
        <p:nvPicPr>
          <p:cNvPr id="26" name="Picture 25">
            <a:extLst>
              <a:ext uri="{FF2B5EF4-FFF2-40B4-BE49-F238E27FC236}">
                <a16:creationId xmlns:a16="http://schemas.microsoft.com/office/drawing/2014/main" id="{8FF1E6A1-1940-54D2-96E5-35D179152875}"/>
              </a:ext>
            </a:extLst>
          </p:cNvPr>
          <p:cNvPicPr>
            <a:picLocks noChangeAspect="1"/>
          </p:cNvPicPr>
          <p:nvPr/>
        </p:nvPicPr>
        <p:blipFill>
          <a:blip r:embed="rId9"/>
          <a:stretch>
            <a:fillRect/>
          </a:stretch>
        </p:blipFill>
        <p:spPr>
          <a:xfrm>
            <a:off x="5338762" y="3333202"/>
            <a:ext cx="1514475" cy="295275"/>
          </a:xfrm>
          <a:prstGeom prst="rect">
            <a:avLst/>
          </a:prstGeom>
        </p:spPr>
      </p:pic>
      <p:pic>
        <p:nvPicPr>
          <p:cNvPr id="28" name="Picture 27">
            <a:extLst>
              <a:ext uri="{FF2B5EF4-FFF2-40B4-BE49-F238E27FC236}">
                <a16:creationId xmlns:a16="http://schemas.microsoft.com/office/drawing/2014/main" id="{1EF88587-5C9F-FD33-EA9F-83988F7116AD}"/>
              </a:ext>
            </a:extLst>
          </p:cNvPr>
          <p:cNvPicPr>
            <a:picLocks noChangeAspect="1"/>
          </p:cNvPicPr>
          <p:nvPr/>
        </p:nvPicPr>
        <p:blipFill>
          <a:blip r:embed="rId10"/>
          <a:stretch>
            <a:fillRect/>
          </a:stretch>
        </p:blipFill>
        <p:spPr>
          <a:xfrm>
            <a:off x="6975084" y="5086841"/>
            <a:ext cx="4707859" cy="1499272"/>
          </a:xfrm>
          <a:prstGeom prst="rect">
            <a:avLst/>
          </a:prstGeom>
        </p:spPr>
      </p:pic>
      <p:cxnSp>
        <p:nvCxnSpPr>
          <p:cNvPr id="29" name="Straight Arrow Connector 28">
            <a:extLst>
              <a:ext uri="{FF2B5EF4-FFF2-40B4-BE49-F238E27FC236}">
                <a16:creationId xmlns:a16="http://schemas.microsoft.com/office/drawing/2014/main" id="{0E66A7B8-6F72-8C1A-7384-D777D1A2DE48}"/>
              </a:ext>
            </a:extLst>
          </p:cNvPr>
          <p:cNvCxnSpPr>
            <a:cxnSpLocks/>
          </p:cNvCxnSpPr>
          <p:nvPr/>
        </p:nvCxnSpPr>
        <p:spPr>
          <a:xfrm>
            <a:off x="8082853" y="5997078"/>
            <a:ext cx="0" cy="236945"/>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3945E7-BA5B-571A-7C97-0FF97485B62B}"/>
              </a:ext>
            </a:extLst>
          </p:cNvPr>
          <p:cNvSpPr txBox="1"/>
          <p:nvPr/>
        </p:nvSpPr>
        <p:spPr>
          <a:xfrm>
            <a:off x="5034923" y="5428724"/>
            <a:ext cx="1889751"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Các hàng cách đều nhau , Sát lề</a:t>
            </a:r>
            <a:endParaRPr lang="vi-VN" sz="1400" b="1" i="1">
              <a:solidFill>
                <a:srgbClr val="FF0000"/>
              </a:solidFill>
              <a:latin typeface="Times New Roman" pitchFamily="18" charset="0"/>
              <a:cs typeface="Times New Roman" pitchFamily="18" charset="0"/>
            </a:endParaRPr>
          </a:p>
        </p:txBody>
      </p:sp>
      <p:pic>
        <p:nvPicPr>
          <p:cNvPr id="10304" name="Picture 10303">
            <a:extLst>
              <a:ext uri="{FF2B5EF4-FFF2-40B4-BE49-F238E27FC236}">
                <a16:creationId xmlns:a16="http://schemas.microsoft.com/office/drawing/2014/main" id="{66F52447-09DA-1A8D-9A96-44AFCCDFFFB7}"/>
              </a:ext>
            </a:extLst>
          </p:cNvPr>
          <p:cNvPicPr>
            <a:picLocks noChangeAspect="1"/>
          </p:cNvPicPr>
          <p:nvPr/>
        </p:nvPicPr>
        <p:blipFill>
          <a:blip r:embed="rId11"/>
          <a:stretch>
            <a:fillRect/>
          </a:stretch>
        </p:blipFill>
        <p:spPr>
          <a:xfrm>
            <a:off x="5267324" y="5080400"/>
            <a:ext cx="1657350" cy="314325"/>
          </a:xfrm>
          <a:prstGeom prst="rect">
            <a:avLst/>
          </a:prstGeom>
        </p:spPr>
      </p:pic>
      <p:cxnSp>
        <p:nvCxnSpPr>
          <p:cNvPr id="10305" name="Straight Arrow Connector 10304">
            <a:extLst>
              <a:ext uri="{FF2B5EF4-FFF2-40B4-BE49-F238E27FC236}">
                <a16:creationId xmlns:a16="http://schemas.microsoft.com/office/drawing/2014/main" id="{D848702D-1041-C733-2B7F-B699EE86413D}"/>
              </a:ext>
            </a:extLst>
          </p:cNvPr>
          <p:cNvCxnSpPr>
            <a:cxnSpLocks/>
          </p:cNvCxnSpPr>
          <p:nvPr/>
        </p:nvCxnSpPr>
        <p:spPr>
          <a:xfrm>
            <a:off x="8055959" y="5428724"/>
            <a:ext cx="0" cy="236945"/>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06" name="TextBox 10305">
            <a:extLst>
              <a:ext uri="{FF2B5EF4-FFF2-40B4-BE49-F238E27FC236}">
                <a16:creationId xmlns:a16="http://schemas.microsoft.com/office/drawing/2014/main" id="{94317C47-F808-EFFF-6A1A-6161CC7E25A1}"/>
              </a:ext>
            </a:extLst>
          </p:cNvPr>
          <p:cNvSpPr txBox="1"/>
          <p:nvPr/>
        </p:nvSpPr>
        <p:spPr>
          <a:xfrm>
            <a:off x="5216917" y="3662476"/>
            <a:ext cx="1636320" cy="95410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Khoảng trống xung quanh các phần tử = nhau</a:t>
            </a:r>
          </a:p>
          <a:p>
            <a:pPr algn="ctr"/>
            <a:r>
              <a:rPr lang="en-US" sz="1400" b="1" i="1">
                <a:solidFill>
                  <a:srgbClr val="0000CC"/>
                </a:solidFill>
                <a:latin typeface="Times New Roman" pitchFamily="18" charset="0"/>
                <a:cs typeface="Times New Roman" pitchFamily="18" charset="0"/>
              </a:rPr>
              <a:t>* Cách lề </a:t>
            </a:r>
            <a:endParaRPr lang="vi-VN" sz="1400" b="1" i="1">
              <a:solidFill>
                <a:srgbClr val="FF0000"/>
              </a:solidFill>
              <a:latin typeface="Times New Roman" pitchFamily="18" charset="0"/>
              <a:cs typeface="Times New Roman" pitchFamily="18" charset="0"/>
            </a:endParaRPr>
          </a:p>
        </p:txBody>
      </p:sp>
      <p:cxnSp>
        <p:nvCxnSpPr>
          <p:cNvPr id="10307" name="Straight Arrow Connector 10306">
            <a:extLst>
              <a:ext uri="{FF2B5EF4-FFF2-40B4-BE49-F238E27FC236}">
                <a16:creationId xmlns:a16="http://schemas.microsoft.com/office/drawing/2014/main" id="{5FA98EBE-4419-C865-7518-D23DCF868A08}"/>
              </a:ext>
            </a:extLst>
          </p:cNvPr>
          <p:cNvCxnSpPr>
            <a:cxnSpLocks/>
          </p:cNvCxnSpPr>
          <p:nvPr/>
        </p:nvCxnSpPr>
        <p:spPr>
          <a:xfrm>
            <a:off x="8082853" y="3333202"/>
            <a:ext cx="0" cy="171998"/>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09" name="TextBox 10308">
            <a:extLst>
              <a:ext uri="{FF2B5EF4-FFF2-40B4-BE49-F238E27FC236}">
                <a16:creationId xmlns:a16="http://schemas.microsoft.com/office/drawing/2014/main" id="{E117B5AE-A815-DF1A-2F01-C01A96347645}"/>
              </a:ext>
            </a:extLst>
          </p:cNvPr>
          <p:cNvSpPr txBox="1"/>
          <p:nvPr/>
        </p:nvSpPr>
        <p:spPr>
          <a:xfrm>
            <a:off x="8085672" y="3241777"/>
            <a:ext cx="224609" cy="276999"/>
          </a:xfrm>
          <a:prstGeom prst="rect">
            <a:avLst/>
          </a:prstGeom>
          <a:noFill/>
        </p:spPr>
        <p:txBody>
          <a:bodyPr wrap="square" rtlCol="0">
            <a:spAutoFit/>
          </a:bodyPr>
          <a:lstStyle/>
          <a:p>
            <a:r>
              <a:rPr lang="en-US" sz="1200" b="1"/>
              <a:t>x</a:t>
            </a:r>
            <a:endParaRPr lang="vi-VN" sz="1200" b="1"/>
          </a:p>
        </p:txBody>
      </p:sp>
      <p:sp>
        <p:nvSpPr>
          <p:cNvPr id="10310" name="TextBox 10309">
            <a:extLst>
              <a:ext uri="{FF2B5EF4-FFF2-40B4-BE49-F238E27FC236}">
                <a16:creationId xmlns:a16="http://schemas.microsoft.com/office/drawing/2014/main" id="{B885EA9F-25D0-EA32-293B-4C1A976E35CD}"/>
              </a:ext>
            </a:extLst>
          </p:cNvPr>
          <p:cNvSpPr txBox="1"/>
          <p:nvPr/>
        </p:nvSpPr>
        <p:spPr>
          <a:xfrm>
            <a:off x="8157390" y="3695400"/>
            <a:ext cx="330540" cy="276999"/>
          </a:xfrm>
          <a:prstGeom prst="rect">
            <a:avLst/>
          </a:prstGeom>
          <a:noFill/>
        </p:spPr>
        <p:txBody>
          <a:bodyPr wrap="none" rtlCol="0">
            <a:spAutoFit/>
          </a:bodyPr>
          <a:lstStyle/>
          <a:p>
            <a:r>
              <a:rPr lang="en-US" sz="1200" b="1"/>
              <a:t>2x</a:t>
            </a:r>
            <a:endParaRPr lang="vi-VN" b="1"/>
          </a:p>
        </p:txBody>
      </p:sp>
      <p:cxnSp>
        <p:nvCxnSpPr>
          <p:cNvPr id="10312" name="Straight Arrow Connector 10311">
            <a:extLst>
              <a:ext uri="{FF2B5EF4-FFF2-40B4-BE49-F238E27FC236}">
                <a16:creationId xmlns:a16="http://schemas.microsoft.com/office/drawing/2014/main" id="{E9DE178C-13BB-F2C2-C4CA-04A1045D8762}"/>
              </a:ext>
            </a:extLst>
          </p:cNvPr>
          <p:cNvCxnSpPr>
            <a:cxnSpLocks/>
          </p:cNvCxnSpPr>
          <p:nvPr/>
        </p:nvCxnSpPr>
        <p:spPr>
          <a:xfrm>
            <a:off x="8082853" y="3732964"/>
            <a:ext cx="0" cy="171998"/>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46">
            <a:extLst>
              <a:ext uri="{FF2B5EF4-FFF2-40B4-BE49-F238E27FC236}">
                <a16:creationId xmlns:a16="http://schemas.microsoft.com/office/drawing/2014/main" id="{2A8C13AA-3BC0-2858-565B-F2DB9FA87C95}"/>
              </a:ext>
            </a:extLst>
          </p:cNvPr>
          <p:cNvGrpSpPr>
            <a:grpSpLocks/>
          </p:cNvGrpSpPr>
          <p:nvPr/>
        </p:nvGrpSpPr>
        <p:grpSpPr bwMode="auto">
          <a:xfrm>
            <a:off x="702179" y="712439"/>
            <a:ext cx="3588494" cy="685800"/>
            <a:chOff x="1296" y="1824"/>
            <a:chExt cx="1934" cy="432"/>
          </a:xfrm>
        </p:grpSpPr>
        <p:sp>
          <p:nvSpPr>
            <p:cNvPr id="21" name="AutoShape 47">
              <a:extLst>
                <a:ext uri="{FF2B5EF4-FFF2-40B4-BE49-F238E27FC236}">
                  <a16:creationId xmlns:a16="http://schemas.microsoft.com/office/drawing/2014/main" id="{A772F667-A1FE-61F7-8440-7FB33DC260CD}"/>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3" name="AutoShape 48">
              <a:extLst>
                <a:ext uri="{FF2B5EF4-FFF2-40B4-BE49-F238E27FC236}">
                  <a16:creationId xmlns:a16="http://schemas.microsoft.com/office/drawing/2014/main" id="{B2FE8FD0-EE8E-6937-C967-25C2EE6F7B8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5" name="Text Box 49">
              <a:extLst>
                <a:ext uri="{FF2B5EF4-FFF2-40B4-BE49-F238E27FC236}">
                  <a16:creationId xmlns:a16="http://schemas.microsoft.com/office/drawing/2014/main" id="{1DFC6C5B-2B12-0CC5-77F8-22951B443ED4}"/>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7" name="Text Box 50">
              <a:extLst>
                <a:ext uri="{FF2B5EF4-FFF2-40B4-BE49-F238E27FC236}">
                  <a16:creationId xmlns:a16="http://schemas.microsoft.com/office/drawing/2014/main" id="{472A1F18-0936-9EB6-733B-B89FE29E32C6}"/>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26634284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809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4" name="Picture 3">
            <a:extLst>
              <a:ext uri="{FF2B5EF4-FFF2-40B4-BE49-F238E27FC236}">
                <a16:creationId xmlns:a16="http://schemas.microsoft.com/office/drawing/2014/main" id="{84E85AAC-67A9-B0D5-18EB-C16AB932194F}"/>
              </a:ext>
            </a:extLst>
          </p:cNvPr>
          <p:cNvPicPr>
            <a:picLocks noChangeAspect="1"/>
          </p:cNvPicPr>
          <p:nvPr/>
        </p:nvPicPr>
        <p:blipFill rotWithShape="1">
          <a:blip r:embed="rId5">
            <a:extLst>
              <a:ext uri="{28A0092B-C50C-407E-A947-70E740481C1C}">
                <a14:useLocalDpi xmlns:a14="http://schemas.microsoft.com/office/drawing/2010/main" val="0"/>
              </a:ext>
            </a:extLst>
          </a:blip>
          <a:srcRect l="1251" t="2506" r="2134" b="3662"/>
          <a:stretch/>
        </p:blipFill>
        <p:spPr>
          <a:xfrm>
            <a:off x="636360" y="4158843"/>
            <a:ext cx="4093909" cy="2351667"/>
          </a:xfrm>
          <a:prstGeom prst="rect">
            <a:avLst/>
          </a:prstGeom>
        </p:spPr>
      </p:pic>
      <p:pic>
        <p:nvPicPr>
          <p:cNvPr id="5" name="Picture 4">
            <a:extLst>
              <a:ext uri="{FF2B5EF4-FFF2-40B4-BE49-F238E27FC236}">
                <a16:creationId xmlns:a16="http://schemas.microsoft.com/office/drawing/2014/main" id="{2FA881F9-1F64-5788-58D7-FF3DFAD8C169}"/>
              </a:ext>
            </a:extLst>
          </p:cNvPr>
          <p:cNvPicPr>
            <a:picLocks noChangeAspect="1"/>
          </p:cNvPicPr>
          <p:nvPr/>
        </p:nvPicPr>
        <p:blipFill>
          <a:blip r:embed="rId6"/>
          <a:stretch>
            <a:fillRect/>
          </a:stretch>
        </p:blipFill>
        <p:spPr>
          <a:xfrm>
            <a:off x="1294077" y="2029679"/>
            <a:ext cx="3753052" cy="1399321"/>
          </a:xfrm>
          <a:prstGeom prst="rect">
            <a:avLst/>
          </a:prstGeom>
        </p:spPr>
      </p:pic>
      <p:pic>
        <p:nvPicPr>
          <p:cNvPr id="14" name="Picture 13">
            <a:extLst>
              <a:ext uri="{FF2B5EF4-FFF2-40B4-BE49-F238E27FC236}">
                <a16:creationId xmlns:a16="http://schemas.microsoft.com/office/drawing/2014/main" id="{27A3843C-FBBD-C492-66E3-BCEDAFB7AA6D}"/>
              </a:ext>
            </a:extLst>
          </p:cNvPr>
          <p:cNvPicPr>
            <a:picLocks noChangeAspect="1"/>
          </p:cNvPicPr>
          <p:nvPr/>
        </p:nvPicPr>
        <p:blipFill>
          <a:blip r:embed="rId7"/>
          <a:stretch>
            <a:fillRect/>
          </a:stretch>
        </p:blipFill>
        <p:spPr>
          <a:xfrm>
            <a:off x="5144199" y="2029679"/>
            <a:ext cx="1903602" cy="1825041"/>
          </a:xfrm>
          <a:prstGeom prst="rect">
            <a:avLst/>
          </a:prstGeom>
        </p:spPr>
      </p:pic>
      <p:pic>
        <p:nvPicPr>
          <p:cNvPr id="16" name="Picture 15">
            <a:extLst>
              <a:ext uri="{FF2B5EF4-FFF2-40B4-BE49-F238E27FC236}">
                <a16:creationId xmlns:a16="http://schemas.microsoft.com/office/drawing/2014/main" id="{75FE35B0-660F-7DEB-AAFA-557655DCAB8C}"/>
              </a:ext>
            </a:extLst>
          </p:cNvPr>
          <p:cNvPicPr>
            <a:picLocks noChangeAspect="1"/>
          </p:cNvPicPr>
          <p:nvPr/>
        </p:nvPicPr>
        <p:blipFill rotWithShape="1">
          <a:blip r:embed="rId8"/>
          <a:srcRect r="23243"/>
          <a:stretch/>
        </p:blipFill>
        <p:spPr>
          <a:xfrm>
            <a:off x="7168523" y="2012775"/>
            <a:ext cx="4927649" cy="476250"/>
          </a:xfrm>
          <a:prstGeom prst="rect">
            <a:avLst/>
          </a:prstGeom>
        </p:spPr>
      </p:pic>
      <p:pic>
        <p:nvPicPr>
          <p:cNvPr id="17" name="Picture 16">
            <a:extLst>
              <a:ext uri="{FF2B5EF4-FFF2-40B4-BE49-F238E27FC236}">
                <a16:creationId xmlns:a16="http://schemas.microsoft.com/office/drawing/2014/main" id="{A0214A8C-1B5D-924E-C25C-A7B5A589F642}"/>
              </a:ext>
            </a:extLst>
          </p:cNvPr>
          <p:cNvPicPr>
            <a:picLocks noChangeAspect="1"/>
          </p:cNvPicPr>
          <p:nvPr/>
        </p:nvPicPr>
        <p:blipFill>
          <a:blip r:embed="rId9"/>
          <a:stretch>
            <a:fillRect/>
          </a:stretch>
        </p:blipFill>
        <p:spPr>
          <a:xfrm>
            <a:off x="7168524" y="2569149"/>
            <a:ext cx="4668735" cy="1394443"/>
          </a:xfrm>
          <a:prstGeom prst="rect">
            <a:avLst/>
          </a:prstGeom>
        </p:spPr>
      </p:pic>
      <p:pic>
        <p:nvPicPr>
          <p:cNvPr id="19" name="Picture 18">
            <a:extLst>
              <a:ext uri="{FF2B5EF4-FFF2-40B4-BE49-F238E27FC236}">
                <a16:creationId xmlns:a16="http://schemas.microsoft.com/office/drawing/2014/main" id="{A0D3D039-C7F0-704C-6233-B43437D89824}"/>
              </a:ext>
            </a:extLst>
          </p:cNvPr>
          <p:cNvPicPr>
            <a:picLocks noChangeAspect="1"/>
          </p:cNvPicPr>
          <p:nvPr/>
        </p:nvPicPr>
        <p:blipFill rotWithShape="1">
          <a:blip r:embed="rId10"/>
          <a:srcRect l="13399" t="1084"/>
          <a:stretch/>
        </p:blipFill>
        <p:spPr>
          <a:xfrm>
            <a:off x="7168523" y="4537661"/>
            <a:ext cx="5023477" cy="461665"/>
          </a:xfrm>
          <a:prstGeom prst="rect">
            <a:avLst/>
          </a:prstGeom>
        </p:spPr>
      </p:pic>
      <p:pic>
        <p:nvPicPr>
          <p:cNvPr id="20" name="Picture 19">
            <a:extLst>
              <a:ext uri="{FF2B5EF4-FFF2-40B4-BE49-F238E27FC236}">
                <a16:creationId xmlns:a16="http://schemas.microsoft.com/office/drawing/2014/main" id="{052AE8FB-EDE8-39D9-781B-48F40A3BC30A}"/>
              </a:ext>
            </a:extLst>
          </p:cNvPr>
          <p:cNvPicPr>
            <a:picLocks noChangeAspect="1"/>
          </p:cNvPicPr>
          <p:nvPr/>
        </p:nvPicPr>
        <p:blipFill>
          <a:blip r:embed="rId11"/>
          <a:stretch>
            <a:fillRect/>
          </a:stretch>
        </p:blipFill>
        <p:spPr>
          <a:xfrm>
            <a:off x="7168524" y="5019782"/>
            <a:ext cx="4668735" cy="1170820"/>
          </a:xfrm>
          <a:prstGeom prst="rect">
            <a:avLst/>
          </a:prstGeom>
        </p:spPr>
      </p:pic>
      <p:pic>
        <p:nvPicPr>
          <p:cNvPr id="22" name="Picture 21">
            <a:extLst>
              <a:ext uri="{FF2B5EF4-FFF2-40B4-BE49-F238E27FC236}">
                <a16:creationId xmlns:a16="http://schemas.microsoft.com/office/drawing/2014/main" id="{7BD6B598-6A42-76CB-B6C8-91895B42E656}"/>
              </a:ext>
            </a:extLst>
          </p:cNvPr>
          <p:cNvPicPr>
            <a:picLocks noChangeAspect="1"/>
          </p:cNvPicPr>
          <p:nvPr/>
        </p:nvPicPr>
        <p:blipFill>
          <a:blip r:embed="rId12"/>
          <a:stretch>
            <a:fillRect/>
          </a:stretch>
        </p:blipFill>
        <p:spPr>
          <a:xfrm>
            <a:off x="4820909" y="4537661"/>
            <a:ext cx="2226892" cy="1935048"/>
          </a:xfrm>
          <a:prstGeom prst="rect">
            <a:avLst/>
          </a:prstGeom>
        </p:spPr>
      </p:pic>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3.5  </a:t>
            </a:r>
            <a:r>
              <a:rPr lang="vi-VN" b="1" i="1">
                <a:solidFill>
                  <a:srgbClr val="CC00FF"/>
                </a:solidFill>
                <a:latin typeface="Times New Roman" pitchFamily="18" charset="0"/>
                <a:cs typeface="Times New Roman" pitchFamily="18" charset="0"/>
              </a:rPr>
              <a:t>flex-direction</a:t>
            </a:r>
            <a:r>
              <a:rPr lang="en-US"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row | </a:t>
            </a:r>
            <a:r>
              <a:rPr lang="vi-VN" b="1" i="1">
                <a:solidFill>
                  <a:srgbClr val="FF0000"/>
                </a:solidFill>
                <a:latin typeface="Times New Roman" pitchFamily="18" charset="0"/>
                <a:cs typeface="Times New Roman" pitchFamily="18" charset="0"/>
              </a:rPr>
              <a:t>row-reverse</a:t>
            </a:r>
            <a:r>
              <a:rPr lang="en-US" b="1" i="1">
                <a:solidFill>
                  <a:srgbClr val="FF0000"/>
                </a:solidFill>
                <a:latin typeface="Times New Roman" pitchFamily="18" charset="0"/>
                <a:cs typeface="Times New Roman" pitchFamily="18" charset="0"/>
              </a:rPr>
              <a:t> : </a:t>
            </a:r>
            <a:r>
              <a:rPr lang="en-US" b="1" i="1">
                <a:latin typeface="Times New Roman" pitchFamily="18" charset="0"/>
                <a:cs typeface="Times New Roman" pitchFamily="18" charset="0"/>
              </a:rPr>
              <a:t>xoay hướng trục main axis </a:t>
            </a:r>
            <a:r>
              <a:rPr lang="en-US" b="1" i="1">
                <a:solidFill>
                  <a:srgbClr val="FF0000"/>
                </a:solidFill>
                <a:latin typeface="Times New Roman" pitchFamily="18" charset="0"/>
                <a:cs typeface="Times New Roman" pitchFamily="18" charset="0"/>
              </a:rPr>
              <a:t>cross axis 0 đổi </a:t>
            </a:r>
            <a:endParaRPr lang="vi-VN" b="1" i="1">
              <a:solidFill>
                <a:srgbClr val="FF0000"/>
              </a:solidFill>
              <a:latin typeface="Times New Roman" pitchFamily="18" charset="0"/>
              <a:cs typeface="Times New Roman" pitchFamily="18" charset="0"/>
            </a:endParaRPr>
          </a:p>
        </p:txBody>
      </p:sp>
      <p:cxnSp>
        <p:nvCxnSpPr>
          <p:cNvPr id="6" name="Straight Arrow Connector 5">
            <a:extLst>
              <a:ext uri="{FF2B5EF4-FFF2-40B4-BE49-F238E27FC236}">
                <a16:creationId xmlns:a16="http://schemas.microsoft.com/office/drawing/2014/main" id="{23FB3628-0741-5786-2AC4-ACD7785F6E63}"/>
              </a:ext>
            </a:extLst>
          </p:cNvPr>
          <p:cNvCxnSpPr/>
          <p:nvPr/>
        </p:nvCxnSpPr>
        <p:spPr>
          <a:xfrm flipH="1">
            <a:off x="7472385" y="6364941"/>
            <a:ext cx="406101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FAF042F-132C-7A71-E2F5-C8E4272F47F5}"/>
              </a:ext>
            </a:extLst>
          </p:cNvPr>
          <p:cNvPicPr>
            <a:picLocks noChangeAspect="1"/>
          </p:cNvPicPr>
          <p:nvPr/>
        </p:nvPicPr>
        <p:blipFill>
          <a:blip r:embed="rId13"/>
          <a:stretch>
            <a:fillRect/>
          </a:stretch>
        </p:blipFill>
        <p:spPr>
          <a:xfrm>
            <a:off x="11546209" y="6395383"/>
            <a:ext cx="352425" cy="371475"/>
          </a:xfrm>
          <a:prstGeom prst="rect">
            <a:avLst/>
          </a:prstGeom>
        </p:spPr>
      </p:pic>
      <p:pic>
        <p:nvPicPr>
          <p:cNvPr id="23" name="Picture 22">
            <a:extLst>
              <a:ext uri="{FF2B5EF4-FFF2-40B4-BE49-F238E27FC236}">
                <a16:creationId xmlns:a16="http://schemas.microsoft.com/office/drawing/2014/main" id="{E17BC8B1-F59C-47F5-0BB1-42DD8F345E41}"/>
              </a:ext>
            </a:extLst>
          </p:cNvPr>
          <p:cNvPicPr>
            <a:picLocks noChangeAspect="1"/>
          </p:cNvPicPr>
          <p:nvPr/>
        </p:nvPicPr>
        <p:blipFill>
          <a:blip r:embed="rId14"/>
          <a:stretch>
            <a:fillRect/>
          </a:stretch>
        </p:blipFill>
        <p:spPr>
          <a:xfrm>
            <a:off x="7168523" y="6452533"/>
            <a:ext cx="361950" cy="314325"/>
          </a:xfrm>
          <a:prstGeom prst="rect">
            <a:avLst/>
          </a:prstGeom>
        </p:spPr>
      </p:pic>
      <p:cxnSp>
        <p:nvCxnSpPr>
          <p:cNvPr id="25" name="Straight Arrow Connector 24">
            <a:extLst>
              <a:ext uri="{FF2B5EF4-FFF2-40B4-BE49-F238E27FC236}">
                <a16:creationId xmlns:a16="http://schemas.microsoft.com/office/drawing/2014/main" id="{1EAB6726-6845-8A6F-8152-8FCA64AF291E}"/>
              </a:ext>
            </a:extLst>
          </p:cNvPr>
          <p:cNvCxnSpPr>
            <a:cxnSpLocks/>
          </p:cNvCxnSpPr>
          <p:nvPr/>
        </p:nvCxnSpPr>
        <p:spPr>
          <a:xfrm flipV="1">
            <a:off x="7513927" y="4043716"/>
            <a:ext cx="4032282" cy="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6D3CDC3-5F81-C080-D95F-4B7D40A117DA}"/>
              </a:ext>
            </a:extLst>
          </p:cNvPr>
          <p:cNvPicPr>
            <a:picLocks noChangeAspect="1"/>
          </p:cNvPicPr>
          <p:nvPr/>
        </p:nvPicPr>
        <p:blipFill>
          <a:blip r:embed="rId13"/>
          <a:stretch>
            <a:fillRect/>
          </a:stretch>
        </p:blipFill>
        <p:spPr>
          <a:xfrm>
            <a:off x="7173285" y="4110605"/>
            <a:ext cx="352425" cy="371475"/>
          </a:xfrm>
          <a:prstGeom prst="rect">
            <a:avLst/>
          </a:prstGeom>
        </p:spPr>
      </p:pic>
      <p:pic>
        <p:nvPicPr>
          <p:cNvPr id="27" name="Picture 26">
            <a:extLst>
              <a:ext uri="{FF2B5EF4-FFF2-40B4-BE49-F238E27FC236}">
                <a16:creationId xmlns:a16="http://schemas.microsoft.com/office/drawing/2014/main" id="{7CEE823F-E122-1D43-FBCF-AB9B51DB907D}"/>
              </a:ext>
            </a:extLst>
          </p:cNvPr>
          <p:cNvPicPr>
            <a:picLocks noChangeAspect="1"/>
          </p:cNvPicPr>
          <p:nvPr/>
        </p:nvPicPr>
        <p:blipFill>
          <a:blip r:embed="rId14"/>
          <a:stretch>
            <a:fillRect/>
          </a:stretch>
        </p:blipFill>
        <p:spPr>
          <a:xfrm>
            <a:off x="11546209" y="4119359"/>
            <a:ext cx="361950" cy="314325"/>
          </a:xfrm>
          <a:prstGeom prst="rect">
            <a:avLst/>
          </a:prstGeom>
        </p:spPr>
      </p:pic>
      <p:sp>
        <p:nvSpPr>
          <p:cNvPr id="10304" name="TextBox 10303">
            <a:extLst>
              <a:ext uri="{FF2B5EF4-FFF2-40B4-BE49-F238E27FC236}">
                <a16:creationId xmlns:a16="http://schemas.microsoft.com/office/drawing/2014/main" id="{FCF6EC88-5307-B1B5-0297-A730773F2C58}"/>
              </a:ext>
            </a:extLst>
          </p:cNvPr>
          <p:cNvSpPr txBox="1"/>
          <p:nvPr/>
        </p:nvSpPr>
        <p:spPr>
          <a:xfrm>
            <a:off x="8574480" y="4071036"/>
            <a:ext cx="1636320"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Hướng trục main</a:t>
            </a:r>
            <a:endParaRPr lang="vi-VN" sz="1400" b="1" i="1">
              <a:solidFill>
                <a:srgbClr val="FF0000"/>
              </a:solidFill>
              <a:latin typeface="Times New Roman" pitchFamily="18" charset="0"/>
              <a:cs typeface="Times New Roman" pitchFamily="18" charset="0"/>
            </a:endParaRPr>
          </a:p>
        </p:txBody>
      </p:sp>
      <p:sp>
        <p:nvSpPr>
          <p:cNvPr id="10305" name="TextBox 10304">
            <a:extLst>
              <a:ext uri="{FF2B5EF4-FFF2-40B4-BE49-F238E27FC236}">
                <a16:creationId xmlns:a16="http://schemas.microsoft.com/office/drawing/2014/main" id="{081246A7-4CDE-451B-ED5E-60B13FDC70BB}"/>
              </a:ext>
            </a:extLst>
          </p:cNvPr>
          <p:cNvSpPr txBox="1"/>
          <p:nvPr/>
        </p:nvSpPr>
        <p:spPr>
          <a:xfrm>
            <a:off x="8814187" y="6395383"/>
            <a:ext cx="1636320"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Hướng trục main</a:t>
            </a:r>
            <a:endParaRPr lang="vi-VN" sz="1400" b="1" i="1">
              <a:solidFill>
                <a:srgbClr val="FF0000"/>
              </a:solidFill>
              <a:latin typeface="Times New Roman" pitchFamily="18" charset="0"/>
              <a:cs typeface="Times New Roman" pitchFamily="18" charset="0"/>
            </a:endParaRPr>
          </a:p>
        </p:txBody>
      </p:sp>
      <p:grpSp>
        <p:nvGrpSpPr>
          <p:cNvPr id="29" name="Group 46">
            <a:extLst>
              <a:ext uri="{FF2B5EF4-FFF2-40B4-BE49-F238E27FC236}">
                <a16:creationId xmlns:a16="http://schemas.microsoft.com/office/drawing/2014/main" id="{7F1672C0-8DC1-0816-66CE-2B6ECA2DE53D}"/>
              </a:ext>
            </a:extLst>
          </p:cNvPr>
          <p:cNvGrpSpPr>
            <a:grpSpLocks/>
          </p:cNvGrpSpPr>
          <p:nvPr/>
        </p:nvGrpSpPr>
        <p:grpSpPr bwMode="auto">
          <a:xfrm>
            <a:off x="702179" y="712439"/>
            <a:ext cx="3588494" cy="685800"/>
            <a:chOff x="1296" y="1824"/>
            <a:chExt cx="1934" cy="432"/>
          </a:xfrm>
        </p:grpSpPr>
        <p:sp>
          <p:nvSpPr>
            <p:cNvPr id="30" name="AutoShape 47">
              <a:extLst>
                <a:ext uri="{FF2B5EF4-FFF2-40B4-BE49-F238E27FC236}">
                  <a16:creationId xmlns:a16="http://schemas.microsoft.com/office/drawing/2014/main" id="{2BD4504F-234B-D898-E0D2-AE5F14B01952}"/>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 name="AutoShape 48">
              <a:extLst>
                <a:ext uri="{FF2B5EF4-FFF2-40B4-BE49-F238E27FC236}">
                  <a16:creationId xmlns:a16="http://schemas.microsoft.com/office/drawing/2014/main" id="{BA39DCD3-F302-94D8-195B-D7B49106CB4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306" name="Text Box 49">
              <a:extLst>
                <a:ext uri="{FF2B5EF4-FFF2-40B4-BE49-F238E27FC236}">
                  <a16:creationId xmlns:a16="http://schemas.microsoft.com/office/drawing/2014/main" id="{74B72A38-B7D2-20C9-9E46-D836A3C69F17}"/>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10307" name="Text Box 50">
              <a:extLst>
                <a:ext uri="{FF2B5EF4-FFF2-40B4-BE49-F238E27FC236}">
                  <a16:creationId xmlns:a16="http://schemas.microsoft.com/office/drawing/2014/main" id="{7423D38E-B99E-6DE6-26B3-1957BF3C6DA1}"/>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13645798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4" name="Picture 3">
            <a:extLst>
              <a:ext uri="{FF2B5EF4-FFF2-40B4-BE49-F238E27FC236}">
                <a16:creationId xmlns:a16="http://schemas.microsoft.com/office/drawing/2014/main" id="{84E85AAC-67A9-B0D5-18EB-C16AB932194F}"/>
              </a:ext>
            </a:extLst>
          </p:cNvPr>
          <p:cNvPicPr>
            <a:picLocks noChangeAspect="1"/>
          </p:cNvPicPr>
          <p:nvPr/>
        </p:nvPicPr>
        <p:blipFill rotWithShape="1">
          <a:blip r:embed="rId5">
            <a:extLst>
              <a:ext uri="{28A0092B-C50C-407E-A947-70E740481C1C}">
                <a14:useLocalDpi xmlns:a14="http://schemas.microsoft.com/office/drawing/2010/main" val="0"/>
              </a:ext>
            </a:extLst>
          </a:blip>
          <a:srcRect l="1251" t="2506" r="2134" b="3662"/>
          <a:stretch/>
        </p:blipFill>
        <p:spPr>
          <a:xfrm>
            <a:off x="5157713" y="85882"/>
            <a:ext cx="2524176" cy="1449964"/>
          </a:xfrm>
          <a:prstGeom prst="rect">
            <a:avLst/>
          </a:prstGeom>
        </p:spPr>
      </p:pic>
      <p:pic>
        <p:nvPicPr>
          <p:cNvPr id="21" name="Picture 20">
            <a:extLst>
              <a:ext uri="{FF2B5EF4-FFF2-40B4-BE49-F238E27FC236}">
                <a16:creationId xmlns:a16="http://schemas.microsoft.com/office/drawing/2014/main" id="{A0E1CDE5-9060-39C2-19ED-A5E029FF8E61}"/>
              </a:ext>
            </a:extLst>
          </p:cNvPr>
          <p:cNvPicPr>
            <a:picLocks noChangeAspect="1"/>
          </p:cNvPicPr>
          <p:nvPr/>
        </p:nvPicPr>
        <p:blipFill>
          <a:blip r:embed="rId6"/>
          <a:stretch>
            <a:fillRect/>
          </a:stretch>
        </p:blipFill>
        <p:spPr>
          <a:xfrm>
            <a:off x="4847862" y="2014428"/>
            <a:ext cx="2099990" cy="2179449"/>
          </a:xfrm>
          <a:prstGeom prst="rect">
            <a:avLst/>
          </a:prstGeom>
        </p:spPr>
      </p:pic>
      <p:pic>
        <p:nvPicPr>
          <p:cNvPr id="28" name="Picture 27">
            <a:extLst>
              <a:ext uri="{FF2B5EF4-FFF2-40B4-BE49-F238E27FC236}">
                <a16:creationId xmlns:a16="http://schemas.microsoft.com/office/drawing/2014/main" id="{F1D8AEAE-6834-79BB-3D12-F70CA4A779BC}"/>
              </a:ext>
            </a:extLst>
          </p:cNvPr>
          <p:cNvPicPr>
            <a:picLocks noChangeAspect="1"/>
          </p:cNvPicPr>
          <p:nvPr/>
        </p:nvPicPr>
        <p:blipFill>
          <a:blip r:embed="rId7"/>
          <a:stretch>
            <a:fillRect/>
          </a:stretch>
        </p:blipFill>
        <p:spPr>
          <a:xfrm>
            <a:off x="1147494" y="2001140"/>
            <a:ext cx="3559145" cy="4659082"/>
          </a:xfrm>
          <a:prstGeom prst="rect">
            <a:avLst/>
          </a:prstGeom>
        </p:spPr>
      </p:pic>
      <p:sp>
        <p:nvSpPr>
          <p:cNvPr id="29" name="TextBox 28">
            <a:extLst>
              <a:ext uri="{FF2B5EF4-FFF2-40B4-BE49-F238E27FC236}">
                <a16:creationId xmlns:a16="http://schemas.microsoft.com/office/drawing/2014/main" id="{40137A73-2A01-1E38-F50A-B7E7D53CBA64}"/>
              </a:ext>
            </a:extLst>
          </p:cNvPr>
          <p:cNvSpPr txBox="1"/>
          <p:nvPr/>
        </p:nvSpPr>
        <p:spPr>
          <a:xfrm>
            <a:off x="3944566" y="3886100"/>
            <a:ext cx="76207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default</a:t>
            </a:r>
            <a:endParaRPr lang="vi-VN" sz="1400" b="1" i="1">
              <a:solidFill>
                <a:srgbClr val="8500FF"/>
              </a:solidFill>
              <a:latin typeface="Times New Roman" pitchFamily="18" charset="0"/>
              <a:cs typeface="Times New Roman" pitchFamily="18" charset="0"/>
            </a:endParaRPr>
          </a:p>
        </p:txBody>
      </p:sp>
      <p:cxnSp>
        <p:nvCxnSpPr>
          <p:cNvPr id="31" name="Straight Arrow Connector 30">
            <a:extLst>
              <a:ext uri="{FF2B5EF4-FFF2-40B4-BE49-F238E27FC236}">
                <a16:creationId xmlns:a16="http://schemas.microsoft.com/office/drawing/2014/main" id="{0F53AAF0-6B4E-FE6B-5B11-259FE2FC5CEF}"/>
              </a:ext>
            </a:extLst>
          </p:cNvPr>
          <p:cNvCxnSpPr/>
          <p:nvPr/>
        </p:nvCxnSpPr>
        <p:spPr>
          <a:xfrm>
            <a:off x="6598024" y="85882"/>
            <a:ext cx="0" cy="14499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307" name="Picture 10306">
            <a:extLst>
              <a:ext uri="{FF2B5EF4-FFF2-40B4-BE49-F238E27FC236}">
                <a16:creationId xmlns:a16="http://schemas.microsoft.com/office/drawing/2014/main" id="{168C65A3-5274-0258-A819-A91D71B51CF2}"/>
              </a:ext>
            </a:extLst>
          </p:cNvPr>
          <p:cNvPicPr>
            <a:picLocks noChangeAspect="1"/>
          </p:cNvPicPr>
          <p:nvPr/>
        </p:nvPicPr>
        <p:blipFill>
          <a:blip r:embed="rId8"/>
          <a:stretch>
            <a:fillRect/>
          </a:stretch>
        </p:blipFill>
        <p:spPr>
          <a:xfrm>
            <a:off x="7089075" y="2009436"/>
            <a:ext cx="4576505" cy="1596103"/>
          </a:xfrm>
          <a:prstGeom prst="rect">
            <a:avLst/>
          </a:prstGeom>
        </p:spPr>
      </p:pic>
      <p:cxnSp>
        <p:nvCxnSpPr>
          <p:cNvPr id="10309" name="Straight Arrow Connector 10308">
            <a:extLst>
              <a:ext uri="{FF2B5EF4-FFF2-40B4-BE49-F238E27FC236}">
                <a16:creationId xmlns:a16="http://schemas.microsoft.com/office/drawing/2014/main" id="{060A2FE6-B9D7-7891-3803-22C852427FF5}"/>
              </a:ext>
            </a:extLst>
          </p:cNvPr>
          <p:cNvCxnSpPr/>
          <p:nvPr/>
        </p:nvCxnSpPr>
        <p:spPr>
          <a:xfrm>
            <a:off x="8830235" y="2115671"/>
            <a:ext cx="0" cy="1489868"/>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10" name="Straight Arrow Connector 10309">
            <a:extLst>
              <a:ext uri="{FF2B5EF4-FFF2-40B4-BE49-F238E27FC236}">
                <a16:creationId xmlns:a16="http://schemas.microsoft.com/office/drawing/2014/main" id="{E4871FCA-A349-5EA0-F056-39D8424530C4}"/>
              </a:ext>
            </a:extLst>
          </p:cNvPr>
          <p:cNvCxnSpPr/>
          <p:nvPr/>
        </p:nvCxnSpPr>
        <p:spPr>
          <a:xfrm>
            <a:off x="9628094" y="2115671"/>
            <a:ext cx="0" cy="1489868"/>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11" name="Straight Arrow Connector 10310">
            <a:extLst>
              <a:ext uri="{FF2B5EF4-FFF2-40B4-BE49-F238E27FC236}">
                <a16:creationId xmlns:a16="http://schemas.microsoft.com/office/drawing/2014/main" id="{85D8106E-D28F-455E-85A2-AF58B8154390}"/>
              </a:ext>
            </a:extLst>
          </p:cNvPr>
          <p:cNvCxnSpPr/>
          <p:nvPr/>
        </p:nvCxnSpPr>
        <p:spPr>
          <a:xfrm>
            <a:off x="10390094" y="2115671"/>
            <a:ext cx="0" cy="1489868"/>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12" name="Straight Arrow Connector 10311">
            <a:extLst>
              <a:ext uri="{FF2B5EF4-FFF2-40B4-BE49-F238E27FC236}">
                <a16:creationId xmlns:a16="http://schemas.microsoft.com/office/drawing/2014/main" id="{8AAE4098-A3CB-2611-E1AC-6E89578DEACA}"/>
              </a:ext>
            </a:extLst>
          </p:cNvPr>
          <p:cNvCxnSpPr/>
          <p:nvPr/>
        </p:nvCxnSpPr>
        <p:spPr>
          <a:xfrm>
            <a:off x="11232777" y="2115671"/>
            <a:ext cx="0" cy="1489868"/>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14" name="Picture 10313">
            <a:extLst>
              <a:ext uri="{FF2B5EF4-FFF2-40B4-BE49-F238E27FC236}">
                <a16:creationId xmlns:a16="http://schemas.microsoft.com/office/drawing/2014/main" id="{F692926F-817A-7FA7-BC2A-FDE472F643F7}"/>
              </a:ext>
            </a:extLst>
          </p:cNvPr>
          <p:cNvPicPr>
            <a:picLocks noChangeAspect="1"/>
          </p:cNvPicPr>
          <p:nvPr/>
        </p:nvPicPr>
        <p:blipFill>
          <a:blip r:embed="rId9"/>
          <a:stretch>
            <a:fillRect/>
          </a:stretch>
        </p:blipFill>
        <p:spPr>
          <a:xfrm>
            <a:off x="4851948" y="4457700"/>
            <a:ext cx="2095904" cy="381000"/>
          </a:xfrm>
          <a:prstGeom prst="rect">
            <a:avLst/>
          </a:prstGeom>
        </p:spPr>
      </p:pic>
      <p:pic>
        <p:nvPicPr>
          <p:cNvPr id="10316" name="Picture 10315">
            <a:extLst>
              <a:ext uri="{FF2B5EF4-FFF2-40B4-BE49-F238E27FC236}">
                <a16:creationId xmlns:a16="http://schemas.microsoft.com/office/drawing/2014/main" id="{03A22087-7E46-55A6-E106-ECE2EADBE95E}"/>
              </a:ext>
            </a:extLst>
          </p:cNvPr>
          <p:cNvPicPr>
            <a:picLocks noChangeAspect="1"/>
          </p:cNvPicPr>
          <p:nvPr/>
        </p:nvPicPr>
        <p:blipFill>
          <a:blip r:embed="rId10"/>
          <a:stretch>
            <a:fillRect/>
          </a:stretch>
        </p:blipFill>
        <p:spPr>
          <a:xfrm>
            <a:off x="7254129" y="4457700"/>
            <a:ext cx="2956671" cy="1046131"/>
          </a:xfrm>
          <a:prstGeom prst="rect">
            <a:avLst/>
          </a:prstGeom>
        </p:spPr>
      </p:pic>
      <p:pic>
        <p:nvPicPr>
          <p:cNvPr id="10318" name="Picture 10317">
            <a:extLst>
              <a:ext uri="{FF2B5EF4-FFF2-40B4-BE49-F238E27FC236}">
                <a16:creationId xmlns:a16="http://schemas.microsoft.com/office/drawing/2014/main" id="{B852605E-B7CD-3B3A-8713-1E9D17F90026}"/>
              </a:ext>
            </a:extLst>
          </p:cNvPr>
          <p:cNvPicPr>
            <a:picLocks noChangeAspect="1"/>
          </p:cNvPicPr>
          <p:nvPr/>
        </p:nvPicPr>
        <p:blipFill>
          <a:blip r:embed="rId11"/>
          <a:stretch>
            <a:fillRect/>
          </a:stretch>
        </p:blipFill>
        <p:spPr>
          <a:xfrm>
            <a:off x="7254129" y="5617753"/>
            <a:ext cx="2972780" cy="1032284"/>
          </a:xfrm>
          <a:prstGeom prst="rect">
            <a:avLst/>
          </a:prstGeom>
        </p:spPr>
      </p:pic>
      <p:pic>
        <p:nvPicPr>
          <p:cNvPr id="10320" name="Picture 10319">
            <a:extLst>
              <a:ext uri="{FF2B5EF4-FFF2-40B4-BE49-F238E27FC236}">
                <a16:creationId xmlns:a16="http://schemas.microsoft.com/office/drawing/2014/main" id="{153B18E8-3D61-C97D-E1A3-B29A5DD45B5E}"/>
              </a:ext>
            </a:extLst>
          </p:cNvPr>
          <p:cNvPicPr>
            <a:picLocks noChangeAspect="1"/>
          </p:cNvPicPr>
          <p:nvPr/>
        </p:nvPicPr>
        <p:blipFill>
          <a:blip r:embed="rId12"/>
          <a:stretch>
            <a:fillRect/>
          </a:stretch>
        </p:blipFill>
        <p:spPr>
          <a:xfrm>
            <a:off x="4932432" y="5617753"/>
            <a:ext cx="2095904" cy="314325"/>
          </a:xfrm>
          <a:prstGeom prst="rect">
            <a:avLst/>
          </a:prstGeom>
        </p:spPr>
      </p:pic>
      <p:sp>
        <p:nvSpPr>
          <p:cNvPr id="10321" name="TextBox 10320">
            <a:extLst>
              <a:ext uri="{FF2B5EF4-FFF2-40B4-BE49-F238E27FC236}">
                <a16:creationId xmlns:a16="http://schemas.microsoft.com/office/drawing/2014/main" id="{9C15A262-D98F-F216-1CDF-ECE9C78A4A70}"/>
              </a:ext>
            </a:extLst>
          </p:cNvPr>
          <p:cNvSpPr txBox="1"/>
          <p:nvPr/>
        </p:nvSpPr>
        <p:spPr>
          <a:xfrm>
            <a:off x="10663469" y="5094533"/>
            <a:ext cx="762073" cy="523220"/>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Cros axis </a:t>
            </a:r>
            <a:endParaRPr lang="vi-VN" sz="1400" b="1" i="1">
              <a:solidFill>
                <a:srgbClr val="8500FF"/>
              </a:solidFill>
              <a:latin typeface="Times New Roman" pitchFamily="18" charset="0"/>
              <a:cs typeface="Times New Roman" pitchFamily="18" charset="0"/>
            </a:endParaRPr>
          </a:p>
        </p:txBody>
      </p:sp>
      <p:cxnSp>
        <p:nvCxnSpPr>
          <p:cNvPr id="10322" name="Straight Arrow Connector 10321">
            <a:extLst>
              <a:ext uri="{FF2B5EF4-FFF2-40B4-BE49-F238E27FC236}">
                <a16:creationId xmlns:a16="http://schemas.microsoft.com/office/drawing/2014/main" id="{013A7507-F14F-0863-1115-B8C5DB7BF283}"/>
              </a:ext>
            </a:extLst>
          </p:cNvPr>
          <p:cNvCxnSpPr>
            <a:cxnSpLocks/>
          </p:cNvCxnSpPr>
          <p:nvPr/>
        </p:nvCxnSpPr>
        <p:spPr>
          <a:xfrm>
            <a:off x="11546542" y="4471226"/>
            <a:ext cx="0" cy="2178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324" name="Picture 10323">
            <a:extLst>
              <a:ext uri="{FF2B5EF4-FFF2-40B4-BE49-F238E27FC236}">
                <a16:creationId xmlns:a16="http://schemas.microsoft.com/office/drawing/2014/main" id="{85BB42EB-7E7D-931F-4AB0-2BB9765FE4F1}"/>
              </a:ext>
            </a:extLst>
          </p:cNvPr>
          <p:cNvPicPr>
            <a:picLocks noChangeAspect="1"/>
          </p:cNvPicPr>
          <p:nvPr/>
        </p:nvPicPr>
        <p:blipFill>
          <a:blip r:embed="rId13"/>
          <a:stretch>
            <a:fillRect/>
          </a:stretch>
        </p:blipFill>
        <p:spPr>
          <a:xfrm>
            <a:off x="11073117" y="4080351"/>
            <a:ext cx="352425" cy="371475"/>
          </a:xfrm>
          <a:prstGeom prst="rect">
            <a:avLst/>
          </a:prstGeom>
        </p:spPr>
      </p:pic>
      <p:pic>
        <p:nvPicPr>
          <p:cNvPr id="10325" name="Picture 10324">
            <a:extLst>
              <a:ext uri="{FF2B5EF4-FFF2-40B4-BE49-F238E27FC236}">
                <a16:creationId xmlns:a16="http://schemas.microsoft.com/office/drawing/2014/main" id="{281AD18F-6A17-39CA-8BAB-363270D2C9FC}"/>
              </a:ext>
            </a:extLst>
          </p:cNvPr>
          <p:cNvPicPr>
            <a:picLocks noChangeAspect="1"/>
          </p:cNvPicPr>
          <p:nvPr/>
        </p:nvPicPr>
        <p:blipFill>
          <a:blip r:embed="rId14"/>
          <a:stretch>
            <a:fillRect/>
          </a:stretch>
        </p:blipFill>
        <p:spPr>
          <a:xfrm>
            <a:off x="11036698" y="6355218"/>
            <a:ext cx="361950" cy="314325"/>
          </a:xfrm>
          <a:prstGeom prst="rect">
            <a:avLst/>
          </a:prstGeom>
        </p:spPr>
      </p:pic>
      <p:sp>
        <p:nvSpPr>
          <p:cNvPr id="15" name="TextBox 14">
            <a:extLst>
              <a:ext uri="{FF2B5EF4-FFF2-40B4-BE49-F238E27FC236}">
                <a16:creationId xmlns:a16="http://schemas.microsoft.com/office/drawing/2014/main" id="{BDCE3678-BDC2-59CD-F4DE-E5D635C80E36}"/>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3.5  </a:t>
            </a:r>
            <a:r>
              <a:rPr lang="vi-VN" b="1" i="1">
                <a:solidFill>
                  <a:srgbClr val="CC00FF"/>
                </a:solidFill>
                <a:latin typeface="Times New Roman" pitchFamily="18" charset="0"/>
                <a:cs typeface="Times New Roman" pitchFamily="18" charset="0"/>
              </a:rPr>
              <a:t>flex-direction</a:t>
            </a:r>
            <a:r>
              <a:rPr lang="en-US"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row | </a:t>
            </a:r>
            <a:r>
              <a:rPr lang="vi-VN" b="1" i="1">
                <a:solidFill>
                  <a:srgbClr val="FF0000"/>
                </a:solidFill>
                <a:latin typeface="Times New Roman" pitchFamily="18" charset="0"/>
                <a:cs typeface="Times New Roman" pitchFamily="18" charset="0"/>
              </a:rPr>
              <a:t>row-reverse</a:t>
            </a:r>
            <a:r>
              <a:rPr lang="en-US" b="1" i="1">
                <a:solidFill>
                  <a:srgbClr val="FF0000"/>
                </a:solidFill>
                <a:latin typeface="Times New Roman" pitchFamily="18" charset="0"/>
                <a:cs typeface="Times New Roman" pitchFamily="18" charset="0"/>
              </a:rPr>
              <a:t> : </a:t>
            </a:r>
            <a:r>
              <a:rPr lang="en-US" b="1" i="1">
                <a:latin typeface="Times New Roman" pitchFamily="18" charset="0"/>
                <a:cs typeface="Times New Roman" pitchFamily="18" charset="0"/>
              </a:rPr>
              <a:t>xoay hướng trục main axis </a:t>
            </a:r>
            <a:r>
              <a:rPr lang="en-US" b="1" i="1">
                <a:solidFill>
                  <a:srgbClr val="FF0000"/>
                </a:solidFill>
                <a:latin typeface="Times New Roman" pitchFamily="18" charset="0"/>
                <a:cs typeface="Times New Roman" pitchFamily="18" charset="0"/>
              </a:rPr>
              <a:t>cross axis 0 đổi </a:t>
            </a:r>
            <a:endParaRPr lang="vi-VN" b="1" i="1">
              <a:solidFill>
                <a:srgbClr val="FF0000"/>
              </a:solidFill>
              <a:latin typeface="Times New Roman" pitchFamily="18" charset="0"/>
              <a:cs typeface="Times New Roman" pitchFamily="18" charset="0"/>
            </a:endParaRPr>
          </a:p>
        </p:txBody>
      </p:sp>
      <p:grpSp>
        <p:nvGrpSpPr>
          <p:cNvPr id="16" name="Group 46">
            <a:extLst>
              <a:ext uri="{FF2B5EF4-FFF2-40B4-BE49-F238E27FC236}">
                <a16:creationId xmlns:a16="http://schemas.microsoft.com/office/drawing/2014/main" id="{E3290691-2E92-C493-8BEE-FF73FF5D88DB}"/>
              </a:ext>
            </a:extLst>
          </p:cNvPr>
          <p:cNvGrpSpPr>
            <a:grpSpLocks/>
          </p:cNvGrpSpPr>
          <p:nvPr/>
        </p:nvGrpSpPr>
        <p:grpSpPr bwMode="auto">
          <a:xfrm>
            <a:off x="702179" y="712439"/>
            <a:ext cx="3588494" cy="685800"/>
            <a:chOff x="1296" y="1824"/>
            <a:chExt cx="1934" cy="432"/>
          </a:xfrm>
        </p:grpSpPr>
        <p:sp>
          <p:nvSpPr>
            <p:cNvPr id="17" name="AutoShape 47">
              <a:extLst>
                <a:ext uri="{FF2B5EF4-FFF2-40B4-BE49-F238E27FC236}">
                  <a16:creationId xmlns:a16="http://schemas.microsoft.com/office/drawing/2014/main" id="{DDFB7ABE-FEE6-D547-1AA7-51D1D24BA8E1}"/>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DB74B232-767B-ED43-8101-8B0481C4A1DF}"/>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17721334-9FB9-BD65-ED3B-31DFE2D6739E}"/>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0" name="Text Box 50">
              <a:extLst>
                <a:ext uri="{FF2B5EF4-FFF2-40B4-BE49-F238E27FC236}">
                  <a16:creationId xmlns:a16="http://schemas.microsoft.com/office/drawing/2014/main" id="{9291CB86-7E97-B336-8AE9-B05FB5D16C14}"/>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40888921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147494" y="1553892"/>
            <a:ext cx="10139071" cy="646331"/>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3.5  </a:t>
            </a:r>
            <a:r>
              <a:rPr lang="vi-VN" b="1" i="1">
                <a:solidFill>
                  <a:srgbClr val="CC00FF"/>
                </a:solidFill>
                <a:latin typeface="Times New Roman" pitchFamily="18" charset="0"/>
                <a:cs typeface="Times New Roman" pitchFamily="18" charset="0"/>
              </a:rPr>
              <a:t>flex-direction</a:t>
            </a:r>
            <a:r>
              <a:rPr lang="en-US" b="1" i="1">
                <a:solidFill>
                  <a:srgbClr val="CC00FF"/>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column</a:t>
            </a:r>
            <a:r>
              <a:rPr lang="en-US" b="1" i="1">
                <a:solidFill>
                  <a:srgbClr val="FF0000"/>
                </a:solidFill>
                <a:latin typeface="Times New Roman" pitchFamily="18" charset="0"/>
                <a:cs typeface="Times New Roman" pitchFamily="18" charset="0"/>
              </a:rPr>
              <a:t> | </a:t>
            </a:r>
            <a:r>
              <a:rPr lang="vi-VN" b="1" i="1">
                <a:solidFill>
                  <a:srgbClr val="FF0000"/>
                </a:solidFill>
                <a:latin typeface="Times New Roman" pitchFamily="18" charset="0"/>
                <a:cs typeface="Times New Roman" pitchFamily="18" charset="0"/>
              </a:rPr>
              <a:t>column-reverse</a:t>
            </a:r>
            <a:r>
              <a:rPr lang="en-US" b="1" i="1">
                <a:solidFill>
                  <a:srgbClr val="FF0000"/>
                </a:solidFill>
                <a:latin typeface="Times New Roman" pitchFamily="18" charset="0"/>
                <a:cs typeface="Times New Roman" pitchFamily="18" charset="0"/>
              </a:rPr>
              <a:t> </a:t>
            </a:r>
            <a:r>
              <a:rPr lang="en-US" b="1" i="1">
                <a:solidFill>
                  <a:srgbClr val="00B050"/>
                </a:solidFill>
                <a:latin typeface="Times New Roman" pitchFamily="18" charset="0"/>
                <a:cs typeface="Times New Roman" pitchFamily="18" charset="0"/>
              </a:rPr>
              <a:t>main axis </a:t>
            </a:r>
            <a:r>
              <a:rPr lang="en-US" b="1" i="1">
                <a:latin typeface="Times New Roman" pitchFamily="18" charset="0"/>
                <a:cs typeface="Times New Roman" pitchFamily="18" charset="0"/>
              </a:rPr>
              <a:t>theo chiều dọc – cột  ( column ) </a:t>
            </a:r>
          </a:p>
          <a:p>
            <a:r>
              <a:rPr lang="en-US" b="1" i="1">
                <a:latin typeface="Times New Roman" pitchFamily="18" charset="0"/>
                <a:cs typeface="Times New Roman" pitchFamily="18" charset="0"/>
              </a:rPr>
              <a:t>				             + </a:t>
            </a:r>
            <a:r>
              <a:rPr lang="en-US" b="1" i="1">
                <a:solidFill>
                  <a:srgbClr val="00B050"/>
                </a:solidFill>
                <a:latin typeface="Times New Roman" pitchFamily="18" charset="0"/>
                <a:cs typeface="Times New Roman" pitchFamily="18" charset="0"/>
              </a:rPr>
              <a:t>cros axis </a:t>
            </a:r>
            <a:r>
              <a:rPr lang="en-US" b="1" i="1">
                <a:latin typeface="Times New Roman" pitchFamily="18" charset="0"/>
                <a:cs typeface="Times New Roman" pitchFamily="18" charset="0"/>
              </a:rPr>
              <a:t>bị đẩy sang theo chiều ngang </a:t>
            </a:r>
            <a:endParaRPr lang="vi-VN" b="1" i="1">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84E85AAC-67A9-B0D5-18EB-C16AB932194F}"/>
              </a:ext>
            </a:extLst>
          </p:cNvPr>
          <p:cNvPicPr>
            <a:picLocks noChangeAspect="1"/>
          </p:cNvPicPr>
          <p:nvPr/>
        </p:nvPicPr>
        <p:blipFill rotWithShape="1">
          <a:blip r:embed="rId5">
            <a:extLst>
              <a:ext uri="{28A0092B-C50C-407E-A947-70E740481C1C}">
                <a14:useLocalDpi xmlns:a14="http://schemas.microsoft.com/office/drawing/2010/main" val="0"/>
              </a:ext>
            </a:extLst>
          </a:blip>
          <a:srcRect l="1251" t="2506" r="2134" b="3662"/>
          <a:stretch/>
        </p:blipFill>
        <p:spPr>
          <a:xfrm>
            <a:off x="1147494" y="2242875"/>
            <a:ext cx="4047516" cy="2325017"/>
          </a:xfrm>
          <a:prstGeom prst="rect">
            <a:avLst/>
          </a:prstGeom>
        </p:spPr>
      </p:pic>
      <p:pic>
        <p:nvPicPr>
          <p:cNvPr id="5" name="Picture 4">
            <a:extLst>
              <a:ext uri="{FF2B5EF4-FFF2-40B4-BE49-F238E27FC236}">
                <a16:creationId xmlns:a16="http://schemas.microsoft.com/office/drawing/2014/main" id="{2FA881F9-1F64-5788-58D7-FF3DFAD8C169}"/>
              </a:ext>
            </a:extLst>
          </p:cNvPr>
          <p:cNvPicPr>
            <a:picLocks noChangeAspect="1"/>
          </p:cNvPicPr>
          <p:nvPr/>
        </p:nvPicPr>
        <p:blipFill>
          <a:blip r:embed="rId6"/>
          <a:stretch>
            <a:fillRect/>
          </a:stretch>
        </p:blipFill>
        <p:spPr>
          <a:xfrm>
            <a:off x="1180338" y="5097374"/>
            <a:ext cx="4014672" cy="1730734"/>
          </a:xfrm>
          <a:prstGeom prst="rect">
            <a:avLst/>
          </a:prstGeom>
        </p:spPr>
      </p:pic>
      <p:pic>
        <p:nvPicPr>
          <p:cNvPr id="6" name="Picture 5">
            <a:extLst>
              <a:ext uri="{FF2B5EF4-FFF2-40B4-BE49-F238E27FC236}">
                <a16:creationId xmlns:a16="http://schemas.microsoft.com/office/drawing/2014/main" id="{FEB38C81-B13A-D99E-CEB8-0DA910B5DE58}"/>
              </a:ext>
            </a:extLst>
          </p:cNvPr>
          <p:cNvPicPr>
            <a:picLocks noChangeAspect="1"/>
          </p:cNvPicPr>
          <p:nvPr/>
        </p:nvPicPr>
        <p:blipFill>
          <a:blip r:embed="rId7"/>
          <a:stretch>
            <a:fillRect/>
          </a:stretch>
        </p:blipFill>
        <p:spPr>
          <a:xfrm>
            <a:off x="7989620" y="2242875"/>
            <a:ext cx="3180404" cy="1009112"/>
          </a:xfrm>
          <a:prstGeom prst="rect">
            <a:avLst/>
          </a:prstGeom>
        </p:spPr>
      </p:pic>
      <p:pic>
        <p:nvPicPr>
          <p:cNvPr id="18" name="Picture 17">
            <a:extLst>
              <a:ext uri="{FF2B5EF4-FFF2-40B4-BE49-F238E27FC236}">
                <a16:creationId xmlns:a16="http://schemas.microsoft.com/office/drawing/2014/main" id="{56F21CCC-AE53-32C6-E750-60B89FE76FC0}"/>
              </a:ext>
            </a:extLst>
          </p:cNvPr>
          <p:cNvPicPr>
            <a:picLocks noChangeAspect="1"/>
          </p:cNvPicPr>
          <p:nvPr/>
        </p:nvPicPr>
        <p:blipFill>
          <a:blip r:embed="rId8"/>
          <a:stretch>
            <a:fillRect/>
          </a:stretch>
        </p:blipFill>
        <p:spPr>
          <a:xfrm>
            <a:off x="5366433" y="2248128"/>
            <a:ext cx="2542398" cy="2251577"/>
          </a:xfrm>
          <a:prstGeom prst="rect">
            <a:avLst/>
          </a:prstGeom>
        </p:spPr>
      </p:pic>
      <p:pic>
        <p:nvPicPr>
          <p:cNvPr id="21" name="Picture 20">
            <a:extLst>
              <a:ext uri="{FF2B5EF4-FFF2-40B4-BE49-F238E27FC236}">
                <a16:creationId xmlns:a16="http://schemas.microsoft.com/office/drawing/2014/main" id="{A386C725-9C1E-C55C-F11F-8B5D0807905E}"/>
              </a:ext>
            </a:extLst>
          </p:cNvPr>
          <p:cNvPicPr>
            <a:picLocks noChangeAspect="1"/>
          </p:cNvPicPr>
          <p:nvPr/>
        </p:nvPicPr>
        <p:blipFill>
          <a:blip r:embed="rId9"/>
          <a:stretch>
            <a:fillRect/>
          </a:stretch>
        </p:blipFill>
        <p:spPr>
          <a:xfrm>
            <a:off x="7989621" y="3251988"/>
            <a:ext cx="3180404" cy="1252480"/>
          </a:xfrm>
          <a:prstGeom prst="rect">
            <a:avLst/>
          </a:prstGeom>
        </p:spPr>
      </p:pic>
      <p:pic>
        <p:nvPicPr>
          <p:cNvPr id="25" name="Picture 24">
            <a:extLst>
              <a:ext uri="{FF2B5EF4-FFF2-40B4-BE49-F238E27FC236}">
                <a16:creationId xmlns:a16="http://schemas.microsoft.com/office/drawing/2014/main" id="{D813D8AA-A44F-2FF3-A661-9C1B317B4922}"/>
              </a:ext>
            </a:extLst>
          </p:cNvPr>
          <p:cNvPicPr>
            <a:picLocks noChangeAspect="1"/>
          </p:cNvPicPr>
          <p:nvPr/>
        </p:nvPicPr>
        <p:blipFill>
          <a:blip r:embed="rId10"/>
          <a:stretch>
            <a:fillRect/>
          </a:stretch>
        </p:blipFill>
        <p:spPr>
          <a:xfrm>
            <a:off x="7989621" y="4609872"/>
            <a:ext cx="3099720" cy="968315"/>
          </a:xfrm>
          <a:prstGeom prst="rect">
            <a:avLst/>
          </a:prstGeom>
        </p:spPr>
      </p:pic>
      <p:pic>
        <p:nvPicPr>
          <p:cNvPr id="26" name="Picture 25">
            <a:extLst>
              <a:ext uri="{FF2B5EF4-FFF2-40B4-BE49-F238E27FC236}">
                <a16:creationId xmlns:a16="http://schemas.microsoft.com/office/drawing/2014/main" id="{003595EA-10CA-7310-1E6A-09FB9299F333}"/>
              </a:ext>
            </a:extLst>
          </p:cNvPr>
          <p:cNvPicPr>
            <a:picLocks noChangeAspect="1"/>
          </p:cNvPicPr>
          <p:nvPr/>
        </p:nvPicPr>
        <p:blipFill>
          <a:blip r:embed="rId11"/>
          <a:stretch>
            <a:fillRect/>
          </a:stretch>
        </p:blipFill>
        <p:spPr>
          <a:xfrm>
            <a:off x="7989621" y="5578187"/>
            <a:ext cx="3180404" cy="1249921"/>
          </a:xfrm>
          <a:prstGeom prst="rect">
            <a:avLst/>
          </a:prstGeom>
        </p:spPr>
      </p:pic>
      <p:pic>
        <p:nvPicPr>
          <p:cNvPr id="28" name="Picture 27">
            <a:extLst>
              <a:ext uri="{FF2B5EF4-FFF2-40B4-BE49-F238E27FC236}">
                <a16:creationId xmlns:a16="http://schemas.microsoft.com/office/drawing/2014/main" id="{E3C9779D-60BB-DB7E-DAAB-51F0F7069371}"/>
              </a:ext>
            </a:extLst>
          </p:cNvPr>
          <p:cNvPicPr>
            <a:picLocks noChangeAspect="1"/>
          </p:cNvPicPr>
          <p:nvPr/>
        </p:nvPicPr>
        <p:blipFill>
          <a:blip r:embed="rId12"/>
          <a:stretch>
            <a:fillRect/>
          </a:stretch>
        </p:blipFill>
        <p:spPr>
          <a:xfrm>
            <a:off x="5366433" y="4609872"/>
            <a:ext cx="2542398" cy="2248128"/>
          </a:xfrm>
          <a:prstGeom prst="rect">
            <a:avLst/>
          </a:prstGeom>
        </p:spPr>
      </p:pic>
      <p:sp>
        <p:nvSpPr>
          <p:cNvPr id="3" name="TextBox 2">
            <a:extLst>
              <a:ext uri="{FF2B5EF4-FFF2-40B4-BE49-F238E27FC236}">
                <a16:creationId xmlns:a16="http://schemas.microsoft.com/office/drawing/2014/main" id="{106E3BB5-F83B-BB09-B656-2363E8F4EC9D}"/>
              </a:ext>
            </a:extLst>
          </p:cNvPr>
          <p:cNvSpPr txBox="1"/>
          <p:nvPr/>
        </p:nvSpPr>
        <p:spPr>
          <a:xfrm>
            <a:off x="1967594" y="4567892"/>
            <a:ext cx="2178541"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trục main, cros mặc định</a:t>
            </a:r>
            <a:endParaRPr lang="vi-VN" sz="1400" b="1" i="1">
              <a:solidFill>
                <a:srgbClr val="FF0000"/>
              </a:solidFill>
              <a:latin typeface="Times New Roman" pitchFamily="18" charset="0"/>
              <a:cs typeface="Times New Roman" pitchFamily="18" charset="0"/>
            </a:endParaRPr>
          </a:p>
        </p:txBody>
      </p:sp>
      <p:grpSp>
        <p:nvGrpSpPr>
          <p:cNvPr id="20" name="Group 46">
            <a:extLst>
              <a:ext uri="{FF2B5EF4-FFF2-40B4-BE49-F238E27FC236}">
                <a16:creationId xmlns:a16="http://schemas.microsoft.com/office/drawing/2014/main" id="{395A5A2F-93BD-97CA-E4AE-D6C0AC569C61}"/>
              </a:ext>
            </a:extLst>
          </p:cNvPr>
          <p:cNvGrpSpPr>
            <a:grpSpLocks/>
          </p:cNvGrpSpPr>
          <p:nvPr/>
        </p:nvGrpSpPr>
        <p:grpSpPr bwMode="auto">
          <a:xfrm>
            <a:off x="702179" y="712439"/>
            <a:ext cx="3588494" cy="685800"/>
            <a:chOff x="1296" y="1824"/>
            <a:chExt cx="1934" cy="432"/>
          </a:xfrm>
        </p:grpSpPr>
        <p:sp>
          <p:nvSpPr>
            <p:cNvPr id="22" name="AutoShape 47">
              <a:extLst>
                <a:ext uri="{FF2B5EF4-FFF2-40B4-BE49-F238E27FC236}">
                  <a16:creationId xmlns:a16="http://schemas.microsoft.com/office/drawing/2014/main" id="{F99BEABC-4C19-73A1-2B47-0A3D68D545A8}"/>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3" name="AutoShape 48">
              <a:extLst>
                <a:ext uri="{FF2B5EF4-FFF2-40B4-BE49-F238E27FC236}">
                  <a16:creationId xmlns:a16="http://schemas.microsoft.com/office/drawing/2014/main" id="{C85E4931-2D47-C94D-40D6-3B5944BC06F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4" name="Text Box 49">
              <a:extLst>
                <a:ext uri="{FF2B5EF4-FFF2-40B4-BE49-F238E27FC236}">
                  <a16:creationId xmlns:a16="http://schemas.microsoft.com/office/drawing/2014/main" id="{2F942EE8-9F9F-D6FB-11E5-81B0126C6C7A}"/>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7" name="Text Box 50">
              <a:extLst>
                <a:ext uri="{FF2B5EF4-FFF2-40B4-BE49-F238E27FC236}">
                  <a16:creationId xmlns:a16="http://schemas.microsoft.com/office/drawing/2014/main" id="{38F76111-E3B2-035F-6B53-56C0D09F3F91}"/>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27706740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147494" y="1553892"/>
            <a:ext cx="10139071" cy="646331"/>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3.5  </a:t>
            </a:r>
            <a:r>
              <a:rPr lang="vi-VN" b="1" i="1">
                <a:solidFill>
                  <a:srgbClr val="CC00FF"/>
                </a:solidFill>
                <a:latin typeface="Times New Roman" pitchFamily="18" charset="0"/>
                <a:cs typeface="Times New Roman" pitchFamily="18" charset="0"/>
              </a:rPr>
              <a:t>flex-direction</a:t>
            </a:r>
            <a:r>
              <a:rPr lang="en-US" b="1" i="1">
                <a:solidFill>
                  <a:srgbClr val="CC00FF"/>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column</a:t>
            </a:r>
            <a:r>
              <a:rPr lang="en-US" b="1" i="1">
                <a:solidFill>
                  <a:srgbClr val="FF0000"/>
                </a:solidFill>
                <a:latin typeface="Times New Roman" pitchFamily="18" charset="0"/>
                <a:cs typeface="Times New Roman" pitchFamily="18" charset="0"/>
              </a:rPr>
              <a:t> | </a:t>
            </a:r>
            <a:r>
              <a:rPr lang="vi-VN" b="1" i="1">
                <a:solidFill>
                  <a:srgbClr val="FF0000"/>
                </a:solidFill>
                <a:latin typeface="Times New Roman" pitchFamily="18" charset="0"/>
                <a:cs typeface="Times New Roman" pitchFamily="18" charset="0"/>
              </a:rPr>
              <a:t>column-reverse</a:t>
            </a:r>
            <a:r>
              <a:rPr lang="en-US" b="1" i="1">
                <a:solidFill>
                  <a:srgbClr val="FF0000"/>
                </a:solidFill>
                <a:latin typeface="Times New Roman" pitchFamily="18" charset="0"/>
                <a:cs typeface="Times New Roman" pitchFamily="18" charset="0"/>
              </a:rPr>
              <a:t> </a:t>
            </a:r>
            <a:r>
              <a:rPr lang="en-US" b="1" i="1">
                <a:solidFill>
                  <a:srgbClr val="00B050"/>
                </a:solidFill>
                <a:latin typeface="Times New Roman" pitchFamily="18" charset="0"/>
                <a:cs typeface="Times New Roman" pitchFamily="18" charset="0"/>
              </a:rPr>
              <a:t>main axis </a:t>
            </a:r>
            <a:r>
              <a:rPr lang="en-US" b="1" i="1">
                <a:latin typeface="Times New Roman" pitchFamily="18" charset="0"/>
                <a:cs typeface="Times New Roman" pitchFamily="18" charset="0"/>
              </a:rPr>
              <a:t>theo chiều dọc – cột  ( column ) </a:t>
            </a:r>
          </a:p>
          <a:p>
            <a:r>
              <a:rPr lang="en-US" b="1" i="1">
                <a:latin typeface="Times New Roman" pitchFamily="18" charset="0"/>
                <a:cs typeface="Times New Roman" pitchFamily="18" charset="0"/>
              </a:rPr>
              <a:t>				             + </a:t>
            </a:r>
            <a:r>
              <a:rPr lang="en-US" b="1" i="1">
                <a:solidFill>
                  <a:srgbClr val="00B050"/>
                </a:solidFill>
                <a:latin typeface="Times New Roman" pitchFamily="18" charset="0"/>
                <a:cs typeface="Times New Roman" pitchFamily="18" charset="0"/>
              </a:rPr>
              <a:t>cros axis </a:t>
            </a:r>
            <a:r>
              <a:rPr lang="en-US" b="1" i="1">
                <a:latin typeface="Times New Roman" pitchFamily="18" charset="0"/>
                <a:cs typeface="Times New Roman" pitchFamily="18" charset="0"/>
              </a:rPr>
              <a:t>bị đẩy sang theo chiều ngang </a:t>
            </a:r>
            <a:endParaRPr lang="vi-VN" b="1" i="1">
              <a:latin typeface="Times New Roman" pitchFamily="18" charset="0"/>
              <a:cs typeface="Times New Roman" pitchFamily="18" charset="0"/>
            </a:endParaRPr>
          </a:p>
        </p:txBody>
      </p:sp>
      <p:grpSp>
        <p:nvGrpSpPr>
          <p:cNvPr id="10332" name="Group 10331">
            <a:extLst>
              <a:ext uri="{FF2B5EF4-FFF2-40B4-BE49-F238E27FC236}">
                <a16:creationId xmlns:a16="http://schemas.microsoft.com/office/drawing/2014/main" id="{AF811D5E-A379-5911-4A19-1C7F917C941E}"/>
              </a:ext>
            </a:extLst>
          </p:cNvPr>
          <p:cNvGrpSpPr/>
          <p:nvPr/>
        </p:nvGrpSpPr>
        <p:grpSpPr>
          <a:xfrm>
            <a:off x="8513920" y="2355876"/>
            <a:ext cx="3573274" cy="3456623"/>
            <a:chOff x="8065199" y="2391402"/>
            <a:chExt cx="3573274" cy="3456623"/>
          </a:xfrm>
        </p:grpSpPr>
        <p:sp>
          <p:nvSpPr>
            <p:cNvPr id="10310" name="TextBox 10309">
              <a:extLst>
                <a:ext uri="{FF2B5EF4-FFF2-40B4-BE49-F238E27FC236}">
                  <a16:creationId xmlns:a16="http://schemas.microsoft.com/office/drawing/2014/main" id="{1DBF9820-3311-D239-AB82-8A1192A5CFDD}"/>
                </a:ext>
              </a:extLst>
            </p:cNvPr>
            <p:cNvSpPr txBox="1"/>
            <p:nvPr/>
          </p:nvSpPr>
          <p:spPr>
            <a:xfrm>
              <a:off x="8065199" y="3445653"/>
              <a:ext cx="96374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Cros axis </a:t>
              </a:r>
              <a:endParaRPr lang="vi-VN" sz="1400" b="1" i="1">
                <a:solidFill>
                  <a:srgbClr val="8500FF"/>
                </a:solidFill>
                <a:latin typeface="Times New Roman" pitchFamily="18" charset="0"/>
                <a:cs typeface="Times New Roman" pitchFamily="18" charset="0"/>
              </a:endParaRPr>
            </a:p>
          </p:txBody>
        </p:sp>
        <p:grpSp>
          <p:nvGrpSpPr>
            <p:cNvPr id="10331" name="Group 10330">
              <a:extLst>
                <a:ext uri="{FF2B5EF4-FFF2-40B4-BE49-F238E27FC236}">
                  <a16:creationId xmlns:a16="http://schemas.microsoft.com/office/drawing/2014/main" id="{BF657552-F5F9-FE2F-E9FD-702A45742E14}"/>
                </a:ext>
              </a:extLst>
            </p:cNvPr>
            <p:cNvGrpSpPr/>
            <p:nvPr/>
          </p:nvGrpSpPr>
          <p:grpSpPr>
            <a:xfrm>
              <a:off x="8065200" y="2391402"/>
              <a:ext cx="3573273" cy="3456623"/>
              <a:chOff x="8065200" y="2391402"/>
              <a:chExt cx="3573273" cy="3456623"/>
            </a:xfrm>
          </p:grpSpPr>
          <p:pic>
            <p:nvPicPr>
              <p:cNvPr id="10309" name="Picture 10308">
                <a:extLst>
                  <a:ext uri="{FF2B5EF4-FFF2-40B4-BE49-F238E27FC236}">
                    <a16:creationId xmlns:a16="http://schemas.microsoft.com/office/drawing/2014/main" id="{C0976601-80A0-CAD9-A0A0-DBD5E7D75BA5}"/>
                  </a:ext>
                </a:extLst>
              </p:cNvPr>
              <p:cNvPicPr>
                <a:picLocks noChangeAspect="1"/>
              </p:cNvPicPr>
              <p:nvPr/>
            </p:nvPicPr>
            <p:blipFill>
              <a:blip r:embed="rId5"/>
              <a:stretch>
                <a:fillRect/>
              </a:stretch>
            </p:blipFill>
            <p:spPr>
              <a:xfrm>
                <a:off x="8065200" y="5552750"/>
                <a:ext cx="3221366" cy="295275"/>
              </a:xfrm>
              <a:prstGeom prst="rect">
                <a:avLst/>
              </a:prstGeom>
            </p:spPr>
          </p:pic>
          <p:cxnSp>
            <p:nvCxnSpPr>
              <p:cNvPr id="10311" name="Straight Arrow Connector 10310">
                <a:extLst>
                  <a:ext uri="{FF2B5EF4-FFF2-40B4-BE49-F238E27FC236}">
                    <a16:creationId xmlns:a16="http://schemas.microsoft.com/office/drawing/2014/main" id="{1A31C785-483E-372D-E86E-7C2439FE2EE2}"/>
                  </a:ext>
                </a:extLst>
              </p:cNvPr>
              <p:cNvCxnSpPr>
                <a:cxnSpLocks/>
              </p:cNvCxnSpPr>
              <p:nvPr/>
            </p:nvCxnSpPr>
            <p:spPr>
              <a:xfrm>
                <a:off x="9049107" y="3493629"/>
                <a:ext cx="2129881" cy="12450"/>
              </a:xfrm>
              <a:prstGeom prst="straightConnector1">
                <a:avLst/>
              </a:prstGeom>
              <a:ln w="28575">
                <a:solidFill>
                  <a:srgbClr val="8500FF"/>
                </a:solidFill>
                <a:tailEnd type="triangle"/>
              </a:ln>
            </p:spPr>
            <p:style>
              <a:lnRef idx="1">
                <a:schemeClr val="accent1"/>
              </a:lnRef>
              <a:fillRef idx="0">
                <a:schemeClr val="accent1"/>
              </a:fillRef>
              <a:effectRef idx="0">
                <a:schemeClr val="accent1"/>
              </a:effectRef>
              <a:fontRef idx="minor">
                <a:schemeClr val="tx1"/>
              </a:fontRef>
            </p:style>
          </p:cxnSp>
          <p:cxnSp>
            <p:nvCxnSpPr>
              <p:cNvPr id="10314" name="Straight Arrow Connector 10313">
                <a:extLst>
                  <a:ext uri="{FF2B5EF4-FFF2-40B4-BE49-F238E27FC236}">
                    <a16:creationId xmlns:a16="http://schemas.microsoft.com/office/drawing/2014/main" id="{EA8FBF59-86F8-CE49-4890-21C45181587F}"/>
                  </a:ext>
                </a:extLst>
              </p:cNvPr>
              <p:cNvCxnSpPr>
                <a:cxnSpLocks/>
              </p:cNvCxnSpPr>
              <p:nvPr/>
            </p:nvCxnSpPr>
            <p:spPr>
              <a:xfrm flipV="1">
                <a:off x="9416660" y="2391402"/>
                <a:ext cx="0" cy="21354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15" name="TextBox 10314">
                <a:extLst>
                  <a:ext uri="{FF2B5EF4-FFF2-40B4-BE49-F238E27FC236}">
                    <a16:creationId xmlns:a16="http://schemas.microsoft.com/office/drawing/2014/main" id="{096FABB6-733C-0615-52E6-4FB1CB191EE1}"/>
                  </a:ext>
                </a:extLst>
              </p:cNvPr>
              <p:cNvSpPr txBox="1"/>
              <p:nvPr/>
            </p:nvSpPr>
            <p:spPr>
              <a:xfrm>
                <a:off x="9028942" y="4597621"/>
                <a:ext cx="96374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main axis </a:t>
                </a:r>
                <a:endParaRPr lang="vi-VN" sz="1400" b="1" i="1">
                  <a:solidFill>
                    <a:srgbClr val="8500FF"/>
                  </a:solidFill>
                  <a:latin typeface="Times New Roman" pitchFamily="18" charset="0"/>
                  <a:cs typeface="Times New Roman" pitchFamily="18" charset="0"/>
                </a:endParaRPr>
              </a:p>
            </p:txBody>
          </p:sp>
          <p:sp>
            <p:nvSpPr>
              <p:cNvPr id="10323" name="TextBox 10322">
                <a:extLst>
                  <a:ext uri="{FF2B5EF4-FFF2-40B4-BE49-F238E27FC236}">
                    <a16:creationId xmlns:a16="http://schemas.microsoft.com/office/drawing/2014/main" id="{47D319AB-FFCD-DB5F-8D15-E1711F5E4302}"/>
                  </a:ext>
                </a:extLst>
              </p:cNvPr>
              <p:cNvSpPr txBox="1"/>
              <p:nvPr/>
            </p:nvSpPr>
            <p:spPr>
              <a:xfrm>
                <a:off x="8459555" y="3158598"/>
                <a:ext cx="569387" cy="276999"/>
              </a:xfrm>
              <a:prstGeom prst="rect">
                <a:avLst/>
              </a:prstGeom>
              <a:noFill/>
            </p:spPr>
            <p:txBody>
              <a:bodyPr wrap="none" rtlCol="0">
                <a:spAutoFit/>
              </a:bodyPr>
              <a:lstStyle/>
              <a:p>
                <a:r>
                  <a:rPr lang="en-US" sz="1200" b="1">
                    <a:solidFill>
                      <a:srgbClr val="8500FF"/>
                    </a:solidFill>
                    <a:latin typeface="Tahoma" panose="020B0604030504040204" pitchFamily="34" charset="0"/>
                    <a:ea typeface="Tahoma" panose="020B0604030504040204" pitchFamily="34" charset="0"/>
                    <a:cs typeface="Tahoma" panose="020B0604030504040204" pitchFamily="34" charset="0"/>
                  </a:rPr>
                  <a:t>Start</a:t>
                </a:r>
                <a:endParaRPr lang="vi-VN" sz="1200" b="1">
                  <a:solidFill>
                    <a:srgbClr val="8500FF"/>
                  </a:solidFill>
                  <a:latin typeface="Tahoma" panose="020B0604030504040204" pitchFamily="34" charset="0"/>
                  <a:ea typeface="Tahoma" panose="020B0604030504040204" pitchFamily="34" charset="0"/>
                  <a:cs typeface="Tahoma" panose="020B0604030504040204" pitchFamily="34" charset="0"/>
                </a:endParaRPr>
              </a:p>
            </p:txBody>
          </p:sp>
          <p:sp>
            <p:nvSpPr>
              <p:cNvPr id="10326" name="TextBox 10325">
                <a:extLst>
                  <a:ext uri="{FF2B5EF4-FFF2-40B4-BE49-F238E27FC236}">
                    <a16:creationId xmlns:a16="http://schemas.microsoft.com/office/drawing/2014/main" id="{EB1D79C5-AA89-54AC-DA2A-0AA37042D634}"/>
                  </a:ext>
                </a:extLst>
              </p:cNvPr>
              <p:cNvSpPr txBox="1"/>
              <p:nvPr/>
            </p:nvSpPr>
            <p:spPr>
              <a:xfrm>
                <a:off x="11165267" y="3367579"/>
                <a:ext cx="473206" cy="276999"/>
              </a:xfrm>
              <a:prstGeom prst="rect">
                <a:avLst/>
              </a:prstGeom>
              <a:noFill/>
            </p:spPr>
            <p:txBody>
              <a:bodyPr wrap="none" rtlCol="0">
                <a:spAutoFit/>
              </a:bodyPr>
              <a:lstStyle/>
              <a:p>
                <a:r>
                  <a:rPr lang="en-US" sz="1200" b="1">
                    <a:solidFill>
                      <a:srgbClr val="8500FF"/>
                    </a:solidFill>
                    <a:latin typeface="Tahoma" panose="020B0604030504040204" pitchFamily="34" charset="0"/>
                    <a:ea typeface="Tahoma" panose="020B0604030504040204" pitchFamily="34" charset="0"/>
                    <a:cs typeface="Tahoma" panose="020B0604030504040204" pitchFamily="34" charset="0"/>
                  </a:rPr>
                  <a:t>End</a:t>
                </a:r>
                <a:endParaRPr lang="vi-VN" sz="1200" b="1">
                  <a:solidFill>
                    <a:srgbClr val="8500FF"/>
                  </a:solidFill>
                  <a:latin typeface="Tahoma" panose="020B0604030504040204" pitchFamily="34" charset="0"/>
                  <a:ea typeface="Tahoma" panose="020B0604030504040204" pitchFamily="34" charset="0"/>
                  <a:cs typeface="Tahoma" panose="020B0604030504040204" pitchFamily="34" charset="0"/>
                </a:endParaRPr>
              </a:p>
            </p:txBody>
          </p:sp>
        </p:grpSp>
      </p:grpSp>
      <p:grpSp>
        <p:nvGrpSpPr>
          <p:cNvPr id="128" name="Group 127">
            <a:extLst>
              <a:ext uri="{FF2B5EF4-FFF2-40B4-BE49-F238E27FC236}">
                <a16:creationId xmlns:a16="http://schemas.microsoft.com/office/drawing/2014/main" id="{F441FED7-05F5-424C-06E4-2FBE3735C0BE}"/>
              </a:ext>
            </a:extLst>
          </p:cNvPr>
          <p:cNvGrpSpPr/>
          <p:nvPr/>
        </p:nvGrpSpPr>
        <p:grpSpPr>
          <a:xfrm>
            <a:off x="433611" y="2428145"/>
            <a:ext cx="7692591" cy="3384354"/>
            <a:chOff x="-2528739" y="2168396"/>
            <a:chExt cx="7692591" cy="3384354"/>
          </a:xfrm>
        </p:grpSpPr>
        <p:pic>
          <p:nvPicPr>
            <p:cNvPr id="10305" name="Picture 10304">
              <a:extLst>
                <a:ext uri="{FF2B5EF4-FFF2-40B4-BE49-F238E27FC236}">
                  <a16:creationId xmlns:a16="http://schemas.microsoft.com/office/drawing/2014/main" id="{F0AB0FE7-C366-C6C2-A97E-94AFAD4DEEDA}"/>
                </a:ext>
              </a:extLst>
            </p:cNvPr>
            <p:cNvPicPr>
              <a:picLocks noChangeAspect="1"/>
            </p:cNvPicPr>
            <p:nvPr/>
          </p:nvPicPr>
          <p:blipFill>
            <a:blip r:embed="rId6"/>
            <a:stretch>
              <a:fillRect/>
            </a:stretch>
          </p:blipFill>
          <p:spPr>
            <a:xfrm>
              <a:off x="1667451" y="5247950"/>
              <a:ext cx="2581275" cy="304800"/>
            </a:xfrm>
            <a:prstGeom prst="rect">
              <a:avLst/>
            </a:prstGeom>
          </p:spPr>
        </p:pic>
        <p:grpSp>
          <p:nvGrpSpPr>
            <p:cNvPr id="10335" name="Group 10334">
              <a:extLst>
                <a:ext uri="{FF2B5EF4-FFF2-40B4-BE49-F238E27FC236}">
                  <a16:creationId xmlns:a16="http://schemas.microsoft.com/office/drawing/2014/main" id="{9FE95AB4-2717-DACA-FF90-8A58DAC1E299}"/>
                </a:ext>
              </a:extLst>
            </p:cNvPr>
            <p:cNvGrpSpPr/>
            <p:nvPr/>
          </p:nvGrpSpPr>
          <p:grpSpPr>
            <a:xfrm>
              <a:off x="-2528739" y="2168396"/>
              <a:ext cx="7692591" cy="2857021"/>
              <a:chOff x="-2528739" y="2168396"/>
              <a:chExt cx="7692591" cy="2857021"/>
            </a:xfrm>
          </p:grpSpPr>
          <p:sp>
            <p:nvSpPr>
              <p:cNvPr id="14" name="TextBox 13">
                <a:extLst>
                  <a:ext uri="{FF2B5EF4-FFF2-40B4-BE49-F238E27FC236}">
                    <a16:creationId xmlns:a16="http://schemas.microsoft.com/office/drawing/2014/main" id="{D90CA0C7-C9B2-D44C-D45C-0C36240175A5}"/>
                  </a:ext>
                </a:extLst>
              </p:cNvPr>
              <p:cNvSpPr txBox="1"/>
              <p:nvPr/>
            </p:nvSpPr>
            <p:spPr>
              <a:xfrm>
                <a:off x="1571046" y="3458103"/>
                <a:ext cx="96374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Cros axis </a:t>
                </a:r>
                <a:endParaRPr lang="vi-VN" sz="1400" b="1" i="1">
                  <a:solidFill>
                    <a:srgbClr val="8500FF"/>
                  </a:solidFill>
                  <a:latin typeface="Times New Roman" pitchFamily="18" charset="0"/>
                  <a:cs typeface="Times New Roman" pitchFamily="18" charset="0"/>
                </a:endParaRPr>
              </a:p>
            </p:txBody>
          </p:sp>
          <p:cxnSp>
            <p:nvCxnSpPr>
              <p:cNvPr id="15" name="Straight Arrow Connector 14">
                <a:extLst>
                  <a:ext uri="{FF2B5EF4-FFF2-40B4-BE49-F238E27FC236}">
                    <a16:creationId xmlns:a16="http://schemas.microsoft.com/office/drawing/2014/main" id="{E14F8CD6-BB32-014F-D904-3B3D117CD4EE}"/>
                  </a:ext>
                </a:extLst>
              </p:cNvPr>
              <p:cNvCxnSpPr>
                <a:cxnSpLocks/>
              </p:cNvCxnSpPr>
              <p:nvPr/>
            </p:nvCxnSpPr>
            <p:spPr>
              <a:xfrm>
                <a:off x="2554954" y="3506079"/>
                <a:ext cx="2142552" cy="0"/>
              </a:xfrm>
              <a:prstGeom prst="straightConnector1">
                <a:avLst/>
              </a:prstGeom>
              <a:ln w="28575">
                <a:solidFill>
                  <a:srgbClr val="85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06E543-9596-9354-4CDB-4C3509F093C7}"/>
                  </a:ext>
                </a:extLst>
              </p:cNvPr>
              <p:cNvCxnSpPr>
                <a:cxnSpLocks/>
              </p:cNvCxnSpPr>
              <p:nvPr/>
            </p:nvCxnSpPr>
            <p:spPr>
              <a:xfrm>
                <a:off x="2922507" y="2839289"/>
                <a:ext cx="0" cy="18612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6F33089-24A3-1941-2F99-7DDDD6908FDB}"/>
                  </a:ext>
                </a:extLst>
              </p:cNvPr>
              <p:cNvSpPr txBox="1"/>
              <p:nvPr/>
            </p:nvSpPr>
            <p:spPr>
              <a:xfrm>
                <a:off x="2554954" y="2355876"/>
                <a:ext cx="96374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main axis </a:t>
                </a:r>
                <a:endParaRPr lang="vi-VN" sz="1400" b="1" i="1">
                  <a:solidFill>
                    <a:srgbClr val="8500FF"/>
                  </a:solidFill>
                  <a:latin typeface="Times New Roman" pitchFamily="18" charset="0"/>
                  <a:cs typeface="Times New Roman" pitchFamily="18" charset="0"/>
                </a:endParaRPr>
              </a:p>
            </p:txBody>
          </p:sp>
          <p:sp>
            <p:nvSpPr>
              <p:cNvPr id="10321" name="TextBox 10320">
                <a:extLst>
                  <a:ext uri="{FF2B5EF4-FFF2-40B4-BE49-F238E27FC236}">
                    <a16:creationId xmlns:a16="http://schemas.microsoft.com/office/drawing/2014/main" id="{9EB65F22-9226-0644-0AF3-17B7E9246E0F}"/>
                  </a:ext>
                </a:extLst>
              </p:cNvPr>
              <p:cNvSpPr txBox="1"/>
              <p:nvPr/>
            </p:nvSpPr>
            <p:spPr>
              <a:xfrm>
                <a:off x="2078510" y="3152001"/>
                <a:ext cx="569387" cy="276999"/>
              </a:xfrm>
              <a:prstGeom prst="rect">
                <a:avLst/>
              </a:prstGeom>
              <a:noFill/>
            </p:spPr>
            <p:txBody>
              <a:bodyPr wrap="none" rtlCol="0">
                <a:spAutoFit/>
              </a:bodyPr>
              <a:lstStyle/>
              <a:p>
                <a:r>
                  <a:rPr lang="en-US" sz="1200" b="1">
                    <a:solidFill>
                      <a:srgbClr val="8500FF"/>
                    </a:solidFill>
                    <a:latin typeface="Tahoma" panose="020B0604030504040204" pitchFamily="34" charset="0"/>
                    <a:ea typeface="Tahoma" panose="020B0604030504040204" pitchFamily="34" charset="0"/>
                    <a:cs typeface="Tahoma" panose="020B0604030504040204" pitchFamily="34" charset="0"/>
                  </a:rPr>
                  <a:t>Start</a:t>
                </a:r>
                <a:endParaRPr lang="vi-VN" sz="1200" b="1">
                  <a:solidFill>
                    <a:srgbClr val="8500FF"/>
                  </a:solidFill>
                  <a:latin typeface="Tahoma" panose="020B0604030504040204" pitchFamily="34" charset="0"/>
                  <a:ea typeface="Tahoma" panose="020B0604030504040204" pitchFamily="34" charset="0"/>
                  <a:cs typeface="Tahoma" panose="020B0604030504040204" pitchFamily="34" charset="0"/>
                </a:endParaRPr>
              </a:p>
            </p:txBody>
          </p:sp>
          <p:sp>
            <p:nvSpPr>
              <p:cNvPr id="10327" name="TextBox 10326">
                <a:extLst>
                  <a:ext uri="{FF2B5EF4-FFF2-40B4-BE49-F238E27FC236}">
                    <a16:creationId xmlns:a16="http://schemas.microsoft.com/office/drawing/2014/main" id="{5918FE18-A75F-F034-46BE-45294226DFF1}"/>
                  </a:ext>
                </a:extLst>
              </p:cNvPr>
              <p:cNvSpPr txBox="1"/>
              <p:nvPr/>
            </p:nvSpPr>
            <p:spPr>
              <a:xfrm>
                <a:off x="4690646" y="3367579"/>
                <a:ext cx="473206" cy="276999"/>
              </a:xfrm>
              <a:prstGeom prst="rect">
                <a:avLst/>
              </a:prstGeom>
              <a:noFill/>
            </p:spPr>
            <p:txBody>
              <a:bodyPr wrap="none" rtlCol="0">
                <a:spAutoFit/>
              </a:bodyPr>
              <a:lstStyle/>
              <a:p>
                <a:r>
                  <a:rPr lang="en-US" sz="1200" b="1">
                    <a:solidFill>
                      <a:srgbClr val="8500FF"/>
                    </a:solidFill>
                    <a:latin typeface="Tahoma" panose="020B0604030504040204" pitchFamily="34" charset="0"/>
                    <a:ea typeface="Tahoma" panose="020B0604030504040204" pitchFamily="34" charset="0"/>
                    <a:cs typeface="Tahoma" panose="020B0604030504040204" pitchFamily="34" charset="0"/>
                  </a:rPr>
                  <a:t>End</a:t>
                </a:r>
                <a:endParaRPr lang="vi-VN" sz="1200" b="1">
                  <a:solidFill>
                    <a:srgbClr val="8500FF"/>
                  </a:solidFill>
                  <a:latin typeface="Tahoma" panose="020B0604030504040204" pitchFamily="34" charset="0"/>
                  <a:ea typeface="Tahoma" panose="020B0604030504040204" pitchFamily="34" charset="0"/>
                  <a:cs typeface="Tahoma" panose="020B0604030504040204" pitchFamily="34" charset="0"/>
                </a:endParaRPr>
              </a:p>
            </p:txBody>
          </p:sp>
          <p:sp>
            <p:nvSpPr>
              <p:cNvPr id="10328" name="TextBox 10327">
                <a:extLst>
                  <a:ext uri="{FF2B5EF4-FFF2-40B4-BE49-F238E27FC236}">
                    <a16:creationId xmlns:a16="http://schemas.microsoft.com/office/drawing/2014/main" id="{91461499-5AF7-379D-C4CC-EB082388BB14}"/>
                  </a:ext>
                </a:extLst>
              </p:cNvPr>
              <p:cNvSpPr txBox="1"/>
              <p:nvPr/>
            </p:nvSpPr>
            <p:spPr>
              <a:xfrm>
                <a:off x="2929249" y="2693146"/>
                <a:ext cx="569387" cy="276999"/>
              </a:xfrm>
              <a:prstGeom prst="rect">
                <a:avLst/>
              </a:prstGeom>
              <a:noFill/>
            </p:spPr>
            <p:txBody>
              <a:bodyPr wrap="none" rtlCol="0">
                <a:spAutoFit/>
              </a:bodyPr>
              <a:lstStyle/>
              <a:p>
                <a:r>
                  <a:rPr lang="en-US" sz="1200" b="1">
                    <a:solidFill>
                      <a:srgbClr val="FF0000"/>
                    </a:solidFill>
                    <a:latin typeface="Tahoma" panose="020B0604030504040204" pitchFamily="34" charset="0"/>
                    <a:ea typeface="Tahoma" panose="020B0604030504040204" pitchFamily="34" charset="0"/>
                    <a:cs typeface="Tahoma" panose="020B0604030504040204" pitchFamily="34" charset="0"/>
                  </a:rPr>
                  <a:t>Start</a:t>
                </a:r>
                <a:endParaRPr lang="vi-VN" sz="1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0329" name="TextBox 10328">
                <a:extLst>
                  <a:ext uri="{FF2B5EF4-FFF2-40B4-BE49-F238E27FC236}">
                    <a16:creationId xmlns:a16="http://schemas.microsoft.com/office/drawing/2014/main" id="{40BECB5F-9CF6-23CE-49E7-D0A715B586CC}"/>
                  </a:ext>
                </a:extLst>
              </p:cNvPr>
              <p:cNvSpPr txBox="1"/>
              <p:nvPr/>
            </p:nvSpPr>
            <p:spPr>
              <a:xfrm>
                <a:off x="2669689" y="4734856"/>
                <a:ext cx="473206" cy="276999"/>
              </a:xfrm>
              <a:prstGeom prst="rect">
                <a:avLst/>
              </a:prstGeom>
              <a:noFill/>
            </p:spPr>
            <p:txBody>
              <a:bodyPr wrap="none" rtlCol="0">
                <a:spAutoFit/>
              </a:bodyPr>
              <a:lstStyle/>
              <a:p>
                <a:r>
                  <a:rPr lang="en-US" sz="1200" b="1">
                    <a:solidFill>
                      <a:srgbClr val="FF0000"/>
                    </a:solidFill>
                    <a:latin typeface="Tahoma" panose="020B0604030504040204" pitchFamily="34" charset="0"/>
                    <a:ea typeface="Tahoma" panose="020B0604030504040204" pitchFamily="34" charset="0"/>
                    <a:cs typeface="Tahoma" panose="020B0604030504040204" pitchFamily="34" charset="0"/>
                  </a:rPr>
                  <a:t>End</a:t>
                </a:r>
                <a:endParaRPr lang="vi-VN" sz="1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1" name="TextBox 150">
                <a:extLst>
                  <a:ext uri="{FF2B5EF4-FFF2-40B4-BE49-F238E27FC236}">
                    <a16:creationId xmlns:a16="http://schemas.microsoft.com/office/drawing/2014/main" id="{E1FF4095-7859-9821-2D20-2AC3E650E21F}"/>
                  </a:ext>
                </a:extLst>
              </p:cNvPr>
              <p:cNvSpPr txBox="1"/>
              <p:nvPr/>
            </p:nvSpPr>
            <p:spPr>
              <a:xfrm>
                <a:off x="-1311252" y="2168396"/>
                <a:ext cx="96374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Cros axis </a:t>
                </a:r>
                <a:endParaRPr lang="vi-VN" sz="1400" b="1" i="1">
                  <a:solidFill>
                    <a:srgbClr val="8500FF"/>
                  </a:solidFill>
                  <a:latin typeface="Times New Roman" pitchFamily="18" charset="0"/>
                  <a:cs typeface="Times New Roman" pitchFamily="18" charset="0"/>
                </a:endParaRPr>
              </a:p>
            </p:txBody>
          </p:sp>
          <p:sp>
            <p:nvSpPr>
              <p:cNvPr id="152" name="TextBox 151">
                <a:extLst>
                  <a:ext uri="{FF2B5EF4-FFF2-40B4-BE49-F238E27FC236}">
                    <a16:creationId xmlns:a16="http://schemas.microsoft.com/office/drawing/2014/main" id="{D4BDE5FE-5820-29D3-90F7-CEF13FCAFCE5}"/>
                  </a:ext>
                </a:extLst>
              </p:cNvPr>
              <p:cNvSpPr txBox="1"/>
              <p:nvPr/>
            </p:nvSpPr>
            <p:spPr>
              <a:xfrm>
                <a:off x="-843301" y="2479425"/>
                <a:ext cx="569387" cy="276999"/>
              </a:xfrm>
              <a:prstGeom prst="rect">
                <a:avLst/>
              </a:prstGeom>
              <a:noFill/>
            </p:spPr>
            <p:txBody>
              <a:bodyPr wrap="none" rtlCol="0">
                <a:spAutoFit/>
              </a:bodyPr>
              <a:lstStyle/>
              <a:p>
                <a:r>
                  <a:rPr lang="en-US" sz="1200" b="1">
                    <a:solidFill>
                      <a:srgbClr val="8500FF"/>
                    </a:solidFill>
                    <a:latin typeface="Tahoma" panose="020B0604030504040204" pitchFamily="34" charset="0"/>
                    <a:ea typeface="Tahoma" panose="020B0604030504040204" pitchFamily="34" charset="0"/>
                    <a:cs typeface="Tahoma" panose="020B0604030504040204" pitchFamily="34" charset="0"/>
                  </a:rPr>
                  <a:t>Start</a:t>
                </a:r>
                <a:endParaRPr lang="vi-VN" sz="1200" b="1">
                  <a:solidFill>
                    <a:srgbClr val="8500FF"/>
                  </a:solidFill>
                  <a:latin typeface="Tahoma" panose="020B0604030504040204" pitchFamily="34" charset="0"/>
                  <a:ea typeface="Tahoma" panose="020B0604030504040204" pitchFamily="34" charset="0"/>
                  <a:cs typeface="Tahoma" panose="020B0604030504040204" pitchFamily="34" charset="0"/>
                </a:endParaRPr>
              </a:p>
            </p:txBody>
          </p:sp>
          <p:sp>
            <p:nvSpPr>
              <p:cNvPr id="153" name="TextBox 152">
                <a:extLst>
                  <a:ext uri="{FF2B5EF4-FFF2-40B4-BE49-F238E27FC236}">
                    <a16:creationId xmlns:a16="http://schemas.microsoft.com/office/drawing/2014/main" id="{02424956-2589-08E4-E107-E63B1D000806}"/>
                  </a:ext>
                </a:extLst>
              </p:cNvPr>
              <p:cNvSpPr txBox="1"/>
              <p:nvPr/>
            </p:nvSpPr>
            <p:spPr>
              <a:xfrm>
                <a:off x="-861760" y="4748418"/>
                <a:ext cx="473206" cy="276999"/>
              </a:xfrm>
              <a:prstGeom prst="rect">
                <a:avLst/>
              </a:prstGeom>
              <a:noFill/>
            </p:spPr>
            <p:txBody>
              <a:bodyPr wrap="none" rtlCol="0">
                <a:spAutoFit/>
              </a:bodyPr>
              <a:lstStyle/>
              <a:p>
                <a:r>
                  <a:rPr lang="en-US" sz="1200" b="1">
                    <a:solidFill>
                      <a:srgbClr val="8500FF"/>
                    </a:solidFill>
                    <a:latin typeface="Tahoma" panose="020B0604030504040204" pitchFamily="34" charset="0"/>
                    <a:ea typeface="Tahoma" panose="020B0604030504040204" pitchFamily="34" charset="0"/>
                    <a:cs typeface="Tahoma" panose="020B0604030504040204" pitchFamily="34" charset="0"/>
                  </a:rPr>
                  <a:t>End</a:t>
                </a:r>
                <a:endParaRPr lang="vi-VN" sz="1200" b="1">
                  <a:solidFill>
                    <a:srgbClr val="8500FF"/>
                  </a:solidFill>
                  <a:latin typeface="Tahoma" panose="020B0604030504040204" pitchFamily="34" charset="0"/>
                  <a:ea typeface="Tahoma" panose="020B0604030504040204" pitchFamily="34" charset="0"/>
                  <a:cs typeface="Tahoma" panose="020B0604030504040204" pitchFamily="34" charset="0"/>
                </a:endParaRPr>
              </a:p>
            </p:txBody>
          </p:sp>
          <p:sp>
            <p:nvSpPr>
              <p:cNvPr id="154" name="TextBox 153">
                <a:extLst>
                  <a:ext uri="{FF2B5EF4-FFF2-40B4-BE49-F238E27FC236}">
                    <a16:creationId xmlns:a16="http://schemas.microsoft.com/office/drawing/2014/main" id="{E0ECA5BC-5E3C-C4E2-EEB8-6955352BD1DD}"/>
                  </a:ext>
                </a:extLst>
              </p:cNvPr>
              <p:cNvSpPr txBox="1"/>
              <p:nvPr/>
            </p:nvSpPr>
            <p:spPr>
              <a:xfrm>
                <a:off x="-2356166" y="3183476"/>
                <a:ext cx="569387" cy="276999"/>
              </a:xfrm>
              <a:prstGeom prst="rect">
                <a:avLst/>
              </a:prstGeom>
              <a:noFill/>
            </p:spPr>
            <p:txBody>
              <a:bodyPr wrap="none" rtlCol="0">
                <a:spAutoFit/>
              </a:bodyPr>
              <a:lstStyle/>
              <a:p>
                <a:r>
                  <a:rPr lang="en-US" sz="1200" b="1">
                    <a:solidFill>
                      <a:srgbClr val="FF0000"/>
                    </a:solidFill>
                    <a:latin typeface="Tahoma" panose="020B0604030504040204" pitchFamily="34" charset="0"/>
                    <a:ea typeface="Tahoma" panose="020B0604030504040204" pitchFamily="34" charset="0"/>
                    <a:cs typeface="Tahoma" panose="020B0604030504040204" pitchFamily="34" charset="0"/>
                  </a:rPr>
                  <a:t>Start</a:t>
                </a:r>
                <a:endParaRPr lang="vi-VN" sz="1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5" name="TextBox 154">
                <a:extLst>
                  <a:ext uri="{FF2B5EF4-FFF2-40B4-BE49-F238E27FC236}">
                    <a16:creationId xmlns:a16="http://schemas.microsoft.com/office/drawing/2014/main" id="{FB52B74A-7038-813C-719A-6627874DD7F7}"/>
                  </a:ext>
                </a:extLst>
              </p:cNvPr>
              <p:cNvSpPr txBox="1"/>
              <p:nvPr/>
            </p:nvSpPr>
            <p:spPr>
              <a:xfrm>
                <a:off x="497845" y="3346199"/>
                <a:ext cx="473206" cy="276999"/>
              </a:xfrm>
              <a:prstGeom prst="rect">
                <a:avLst/>
              </a:prstGeom>
              <a:noFill/>
            </p:spPr>
            <p:txBody>
              <a:bodyPr wrap="none" rtlCol="0">
                <a:spAutoFit/>
              </a:bodyPr>
              <a:lstStyle/>
              <a:p>
                <a:r>
                  <a:rPr lang="en-US" sz="1200" b="1">
                    <a:solidFill>
                      <a:srgbClr val="FF0000"/>
                    </a:solidFill>
                    <a:latin typeface="Tahoma" panose="020B0604030504040204" pitchFamily="34" charset="0"/>
                    <a:ea typeface="Tahoma" panose="020B0604030504040204" pitchFamily="34" charset="0"/>
                    <a:cs typeface="Tahoma" panose="020B0604030504040204" pitchFamily="34" charset="0"/>
                  </a:rPr>
                  <a:t>End</a:t>
                </a:r>
                <a:endParaRPr lang="vi-VN" sz="1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56" name="TextBox 155">
                <a:extLst>
                  <a:ext uri="{FF2B5EF4-FFF2-40B4-BE49-F238E27FC236}">
                    <a16:creationId xmlns:a16="http://schemas.microsoft.com/office/drawing/2014/main" id="{5F069A9D-53EB-154C-EB03-E90A935874CA}"/>
                  </a:ext>
                </a:extLst>
              </p:cNvPr>
              <p:cNvSpPr txBox="1"/>
              <p:nvPr/>
            </p:nvSpPr>
            <p:spPr>
              <a:xfrm>
                <a:off x="-2528739" y="3563174"/>
                <a:ext cx="963743"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main axis </a:t>
                </a:r>
                <a:endParaRPr lang="vi-VN" sz="1400" b="1" i="1">
                  <a:solidFill>
                    <a:srgbClr val="8500FF"/>
                  </a:solidFill>
                  <a:latin typeface="Times New Roman" pitchFamily="18" charset="0"/>
                  <a:cs typeface="Times New Roman" pitchFamily="18" charset="0"/>
                </a:endParaRPr>
              </a:p>
            </p:txBody>
          </p:sp>
        </p:grpSp>
      </p:grpSp>
      <p:pic>
        <p:nvPicPr>
          <p:cNvPr id="145" name="Picture 144">
            <a:extLst>
              <a:ext uri="{FF2B5EF4-FFF2-40B4-BE49-F238E27FC236}">
                <a16:creationId xmlns:a16="http://schemas.microsoft.com/office/drawing/2014/main" id="{E9D9C7B8-C080-0F9B-DBF2-94319717E946}"/>
              </a:ext>
            </a:extLst>
          </p:cNvPr>
          <p:cNvPicPr>
            <a:picLocks noChangeAspect="1"/>
          </p:cNvPicPr>
          <p:nvPr/>
        </p:nvPicPr>
        <p:blipFill>
          <a:blip r:embed="rId7"/>
          <a:stretch>
            <a:fillRect/>
          </a:stretch>
        </p:blipFill>
        <p:spPr>
          <a:xfrm>
            <a:off x="1046370" y="5536274"/>
            <a:ext cx="2247900" cy="276225"/>
          </a:xfrm>
          <a:prstGeom prst="rect">
            <a:avLst/>
          </a:prstGeom>
        </p:spPr>
      </p:pic>
      <p:cxnSp>
        <p:nvCxnSpPr>
          <p:cNvPr id="146" name="Straight Arrow Connector 145">
            <a:extLst>
              <a:ext uri="{FF2B5EF4-FFF2-40B4-BE49-F238E27FC236}">
                <a16:creationId xmlns:a16="http://schemas.microsoft.com/office/drawing/2014/main" id="{E7C40151-4485-2173-9C2D-0836A6AFAE66}"/>
              </a:ext>
            </a:extLst>
          </p:cNvPr>
          <p:cNvCxnSpPr>
            <a:cxnSpLocks/>
          </p:cNvCxnSpPr>
          <p:nvPr/>
        </p:nvCxnSpPr>
        <p:spPr>
          <a:xfrm>
            <a:off x="1046370" y="3765827"/>
            <a:ext cx="2443664" cy="59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31D56CF-B154-8250-6956-494D8F1F827B}"/>
              </a:ext>
            </a:extLst>
          </p:cNvPr>
          <p:cNvCxnSpPr>
            <a:cxnSpLocks/>
          </p:cNvCxnSpPr>
          <p:nvPr/>
        </p:nvCxnSpPr>
        <p:spPr>
          <a:xfrm>
            <a:off x="2115737" y="2850776"/>
            <a:ext cx="0" cy="2143829"/>
          </a:xfrm>
          <a:prstGeom prst="straightConnector1">
            <a:avLst/>
          </a:prstGeom>
          <a:ln w="28575">
            <a:solidFill>
              <a:srgbClr val="8500FF"/>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46">
            <a:extLst>
              <a:ext uri="{FF2B5EF4-FFF2-40B4-BE49-F238E27FC236}">
                <a16:creationId xmlns:a16="http://schemas.microsoft.com/office/drawing/2014/main" id="{71C1108C-AE3D-CB70-4E08-DB0D469E3C2E}"/>
              </a:ext>
            </a:extLst>
          </p:cNvPr>
          <p:cNvGrpSpPr>
            <a:grpSpLocks/>
          </p:cNvGrpSpPr>
          <p:nvPr/>
        </p:nvGrpSpPr>
        <p:grpSpPr bwMode="auto">
          <a:xfrm>
            <a:off x="702179" y="712439"/>
            <a:ext cx="3588494" cy="685800"/>
            <a:chOff x="1296" y="1824"/>
            <a:chExt cx="1934" cy="432"/>
          </a:xfrm>
        </p:grpSpPr>
        <p:sp>
          <p:nvSpPr>
            <p:cNvPr id="18" name="AutoShape 47">
              <a:extLst>
                <a:ext uri="{FF2B5EF4-FFF2-40B4-BE49-F238E27FC236}">
                  <a16:creationId xmlns:a16="http://schemas.microsoft.com/office/drawing/2014/main" id="{EF044E26-F285-34E9-6976-CD12A87D0C61}"/>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9" name="AutoShape 48">
              <a:extLst>
                <a:ext uri="{FF2B5EF4-FFF2-40B4-BE49-F238E27FC236}">
                  <a16:creationId xmlns:a16="http://schemas.microsoft.com/office/drawing/2014/main" id="{D6391FFA-6380-4B4D-F6D9-CF73D799849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1" name="Text Box 49">
              <a:extLst>
                <a:ext uri="{FF2B5EF4-FFF2-40B4-BE49-F238E27FC236}">
                  <a16:creationId xmlns:a16="http://schemas.microsoft.com/office/drawing/2014/main" id="{0A6109D4-2226-43AD-F027-BE3908592006}"/>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22" name="Text Box 50">
              <a:extLst>
                <a:ext uri="{FF2B5EF4-FFF2-40B4-BE49-F238E27FC236}">
                  <a16:creationId xmlns:a16="http://schemas.microsoft.com/office/drawing/2014/main" id="{7DEBB4E9-D3A9-4288-05BD-6E1ECBFCBC1F}"/>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13115255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133">
            <a:extLst>
              <a:ext uri="{FF2B5EF4-FFF2-40B4-BE49-F238E27FC236}">
                <a16:creationId xmlns:a16="http://schemas.microsoft.com/office/drawing/2014/main" id="{8115BB4A-E143-617E-8D82-AFCE85CB021F}"/>
              </a:ext>
            </a:extLst>
          </p:cNvPr>
          <p:cNvPicPr>
            <a:picLocks noChangeAspect="1"/>
          </p:cNvPicPr>
          <p:nvPr/>
        </p:nvPicPr>
        <p:blipFill>
          <a:blip r:embed="rId3"/>
          <a:stretch>
            <a:fillRect/>
          </a:stretch>
        </p:blipFill>
        <p:spPr>
          <a:xfrm>
            <a:off x="5486727" y="2099222"/>
            <a:ext cx="2534922" cy="2741719"/>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4"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5"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3.6  </a:t>
            </a:r>
            <a:r>
              <a:rPr lang="vi-VN" b="1" i="1">
                <a:solidFill>
                  <a:srgbClr val="CC00FF"/>
                </a:solidFill>
                <a:latin typeface="Times New Roman" pitchFamily="18" charset="0"/>
                <a:cs typeface="Times New Roman" pitchFamily="18" charset="0"/>
              </a:rPr>
              <a:t>flex-</a:t>
            </a:r>
            <a:r>
              <a:rPr lang="en-US" b="1" i="1">
                <a:solidFill>
                  <a:srgbClr val="CC00FF"/>
                </a:solidFill>
                <a:latin typeface="Times New Roman" pitchFamily="18" charset="0"/>
                <a:cs typeface="Times New Roman" pitchFamily="18" charset="0"/>
              </a:rPr>
              <a:t>flow: </a:t>
            </a:r>
            <a:r>
              <a:rPr lang="vi-VN" b="1">
                <a:latin typeface="Times New Roman" pitchFamily="18" charset="0"/>
                <a:cs typeface="Times New Roman" pitchFamily="18" charset="0"/>
              </a:rPr>
              <a:t>flex-wrap</a:t>
            </a:r>
            <a:r>
              <a:rPr lang="en-US" b="1">
                <a:latin typeface="Times New Roman" pitchFamily="18" charset="0"/>
                <a:cs typeface="Times New Roman" pitchFamily="18" charset="0"/>
              </a:rPr>
              <a:t>  </a:t>
            </a:r>
            <a:r>
              <a:rPr lang="vi-VN" b="1">
                <a:latin typeface="Times New Roman" pitchFamily="18" charset="0"/>
                <a:cs typeface="Times New Roman" pitchFamily="18" charset="0"/>
              </a:rPr>
              <a:t>flex-direction</a:t>
            </a:r>
            <a:r>
              <a:rPr lang="en-US" b="1">
                <a:latin typeface="Times New Roman" pitchFamily="18" charset="0"/>
                <a:cs typeface="Times New Roman" pitchFamily="18" charset="0"/>
              </a:rPr>
              <a:t> </a:t>
            </a:r>
            <a:r>
              <a:rPr lang="en-US" b="1">
                <a:solidFill>
                  <a:srgbClr val="FF0000"/>
                </a:solidFill>
                <a:latin typeface="Times New Roman" pitchFamily="18" charset="0"/>
                <a:cs typeface="Times New Roman" pitchFamily="18" charset="0"/>
              </a:rPr>
              <a:t>Cú pháp viết tắt   </a:t>
            </a:r>
            <a:endParaRPr lang="vi-VN" b="1">
              <a:solidFill>
                <a:srgbClr val="FF0000"/>
              </a:solidFill>
              <a:latin typeface="Times New Roman" pitchFamily="18" charset="0"/>
              <a:cs typeface="Times New Roman" pitchFamily="18" charset="0"/>
            </a:endParaRPr>
          </a:p>
        </p:txBody>
      </p:sp>
      <p:pic>
        <p:nvPicPr>
          <p:cNvPr id="31" name="Picture 30">
            <a:extLst>
              <a:ext uri="{FF2B5EF4-FFF2-40B4-BE49-F238E27FC236}">
                <a16:creationId xmlns:a16="http://schemas.microsoft.com/office/drawing/2014/main" id="{F9A4C549-B2C0-D28E-4DEF-BB474C3A63C1}"/>
              </a:ext>
            </a:extLst>
          </p:cNvPr>
          <p:cNvPicPr>
            <a:picLocks noChangeAspect="1"/>
          </p:cNvPicPr>
          <p:nvPr/>
        </p:nvPicPr>
        <p:blipFill>
          <a:blip r:embed="rId6"/>
          <a:stretch>
            <a:fillRect/>
          </a:stretch>
        </p:blipFill>
        <p:spPr>
          <a:xfrm>
            <a:off x="1147495" y="2078877"/>
            <a:ext cx="3809988" cy="1702788"/>
          </a:xfrm>
          <a:prstGeom prst="rect">
            <a:avLst/>
          </a:prstGeom>
        </p:spPr>
      </p:pic>
      <p:pic>
        <p:nvPicPr>
          <p:cNvPr id="10309" name="Picture 10308">
            <a:extLst>
              <a:ext uri="{FF2B5EF4-FFF2-40B4-BE49-F238E27FC236}">
                <a16:creationId xmlns:a16="http://schemas.microsoft.com/office/drawing/2014/main" id="{3DBCB1FD-5772-2505-FCB5-1910FC5ABA57}"/>
              </a:ext>
            </a:extLst>
          </p:cNvPr>
          <p:cNvPicPr>
            <a:picLocks noChangeAspect="1"/>
          </p:cNvPicPr>
          <p:nvPr/>
        </p:nvPicPr>
        <p:blipFill>
          <a:blip r:embed="rId7"/>
          <a:stretch>
            <a:fillRect/>
          </a:stretch>
        </p:blipFill>
        <p:spPr>
          <a:xfrm>
            <a:off x="8320433" y="2022643"/>
            <a:ext cx="3652558" cy="1567495"/>
          </a:xfrm>
          <a:prstGeom prst="rect">
            <a:avLst/>
          </a:prstGeom>
        </p:spPr>
      </p:pic>
      <p:sp>
        <p:nvSpPr>
          <p:cNvPr id="10310" name="TextBox 10309">
            <a:extLst>
              <a:ext uri="{FF2B5EF4-FFF2-40B4-BE49-F238E27FC236}">
                <a16:creationId xmlns:a16="http://schemas.microsoft.com/office/drawing/2014/main" id="{868A7FD2-9E52-0BD2-5B4C-ACF59559EFD8}"/>
              </a:ext>
            </a:extLst>
          </p:cNvPr>
          <p:cNvSpPr txBox="1"/>
          <p:nvPr/>
        </p:nvSpPr>
        <p:spPr>
          <a:xfrm>
            <a:off x="8320433" y="4106361"/>
            <a:ext cx="2711491"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Hướng trục main theo hàng</a:t>
            </a:r>
            <a:endParaRPr lang="vi-VN" sz="1400" b="1" i="1">
              <a:solidFill>
                <a:srgbClr val="8500FF"/>
              </a:solidFill>
              <a:latin typeface="Times New Roman" pitchFamily="18" charset="0"/>
              <a:cs typeface="Times New Roman" pitchFamily="18" charset="0"/>
            </a:endParaRPr>
          </a:p>
        </p:txBody>
      </p:sp>
      <p:cxnSp>
        <p:nvCxnSpPr>
          <p:cNvPr id="10331" name="Straight Arrow Connector 10330">
            <a:extLst>
              <a:ext uri="{FF2B5EF4-FFF2-40B4-BE49-F238E27FC236}">
                <a16:creationId xmlns:a16="http://schemas.microsoft.com/office/drawing/2014/main" id="{8F3F5520-18AD-3979-633A-D06966689AF2}"/>
              </a:ext>
            </a:extLst>
          </p:cNvPr>
          <p:cNvCxnSpPr>
            <a:cxnSpLocks/>
          </p:cNvCxnSpPr>
          <p:nvPr/>
        </p:nvCxnSpPr>
        <p:spPr>
          <a:xfrm>
            <a:off x="8351656" y="4555323"/>
            <a:ext cx="2443664" cy="59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34" name="TextBox 10333">
            <a:extLst>
              <a:ext uri="{FF2B5EF4-FFF2-40B4-BE49-F238E27FC236}">
                <a16:creationId xmlns:a16="http://schemas.microsoft.com/office/drawing/2014/main" id="{F1D3BD55-AFC2-CA34-8152-05F91D584D2F}"/>
              </a:ext>
            </a:extLst>
          </p:cNvPr>
          <p:cNvSpPr txBox="1"/>
          <p:nvPr/>
        </p:nvSpPr>
        <p:spPr>
          <a:xfrm>
            <a:off x="8047571" y="4565984"/>
            <a:ext cx="569387" cy="276999"/>
          </a:xfrm>
          <a:prstGeom prst="rect">
            <a:avLst/>
          </a:prstGeom>
          <a:noFill/>
        </p:spPr>
        <p:txBody>
          <a:bodyPr wrap="none" rtlCol="0">
            <a:spAutoFit/>
          </a:bodyPr>
          <a:lstStyle/>
          <a:p>
            <a:r>
              <a:rPr lang="en-US" sz="1200" b="1">
                <a:solidFill>
                  <a:srgbClr val="FF0000"/>
                </a:solidFill>
                <a:latin typeface="Tahoma" panose="020B0604030504040204" pitchFamily="34" charset="0"/>
                <a:ea typeface="Tahoma" panose="020B0604030504040204" pitchFamily="34" charset="0"/>
                <a:cs typeface="Tahoma" panose="020B0604030504040204" pitchFamily="34" charset="0"/>
              </a:rPr>
              <a:t>Start</a:t>
            </a:r>
            <a:endParaRPr lang="vi-VN" sz="1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0335" name="TextBox 10334">
            <a:extLst>
              <a:ext uri="{FF2B5EF4-FFF2-40B4-BE49-F238E27FC236}">
                <a16:creationId xmlns:a16="http://schemas.microsoft.com/office/drawing/2014/main" id="{E99E47FD-C556-AA68-09F0-FED62DE17A86}"/>
              </a:ext>
            </a:extLst>
          </p:cNvPr>
          <p:cNvSpPr txBox="1"/>
          <p:nvPr/>
        </p:nvSpPr>
        <p:spPr>
          <a:xfrm>
            <a:off x="10791691" y="4451016"/>
            <a:ext cx="473206" cy="276999"/>
          </a:xfrm>
          <a:prstGeom prst="rect">
            <a:avLst/>
          </a:prstGeom>
          <a:noFill/>
        </p:spPr>
        <p:txBody>
          <a:bodyPr wrap="none" rtlCol="0">
            <a:spAutoFit/>
          </a:bodyPr>
          <a:lstStyle/>
          <a:p>
            <a:r>
              <a:rPr lang="en-US" sz="1200" b="1">
                <a:solidFill>
                  <a:srgbClr val="FF0000"/>
                </a:solidFill>
                <a:latin typeface="Tahoma" panose="020B0604030504040204" pitchFamily="34" charset="0"/>
                <a:ea typeface="Tahoma" panose="020B0604030504040204" pitchFamily="34" charset="0"/>
                <a:cs typeface="Tahoma" panose="020B0604030504040204" pitchFamily="34" charset="0"/>
              </a:rPr>
              <a:t>End</a:t>
            </a:r>
            <a:endParaRPr lang="vi-VN" sz="1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129" name="Straight Arrow Connector 128">
            <a:extLst>
              <a:ext uri="{FF2B5EF4-FFF2-40B4-BE49-F238E27FC236}">
                <a16:creationId xmlns:a16="http://schemas.microsoft.com/office/drawing/2014/main" id="{690981A2-FC15-D3C6-F8C3-DE0C429B81A2}"/>
              </a:ext>
            </a:extLst>
          </p:cNvPr>
          <p:cNvCxnSpPr>
            <a:cxnSpLocks/>
            <a:endCxn id="132" idx="1"/>
          </p:cNvCxnSpPr>
          <p:nvPr/>
        </p:nvCxnSpPr>
        <p:spPr>
          <a:xfrm flipV="1">
            <a:off x="6947647" y="3845889"/>
            <a:ext cx="1385367" cy="158617"/>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4C87785B-7681-7DB8-A608-DE50B2900090}"/>
              </a:ext>
            </a:extLst>
          </p:cNvPr>
          <p:cNvCxnSpPr>
            <a:cxnSpLocks/>
            <a:endCxn id="10310" idx="1"/>
          </p:cNvCxnSpPr>
          <p:nvPr/>
        </p:nvCxnSpPr>
        <p:spPr>
          <a:xfrm>
            <a:off x="7141257" y="4175775"/>
            <a:ext cx="1179176" cy="84475"/>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7F69509-B4CC-DA9C-38F0-6BEFB9B101BC}"/>
              </a:ext>
            </a:extLst>
          </p:cNvPr>
          <p:cNvSpPr txBox="1"/>
          <p:nvPr/>
        </p:nvSpPr>
        <p:spPr>
          <a:xfrm>
            <a:off x="8333014" y="3692000"/>
            <a:ext cx="2711491"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Xuống dòng</a:t>
            </a:r>
            <a:endParaRPr lang="vi-VN" sz="1400" b="1" i="1">
              <a:solidFill>
                <a:srgbClr val="8500FF"/>
              </a:solidFill>
              <a:latin typeface="Times New Roman" pitchFamily="18" charset="0"/>
              <a:cs typeface="Times New Roman" pitchFamily="18" charset="0"/>
            </a:endParaRPr>
          </a:p>
        </p:txBody>
      </p:sp>
      <p:sp>
        <p:nvSpPr>
          <p:cNvPr id="141" name="TextBox 140">
            <a:extLst>
              <a:ext uri="{FF2B5EF4-FFF2-40B4-BE49-F238E27FC236}">
                <a16:creationId xmlns:a16="http://schemas.microsoft.com/office/drawing/2014/main" id="{9FA1BF47-858E-BA87-DA06-E58FC1756B49}"/>
              </a:ext>
            </a:extLst>
          </p:cNvPr>
          <p:cNvSpPr txBox="1"/>
          <p:nvPr/>
        </p:nvSpPr>
        <p:spPr>
          <a:xfrm>
            <a:off x="5436444" y="6475510"/>
            <a:ext cx="2585206"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Cú pháp viết tắt</a:t>
            </a:r>
            <a:endParaRPr lang="vi-VN" sz="1400" b="1" i="1">
              <a:solidFill>
                <a:srgbClr val="8500FF"/>
              </a:solidFill>
              <a:latin typeface="Times New Roman" pitchFamily="18" charset="0"/>
              <a:cs typeface="Times New Roman" pitchFamily="18" charset="0"/>
            </a:endParaRPr>
          </a:p>
        </p:txBody>
      </p:sp>
      <p:pic>
        <p:nvPicPr>
          <p:cNvPr id="151" name="Picture 150">
            <a:extLst>
              <a:ext uri="{FF2B5EF4-FFF2-40B4-BE49-F238E27FC236}">
                <a16:creationId xmlns:a16="http://schemas.microsoft.com/office/drawing/2014/main" id="{CCA27E3A-29BF-DE10-6892-0ABF6E301EE8}"/>
              </a:ext>
            </a:extLst>
          </p:cNvPr>
          <p:cNvPicPr>
            <a:picLocks noChangeAspect="1"/>
          </p:cNvPicPr>
          <p:nvPr/>
        </p:nvPicPr>
        <p:blipFill>
          <a:blip r:embed="rId8"/>
          <a:stretch>
            <a:fillRect/>
          </a:stretch>
        </p:blipFill>
        <p:spPr>
          <a:xfrm>
            <a:off x="5436444" y="5265764"/>
            <a:ext cx="2733675" cy="1066800"/>
          </a:xfrm>
          <a:prstGeom prst="rect">
            <a:avLst/>
          </a:prstGeom>
        </p:spPr>
      </p:pic>
      <p:pic>
        <p:nvPicPr>
          <p:cNvPr id="152" name="Picture 151">
            <a:extLst>
              <a:ext uri="{FF2B5EF4-FFF2-40B4-BE49-F238E27FC236}">
                <a16:creationId xmlns:a16="http://schemas.microsoft.com/office/drawing/2014/main" id="{A15A3674-4288-85E6-1F9F-723F57A6D0EB}"/>
              </a:ext>
            </a:extLst>
          </p:cNvPr>
          <p:cNvPicPr>
            <a:picLocks noChangeAspect="1"/>
          </p:cNvPicPr>
          <p:nvPr/>
        </p:nvPicPr>
        <p:blipFill>
          <a:blip r:embed="rId7"/>
          <a:stretch>
            <a:fillRect/>
          </a:stretch>
        </p:blipFill>
        <p:spPr>
          <a:xfrm>
            <a:off x="8320433" y="5260256"/>
            <a:ext cx="3652558" cy="1567495"/>
          </a:xfrm>
          <a:prstGeom prst="rect">
            <a:avLst/>
          </a:prstGeom>
        </p:spPr>
      </p:pic>
      <p:grpSp>
        <p:nvGrpSpPr>
          <p:cNvPr id="2" name="Group 46">
            <a:extLst>
              <a:ext uri="{FF2B5EF4-FFF2-40B4-BE49-F238E27FC236}">
                <a16:creationId xmlns:a16="http://schemas.microsoft.com/office/drawing/2014/main" id="{0FFED601-7876-7555-113F-02A3FAA0FA7F}"/>
              </a:ext>
            </a:extLst>
          </p:cNvPr>
          <p:cNvGrpSpPr>
            <a:grpSpLocks/>
          </p:cNvGrpSpPr>
          <p:nvPr/>
        </p:nvGrpSpPr>
        <p:grpSpPr bwMode="auto">
          <a:xfrm>
            <a:off x="702179" y="712439"/>
            <a:ext cx="3588494" cy="685800"/>
            <a:chOff x="1296" y="1824"/>
            <a:chExt cx="1934" cy="432"/>
          </a:xfrm>
        </p:grpSpPr>
        <p:sp>
          <p:nvSpPr>
            <p:cNvPr id="3" name="AutoShape 47">
              <a:extLst>
                <a:ext uri="{FF2B5EF4-FFF2-40B4-BE49-F238E27FC236}">
                  <a16:creationId xmlns:a16="http://schemas.microsoft.com/office/drawing/2014/main" id="{2B0D0A74-B177-3439-98A1-3A34558CF39D}"/>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E084DFBE-8CE7-3C3D-72B4-ED6E4B63719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8236952C-F505-A6AC-59C7-49BE9520A429}"/>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Flex-Container</a:t>
              </a:r>
              <a:endParaRPr lang="vi-VN" sz="2000" b="1">
                <a:solidFill>
                  <a:srgbClr val="CC00FF"/>
                </a:solidFill>
              </a:endParaRPr>
            </a:p>
          </p:txBody>
        </p:sp>
        <p:sp>
          <p:nvSpPr>
            <p:cNvPr id="6" name="Text Box 50">
              <a:extLst>
                <a:ext uri="{FF2B5EF4-FFF2-40B4-BE49-F238E27FC236}">
                  <a16:creationId xmlns:a16="http://schemas.microsoft.com/office/drawing/2014/main" id="{66B4D2DE-DEF8-482F-8EFA-ABD4B77A5B7A}"/>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25043119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4745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8" y="1463275"/>
            <a:ext cx="4558727"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 Các nhóm thuộc tính flexbox :  </a:t>
            </a:r>
            <a:endParaRPr lang="vi-VN" sz="1800" b="1">
              <a:solidFill>
                <a:srgbClr val="CC00FF"/>
              </a:solidFill>
            </a:endParaRPr>
          </a:p>
        </p:txBody>
      </p:sp>
      <p:graphicFrame>
        <p:nvGraphicFramePr>
          <p:cNvPr id="3" name="Table 2">
            <a:extLst>
              <a:ext uri="{FF2B5EF4-FFF2-40B4-BE49-F238E27FC236}">
                <a16:creationId xmlns:a16="http://schemas.microsoft.com/office/drawing/2014/main" id="{D17BF5E6-21CF-F806-10E0-1B6DD9CBF249}"/>
              </a:ext>
            </a:extLst>
          </p:cNvPr>
          <p:cNvGraphicFramePr>
            <a:graphicFrameLocks noGrp="1"/>
          </p:cNvGraphicFramePr>
          <p:nvPr/>
        </p:nvGraphicFramePr>
        <p:xfrm>
          <a:off x="1294077" y="1832607"/>
          <a:ext cx="3331711" cy="4858938"/>
        </p:xfrm>
        <a:graphic>
          <a:graphicData uri="http://schemas.openxmlformats.org/drawingml/2006/table">
            <a:tbl>
              <a:tblPr firstRow="1" firstCol="1" bandRow="1">
                <a:tableStyleId>{5C22544A-7EE6-4342-B048-85BDC9FD1C3A}</a:tableStyleId>
              </a:tblPr>
              <a:tblGrid>
                <a:gridCol w="1278794">
                  <a:extLst>
                    <a:ext uri="{9D8B030D-6E8A-4147-A177-3AD203B41FA5}">
                      <a16:colId xmlns:a16="http://schemas.microsoft.com/office/drawing/2014/main" val="2583722390"/>
                    </a:ext>
                  </a:extLst>
                </a:gridCol>
                <a:gridCol w="2052917">
                  <a:extLst>
                    <a:ext uri="{9D8B030D-6E8A-4147-A177-3AD203B41FA5}">
                      <a16:colId xmlns:a16="http://schemas.microsoft.com/office/drawing/2014/main" val="4049612280"/>
                    </a:ext>
                  </a:extLst>
                </a:gridCol>
              </a:tblGrid>
              <a:tr h="42409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css property</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446152106"/>
                  </a:ext>
                </a:extLst>
              </a:tr>
              <a:tr h="354628">
                <a:tc rowSpan="6">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Flex-Container</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justify-content</a:t>
                      </a:r>
                    </a:p>
                  </a:txBody>
                  <a:tcPr marL="142875" marR="142875" marT="47625" marB="47625" anchor="ctr"/>
                </a:tc>
                <a:extLst>
                  <a:ext uri="{0D108BD9-81ED-4DB2-BD59-A6C34878D82A}">
                    <a16:rowId xmlns:a16="http://schemas.microsoft.com/office/drawing/2014/main" val="3667242958"/>
                  </a:ext>
                </a:extLst>
              </a:tr>
              <a:tr h="354628">
                <a:tc vMerge="1">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align-items</a:t>
                      </a:r>
                    </a:p>
                  </a:txBody>
                  <a:tcPr marL="142875" marR="142875" marT="47625" marB="47625" anchor="ctr"/>
                </a:tc>
                <a:extLst>
                  <a:ext uri="{0D108BD9-81ED-4DB2-BD59-A6C34878D82A}">
                    <a16:rowId xmlns:a16="http://schemas.microsoft.com/office/drawing/2014/main" val="1969320555"/>
                  </a:ext>
                </a:extLst>
              </a:tr>
              <a:tr h="354628">
                <a:tc vMerge="1">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flex-wrap</a:t>
                      </a:r>
                    </a:p>
                  </a:txBody>
                  <a:tcPr marL="142875" marR="142875" marT="47625" marB="47625" anchor="ctr"/>
                </a:tc>
                <a:extLst>
                  <a:ext uri="{0D108BD9-81ED-4DB2-BD59-A6C34878D82A}">
                    <a16:rowId xmlns:a16="http://schemas.microsoft.com/office/drawing/2014/main" val="3011180490"/>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align-conten</a:t>
                      </a:r>
                      <a:r>
                        <a:rPr lang="en-US" sz="1800" b="1" i="1" kern="1200">
                          <a:solidFill>
                            <a:srgbClr val="FF0000"/>
                          </a:solidFill>
                          <a:latin typeface="Times New Roman" pitchFamily="18" charset="0"/>
                          <a:ea typeface="+mn-ea"/>
                          <a:cs typeface="Times New Roman" pitchFamily="18" charset="0"/>
                        </a:rPr>
                        <a:t>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85666506"/>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flex-direction</a:t>
                      </a:r>
                    </a:p>
                  </a:txBody>
                  <a:tcPr marL="142875" marR="142875" marT="47625" marB="47625" anchor="ctr"/>
                </a:tc>
                <a:extLst>
                  <a:ext uri="{0D108BD9-81ED-4DB2-BD59-A6C34878D82A}">
                    <a16:rowId xmlns:a16="http://schemas.microsoft.com/office/drawing/2014/main" val="1731762549"/>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flex-flow</a:t>
                      </a:r>
                    </a:p>
                  </a:txBody>
                  <a:tcPr marL="142875" marR="142875" marT="47625" marB="47625" anchor="ctr"/>
                </a:tc>
                <a:extLst>
                  <a:ext uri="{0D108BD9-81ED-4DB2-BD59-A6C34878D82A}">
                    <a16:rowId xmlns:a16="http://schemas.microsoft.com/office/drawing/2014/main" val="461455701"/>
                  </a:ext>
                </a:extLst>
              </a:tr>
              <a:tr h="354628">
                <a:tc rowSpan="6">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Flex-Item</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align-self</a:t>
                      </a:r>
                    </a:p>
                  </a:txBody>
                  <a:tcPr marL="142875" marR="142875" marT="47625" marB="47625" anchor="ctr"/>
                </a:tc>
                <a:extLst>
                  <a:ext uri="{0D108BD9-81ED-4DB2-BD59-A6C34878D82A}">
                    <a16:rowId xmlns:a16="http://schemas.microsoft.com/office/drawing/2014/main" val="530793454"/>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flex-grow</a:t>
                      </a:r>
                    </a:p>
                  </a:txBody>
                  <a:tcPr marL="142875" marR="142875" marT="47625" marB="47625" anchor="ctr"/>
                </a:tc>
                <a:extLst>
                  <a:ext uri="{0D108BD9-81ED-4DB2-BD59-A6C34878D82A}">
                    <a16:rowId xmlns:a16="http://schemas.microsoft.com/office/drawing/2014/main" val="1389966617"/>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flex-shrink</a:t>
                      </a:r>
                    </a:p>
                  </a:txBody>
                  <a:tcPr marL="142875" marR="142875" marT="47625" marB="47625" anchor="ctr"/>
                </a:tc>
                <a:extLst>
                  <a:ext uri="{0D108BD9-81ED-4DB2-BD59-A6C34878D82A}">
                    <a16:rowId xmlns:a16="http://schemas.microsoft.com/office/drawing/2014/main" val="591401530"/>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flex-basis</a:t>
                      </a:r>
                    </a:p>
                  </a:txBody>
                  <a:tcPr marL="142875" marR="142875" marT="47625" marB="47625" anchor="ctr"/>
                </a:tc>
                <a:extLst>
                  <a:ext uri="{0D108BD9-81ED-4DB2-BD59-A6C34878D82A}">
                    <a16:rowId xmlns:a16="http://schemas.microsoft.com/office/drawing/2014/main" val="3030390937"/>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order</a:t>
                      </a:r>
                    </a:p>
                  </a:txBody>
                  <a:tcPr marL="142875" marR="142875" marT="47625" marB="47625" anchor="ctr"/>
                </a:tc>
                <a:extLst>
                  <a:ext uri="{0D108BD9-81ED-4DB2-BD59-A6C34878D82A}">
                    <a16:rowId xmlns:a16="http://schemas.microsoft.com/office/drawing/2014/main" val="3126804274"/>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a:t>
                      </a:r>
                    </a:p>
                  </a:txBody>
                  <a:tcPr marL="142875" marR="142875" marT="47625" marB="47625" anchor="ctr"/>
                </a:tc>
                <a:extLst>
                  <a:ext uri="{0D108BD9-81ED-4DB2-BD59-A6C34878D82A}">
                    <a16:rowId xmlns:a16="http://schemas.microsoft.com/office/drawing/2014/main" val="992596812"/>
                  </a:ext>
                </a:extLst>
              </a:tr>
            </a:tbl>
          </a:graphicData>
        </a:graphic>
      </p:graphicFrame>
      <p:pic>
        <p:nvPicPr>
          <p:cNvPr id="6" name="Picture 5">
            <a:extLst>
              <a:ext uri="{FF2B5EF4-FFF2-40B4-BE49-F238E27FC236}">
                <a16:creationId xmlns:a16="http://schemas.microsoft.com/office/drawing/2014/main" id="{C4865AFB-F0D9-9E72-3625-89CC16D1EFC2}"/>
              </a:ext>
            </a:extLst>
          </p:cNvPr>
          <p:cNvPicPr>
            <a:picLocks noChangeAspect="1"/>
          </p:cNvPicPr>
          <p:nvPr/>
        </p:nvPicPr>
        <p:blipFill>
          <a:blip r:embed="rId5"/>
          <a:stretch>
            <a:fillRect/>
          </a:stretch>
        </p:blipFill>
        <p:spPr>
          <a:xfrm>
            <a:off x="5301745" y="1897643"/>
            <a:ext cx="2868848" cy="4633190"/>
          </a:xfrm>
          <a:prstGeom prst="rect">
            <a:avLst/>
          </a:prstGeom>
        </p:spPr>
      </p:pic>
      <p:pic>
        <p:nvPicPr>
          <p:cNvPr id="15" name="Picture 14">
            <a:extLst>
              <a:ext uri="{FF2B5EF4-FFF2-40B4-BE49-F238E27FC236}">
                <a16:creationId xmlns:a16="http://schemas.microsoft.com/office/drawing/2014/main" id="{27216FF8-2ABE-728A-9509-2D43F3BD74B1}"/>
              </a:ext>
            </a:extLst>
          </p:cNvPr>
          <p:cNvPicPr>
            <a:picLocks noChangeAspect="1"/>
          </p:cNvPicPr>
          <p:nvPr/>
        </p:nvPicPr>
        <p:blipFill>
          <a:blip r:embed="rId6"/>
          <a:stretch>
            <a:fillRect/>
          </a:stretch>
        </p:blipFill>
        <p:spPr>
          <a:xfrm>
            <a:off x="8613013" y="1897643"/>
            <a:ext cx="3083893" cy="4046189"/>
          </a:xfrm>
          <a:prstGeom prst="rect">
            <a:avLst/>
          </a:prstGeom>
        </p:spPr>
      </p:pic>
      <p:grpSp>
        <p:nvGrpSpPr>
          <p:cNvPr id="18" name="Group 46">
            <a:extLst>
              <a:ext uri="{FF2B5EF4-FFF2-40B4-BE49-F238E27FC236}">
                <a16:creationId xmlns:a16="http://schemas.microsoft.com/office/drawing/2014/main" id="{25867976-4899-C124-C326-C358BD9B7729}"/>
              </a:ext>
            </a:extLst>
          </p:cNvPr>
          <p:cNvGrpSpPr>
            <a:grpSpLocks/>
          </p:cNvGrpSpPr>
          <p:nvPr/>
        </p:nvGrpSpPr>
        <p:grpSpPr bwMode="auto">
          <a:xfrm>
            <a:off x="702179" y="712439"/>
            <a:ext cx="3588494" cy="685800"/>
            <a:chOff x="1296" y="1824"/>
            <a:chExt cx="1934" cy="432"/>
          </a:xfrm>
        </p:grpSpPr>
        <p:sp>
          <p:nvSpPr>
            <p:cNvPr id="19" name="AutoShape 47">
              <a:extLst>
                <a:ext uri="{FF2B5EF4-FFF2-40B4-BE49-F238E27FC236}">
                  <a16:creationId xmlns:a16="http://schemas.microsoft.com/office/drawing/2014/main" id="{908FD05B-73EB-9C2A-6221-C074F993C1EC}"/>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0" name="AutoShape 48">
              <a:extLst>
                <a:ext uri="{FF2B5EF4-FFF2-40B4-BE49-F238E27FC236}">
                  <a16:creationId xmlns:a16="http://schemas.microsoft.com/office/drawing/2014/main" id="{88B7DE79-D6EE-B4A9-7936-B4EE57C101D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1" name="Text Box 49">
              <a:extLst>
                <a:ext uri="{FF2B5EF4-FFF2-40B4-BE49-F238E27FC236}">
                  <a16:creationId xmlns:a16="http://schemas.microsoft.com/office/drawing/2014/main" id="{E2D1DD98-A893-A93E-6087-C4A843D7B4A1}"/>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Playing game</a:t>
              </a:r>
              <a:endParaRPr lang="vi-VN" sz="2000" b="1">
                <a:solidFill>
                  <a:srgbClr val="CC00FF"/>
                </a:solidFill>
              </a:endParaRPr>
            </a:p>
          </p:txBody>
        </p:sp>
        <p:sp>
          <p:nvSpPr>
            <p:cNvPr id="22" name="Text Box 50">
              <a:extLst>
                <a:ext uri="{FF2B5EF4-FFF2-40B4-BE49-F238E27FC236}">
                  <a16:creationId xmlns:a16="http://schemas.microsoft.com/office/drawing/2014/main" id="{A53A50D6-082A-6A1C-7408-CBFDF5F2EFEE}"/>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2767475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81816" y="1719189"/>
            <a:ext cx="11044506" cy="646331"/>
          </a:xfrm>
          <a:prstGeom prst="rect">
            <a:avLst/>
          </a:prstGeom>
          <a:noFill/>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Một số trò chơi để luyện kiến thức flexbox</a:t>
            </a:r>
          </a:p>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Download slide bài giảng tại nhóm discord </a:t>
            </a:r>
            <a:r>
              <a:rPr lang="en-US" b="1" i="1">
                <a:solidFill>
                  <a:srgbClr val="FF0000"/>
                </a:solidFill>
                <a:latin typeface="Times New Roman" pitchFamily="18" charset="0"/>
                <a:cs typeface="Times New Roman" pitchFamily="18" charset="0"/>
                <a:hlinkClick r:id="rId5">
                  <a:extLst>
                    <a:ext uri="{A12FA001-AC4F-418D-AE19-62706E023703}">
                      <ahyp:hlinkClr xmlns:ahyp="http://schemas.microsoft.com/office/drawing/2018/hyperlinkcolor" val="tx"/>
                    </a:ext>
                  </a:extLst>
                </a:hlinkClick>
              </a:rPr>
              <a:t>http://dc.tuhoc.cc</a:t>
            </a:r>
            <a:r>
              <a:rPr lang="en-US" b="1" i="1">
                <a:solidFill>
                  <a:srgbClr val="FF0000"/>
                </a:solidFill>
                <a:latin typeface="Times New Roman" pitchFamily="18" charset="0"/>
                <a:cs typeface="Times New Roman" pitchFamily="18" charset="0"/>
              </a:rPr>
              <a:t> </a:t>
            </a:r>
            <a:endParaRPr lang="vi-VN" b="1" i="1">
              <a:solidFill>
                <a:srgbClr val="FF0000"/>
              </a:solidFill>
              <a:latin typeface="Times New Roman" pitchFamily="18" charset="0"/>
              <a:cs typeface="Times New Roman" pitchFamily="18" charset="0"/>
            </a:endParaRPr>
          </a:p>
        </p:txBody>
      </p:sp>
      <p:grpSp>
        <p:nvGrpSpPr>
          <p:cNvPr id="29" name="Group 46">
            <a:extLst>
              <a:ext uri="{FF2B5EF4-FFF2-40B4-BE49-F238E27FC236}">
                <a16:creationId xmlns:a16="http://schemas.microsoft.com/office/drawing/2014/main" id="{7F1672C0-8DC1-0816-66CE-2B6ECA2DE53D}"/>
              </a:ext>
            </a:extLst>
          </p:cNvPr>
          <p:cNvGrpSpPr>
            <a:grpSpLocks/>
          </p:cNvGrpSpPr>
          <p:nvPr/>
        </p:nvGrpSpPr>
        <p:grpSpPr bwMode="auto">
          <a:xfrm>
            <a:off x="702179" y="712439"/>
            <a:ext cx="3588494" cy="685800"/>
            <a:chOff x="1296" y="1824"/>
            <a:chExt cx="1934" cy="432"/>
          </a:xfrm>
        </p:grpSpPr>
        <p:sp>
          <p:nvSpPr>
            <p:cNvPr id="30" name="AutoShape 47">
              <a:extLst>
                <a:ext uri="{FF2B5EF4-FFF2-40B4-BE49-F238E27FC236}">
                  <a16:creationId xmlns:a16="http://schemas.microsoft.com/office/drawing/2014/main" id="{2BD4504F-234B-D898-E0D2-AE5F14B01952}"/>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 name="AutoShape 48">
              <a:extLst>
                <a:ext uri="{FF2B5EF4-FFF2-40B4-BE49-F238E27FC236}">
                  <a16:creationId xmlns:a16="http://schemas.microsoft.com/office/drawing/2014/main" id="{BA39DCD3-F302-94D8-195B-D7B49106CB4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306" name="Text Box 49">
              <a:extLst>
                <a:ext uri="{FF2B5EF4-FFF2-40B4-BE49-F238E27FC236}">
                  <a16:creationId xmlns:a16="http://schemas.microsoft.com/office/drawing/2014/main" id="{74B72A38-B7D2-20C9-9E46-D836A3C69F17}"/>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Playing game</a:t>
              </a:r>
              <a:endParaRPr lang="vi-VN" sz="2000" b="1">
                <a:solidFill>
                  <a:srgbClr val="CC00FF"/>
                </a:solidFill>
              </a:endParaRPr>
            </a:p>
          </p:txBody>
        </p:sp>
        <p:sp>
          <p:nvSpPr>
            <p:cNvPr id="10307" name="Text Box 50">
              <a:extLst>
                <a:ext uri="{FF2B5EF4-FFF2-40B4-BE49-F238E27FC236}">
                  <a16:creationId xmlns:a16="http://schemas.microsoft.com/office/drawing/2014/main" id="{7423D38E-B99E-6DE6-26B3-1957BF3C6DA1}"/>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grpSp>
        <p:nvGrpSpPr>
          <p:cNvPr id="2" name="Group 1">
            <a:extLst>
              <a:ext uri="{FF2B5EF4-FFF2-40B4-BE49-F238E27FC236}">
                <a16:creationId xmlns:a16="http://schemas.microsoft.com/office/drawing/2014/main" id="{120765EC-76FF-85F5-BB0B-49CCF5C35402}"/>
              </a:ext>
            </a:extLst>
          </p:cNvPr>
          <p:cNvGrpSpPr/>
          <p:nvPr/>
        </p:nvGrpSpPr>
        <p:grpSpPr>
          <a:xfrm>
            <a:off x="7428411" y="893850"/>
            <a:ext cx="2514349" cy="575741"/>
            <a:chOff x="6280659" y="859273"/>
            <a:chExt cx="2150485" cy="575741"/>
          </a:xfrm>
        </p:grpSpPr>
        <p:sp>
          <p:nvSpPr>
            <p:cNvPr id="3" name="Oval 2">
              <a:extLst>
                <a:ext uri="{FF2B5EF4-FFF2-40B4-BE49-F238E27FC236}">
                  <a16:creationId xmlns:a16="http://schemas.microsoft.com/office/drawing/2014/main" id="{C70BF1DB-1E3D-470D-119A-A8DF919680AF}"/>
                </a:ext>
              </a:extLst>
            </p:cNvPr>
            <p:cNvSpPr/>
            <p:nvPr/>
          </p:nvSpPr>
          <p:spPr>
            <a:xfrm>
              <a:off x="6280659" y="859273"/>
              <a:ext cx="684985" cy="575741"/>
            </a:xfrm>
            <a:prstGeom prst="ellipse">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89.2</a:t>
              </a:r>
            </a:p>
          </p:txBody>
        </p:sp>
        <p:sp>
          <p:nvSpPr>
            <p:cNvPr id="15" name="Arrow: Right 14">
              <a:extLst>
                <a:ext uri="{FF2B5EF4-FFF2-40B4-BE49-F238E27FC236}">
                  <a16:creationId xmlns:a16="http://schemas.microsoft.com/office/drawing/2014/main" id="{1B48B91D-2552-429A-A8CF-8E38A1068828}"/>
                </a:ext>
              </a:extLst>
            </p:cNvPr>
            <p:cNvSpPr/>
            <p:nvPr/>
          </p:nvSpPr>
          <p:spPr>
            <a:xfrm>
              <a:off x="7207988" y="996505"/>
              <a:ext cx="351692" cy="301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Oval 20">
              <a:extLst>
                <a:ext uri="{FF2B5EF4-FFF2-40B4-BE49-F238E27FC236}">
                  <a16:creationId xmlns:a16="http://schemas.microsoft.com/office/drawing/2014/main" id="{D329B769-F698-14FE-0FAA-C97D5F394E3B}"/>
                </a:ext>
              </a:extLst>
            </p:cNvPr>
            <p:cNvSpPr/>
            <p:nvPr/>
          </p:nvSpPr>
          <p:spPr>
            <a:xfrm>
              <a:off x="7746159" y="859273"/>
              <a:ext cx="684985" cy="575741"/>
            </a:xfrm>
            <a:prstGeom prst="ellipse">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89.5</a:t>
              </a:r>
            </a:p>
          </p:txBody>
        </p:sp>
      </p:grpSp>
      <p:sp>
        <p:nvSpPr>
          <p:cNvPr id="28" name="TextBox 27">
            <a:extLst>
              <a:ext uri="{FF2B5EF4-FFF2-40B4-BE49-F238E27FC236}">
                <a16:creationId xmlns:a16="http://schemas.microsoft.com/office/drawing/2014/main" id="{8922C05C-1E0D-1E99-D01F-3A0D286BD6C4}"/>
              </a:ext>
            </a:extLst>
          </p:cNvPr>
          <p:cNvSpPr txBox="1"/>
          <p:nvPr/>
        </p:nvSpPr>
        <p:spPr>
          <a:xfrm>
            <a:off x="5827412" y="998129"/>
            <a:ext cx="1342034" cy="400110"/>
          </a:xfrm>
          <a:prstGeom prst="rect">
            <a:avLst/>
          </a:prstGeom>
          <a:noFill/>
        </p:spPr>
        <p:txBody>
          <a:bodyPr wrap="none" rtlCol="0">
            <a:spAutoFit/>
          </a:bodyPr>
          <a:lstStyle/>
          <a:p>
            <a:r>
              <a:rPr lang="en-US" sz="2000" b="1">
                <a:solidFill>
                  <a:srgbClr val="CC00FF"/>
                </a:solidFill>
              </a:rPr>
              <a:t>Kiến thức: </a:t>
            </a:r>
          </a:p>
        </p:txBody>
      </p:sp>
      <p:sp>
        <p:nvSpPr>
          <p:cNvPr id="10310" name="TextBox 10309">
            <a:extLst>
              <a:ext uri="{FF2B5EF4-FFF2-40B4-BE49-F238E27FC236}">
                <a16:creationId xmlns:a16="http://schemas.microsoft.com/office/drawing/2014/main" id="{0892B960-EA54-D513-6748-A0231F8D664A}"/>
              </a:ext>
            </a:extLst>
          </p:cNvPr>
          <p:cNvSpPr txBox="1"/>
          <p:nvPr/>
        </p:nvSpPr>
        <p:spPr>
          <a:xfrm>
            <a:off x="1729566" y="2718375"/>
            <a:ext cx="10244719" cy="2246769"/>
          </a:xfrm>
          <a:prstGeom prst="rect">
            <a:avLst/>
          </a:prstGeom>
          <a:noFill/>
        </p:spPr>
        <p:txBody>
          <a:bodyPr wrap="square">
            <a:spAutoFit/>
          </a:bodyPr>
          <a:lstStyle/>
          <a:p>
            <a:r>
              <a:rPr lang="vi-VN" sz="2800" b="0" i="0">
                <a:solidFill>
                  <a:srgbClr val="CC00FF"/>
                </a:solidFill>
                <a:effectLst/>
                <a:latin typeface="Roboto" panose="020B0604020202020204" pitchFamily="2" charset="0"/>
              </a:rPr>
              <a:t>✅</a:t>
            </a:r>
            <a:r>
              <a:rPr lang="en-US" sz="2800" b="0" i="0">
                <a:solidFill>
                  <a:srgbClr val="CC00FF"/>
                </a:solidFill>
                <a:effectLst/>
                <a:latin typeface="Roboto" panose="020B0604020202020204" pitchFamily="2" charset="0"/>
              </a:rPr>
              <a:t> </a:t>
            </a:r>
            <a:r>
              <a:rPr lang="en-US" sz="2800" b="1" i="1">
                <a:latin typeface="Times New Roman" pitchFamily="18" charset="0"/>
                <a:cs typeface="Times New Roman" pitchFamily="18" charset="0"/>
              </a:rPr>
              <a:t>1</a:t>
            </a:r>
            <a:r>
              <a:rPr lang="en-US" sz="2800" b="0" i="0">
                <a:solidFill>
                  <a:srgbClr val="FFFFFF"/>
                </a:solidFill>
                <a:effectLst/>
                <a:latin typeface="Söhne Mono"/>
              </a:rPr>
              <a:t> </a:t>
            </a:r>
            <a:r>
              <a:rPr lang="en-US" sz="2800" b="1" i="1">
                <a:solidFill>
                  <a:srgbClr val="CC00FF"/>
                </a:solidFill>
                <a:latin typeface="Times New Roman" pitchFamily="18" charset="0"/>
                <a:cs typeface="Times New Roman" pitchFamily="18" charset="0"/>
                <a:sym typeface="Wingdings" panose="05000000000000000000" pitchFamily="2" charset="2"/>
              </a:rPr>
              <a:t> 	</a:t>
            </a:r>
            <a:r>
              <a:rPr lang="en-US" sz="2800" b="1" i="1">
                <a:solidFill>
                  <a:srgbClr val="FF0000"/>
                </a:solidFill>
                <a:latin typeface="Times New Roman" pitchFamily="18" charset="0"/>
                <a:cs typeface="Times New Roman" pitchFamily="18" charset="0"/>
                <a:hlinkClick r:id="rId6">
                  <a:extLst>
                    <a:ext uri="{A12FA001-AC4F-418D-AE19-62706E023703}">
                      <ahyp:hlinkClr xmlns:ahyp="http://schemas.microsoft.com/office/drawing/2018/hyperlinkcolor" val="tx"/>
                    </a:ext>
                  </a:extLst>
                </a:hlinkClick>
              </a:rPr>
              <a:t>http://game.tuhoc.cc</a:t>
            </a:r>
            <a:r>
              <a:rPr lang="en-US" sz="2800" b="1" i="1">
                <a:solidFill>
                  <a:srgbClr val="FF0000"/>
                </a:solidFill>
                <a:latin typeface="Times New Roman" pitchFamily="18" charset="0"/>
                <a:cs typeface="Times New Roman" pitchFamily="18" charset="0"/>
              </a:rPr>
              <a:t> </a:t>
            </a:r>
            <a:endParaRPr lang="en-US" sz="2800" b="1" i="1">
              <a:solidFill>
                <a:srgbClr val="FF0000"/>
              </a:solidFill>
              <a:latin typeface="Times New Roman" pitchFamily="18" charset="0"/>
              <a:cs typeface="Times New Roman" pitchFamily="18" charset="0"/>
              <a:sym typeface="Wingdings" panose="05000000000000000000" pitchFamily="2" charset="2"/>
            </a:endParaRPr>
          </a:p>
          <a:p>
            <a:r>
              <a:rPr lang="vi-VN" sz="2800" b="0" i="0">
                <a:solidFill>
                  <a:srgbClr val="CC00FF"/>
                </a:solidFill>
                <a:effectLst/>
                <a:latin typeface="Roboto" panose="020B0604020202020204" pitchFamily="2" charset="0"/>
              </a:rPr>
              <a:t>✅</a:t>
            </a:r>
            <a:r>
              <a:rPr lang="en-US" sz="2800" b="0" i="0">
                <a:solidFill>
                  <a:srgbClr val="CC00FF"/>
                </a:solidFill>
                <a:effectLst/>
                <a:latin typeface="Roboto" panose="020B0604020202020204" pitchFamily="2" charset="0"/>
              </a:rPr>
              <a:t> </a:t>
            </a:r>
            <a:r>
              <a:rPr lang="en-US" sz="2800" b="1" i="1">
                <a:latin typeface="Times New Roman" pitchFamily="18" charset="0"/>
                <a:cs typeface="Times New Roman" pitchFamily="18" charset="0"/>
              </a:rPr>
              <a:t>2</a:t>
            </a:r>
            <a:r>
              <a:rPr lang="en-US" sz="2800" b="1" i="1">
                <a:solidFill>
                  <a:srgbClr val="CC00FF"/>
                </a:solidFill>
                <a:latin typeface="Times New Roman" pitchFamily="18" charset="0"/>
                <a:cs typeface="Times New Roman" pitchFamily="18" charset="0"/>
                <a:sym typeface="Wingdings" panose="05000000000000000000" pitchFamily="2" charset="2"/>
              </a:rPr>
              <a:t> 	</a:t>
            </a:r>
            <a:r>
              <a:rPr lang="en-US" sz="2800" b="1" i="1">
                <a:solidFill>
                  <a:srgbClr val="FF0000"/>
                </a:solidFill>
                <a:latin typeface="Times New Roman" pitchFamily="18" charset="0"/>
                <a:cs typeface="Times New Roman" pitchFamily="18" charset="0"/>
                <a:sym typeface="Wingdings" panose="05000000000000000000" pitchFamily="2" charset="2"/>
                <a:hlinkClick r:id="rId7">
                  <a:extLst>
                    <a:ext uri="{A12FA001-AC4F-418D-AE19-62706E023703}">
                      <ahyp:hlinkClr xmlns:ahyp="http://schemas.microsoft.com/office/drawing/2018/hyperlinkcolor" val="tx"/>
                    </a:ext>
                  </a:extLst>
                </a:hlinkClick>
              </a:rPr>
              <a:t>https://mastery.games/flexboxzombies</a:t>
            </a:r>
            <a:r>
              <a:rPr lang="en-US" sz="2800" b="1" i="1">
                <a:solidFill>
                  <a:srgbClr val="FF0000"/>
                </a:solidFill>
                <a:latin typeface="Times New Roman" pitchFamily="18" charset="0"/>
                <a:cs typeface="Times New Roman" pitchFamily="18" charset="0"/>
                <a:sym typeface="Wingdings" panose="05000000000000000000" pitchFamily="2" charset="2"/>
              </a:rPr>
              <a:t> </a:t>
            </a:r>
            <a:endParaRPr lang="en-US" sz="2800" b="1" i="1">
              <a:solidFill>
                <a:srgbClr val="FF0000"/>
              </a:solidFill>
              <a:latin typeface="Times New Roman" pitchFamily="18" charset="0"/>
              <a:cs typeface="Times New Roman" pitchFamily="18" charset="0"/>
            </a:endParaRPr>
          </a:p>
          <a:p>
            <a:r>
              <a:rPr lang="vi-VN" sz="2800" b="0" i="0">
                <a:solidFill>
                  <a:srgbClr val="CC00FF"/>
                </a:solidFill>
                <a:effectLst/>
                <a:latin typeface="Roboto" panose="020B0604020202020204" pitchFamily="2" charset="0"/>
              </a:rPr>
              <a:t>✅</a:t>
            </a:r>
            <a:r>
              <a:rPr lang="en-US" sz="2800" b="1" i="1">
                <a:solidFill>
                  <a:srgbClr val="CC00FF"/>
                </a:solidFill>
                <a:latin typeface="Times New Roman" pitchFamily="18" charset="0"/>
                <a:cs typeface="Times New Roman" pitchFamily="18" charset="0"/>
              </a:rPr>
              <a:t> </a:t>
            </a:r>
            <a:r>
              <a:rPr lang="en-US" sz="2800" b="1" i="1">
                <a:latin typeface="Times New Roman" pitchFamily="18" charset="0"/>
                <a:cs typeface="Times New Roman" pitchFamily="18" charset="0"/>
              </a:rPr>
              <a:t>3</a:t>
            </a:r>
            <a:r>
              <a:rPr lang="en-US" sz="2800" b="0" i="0">
                <a:solidFill>
                  <a:srgbClr val="FFFFFF"/>
                </a:solidFill>
                <a:effectLst/>
                <a:latin typeface="Söhne Mono"/>
              </a:rPr>
              <a:t> </a:t>
            </a:r>
            <a:r>
              <a:rPr lang="en-US" sz="2800" b="1" i="1">
                <a:solidFill>
                  <a:srgbClr val="CC00FF"/>
                </a:solidFill>
                <a:latin typeface="Times New Roman" pitchFamily="18" charset="0"/>
                <a:cs typeface="Times New Roman" pitchFamily="18" charset="0"/>
                <a:sym typeface="Wingdings" panose="05000000000000000000" pitchFamily="2" charset="2"/>
              </a:rPr>
              <a:t> 	</a:t>
            </a:r>
            <a:r>
              <a:rPr lang="en-US" sz="2800" b="1" i="1">
                <a:solidFill>
                  <a:srgbClr val="FF0000"/>
                </a:solidFill>
                <a:latin typeface="Times New Roman" pitchFamily="18" charset="0"/>
                <a:cs typeface="Times New Roman" pitchFamily="18" charset="0"/>
                <a:sym typeface="Wingdings" panose="05000000000000000000" pitchFamily="2" charset="2"/>
                <a:hlinkClick r:id="rId8">
                  <a:extLst>
                    <a:ext uri="{A12FA001-AC4F-418D-AE19-62706E023703}">
                      <ahyp:hlinkClr xmlns:ahyp="http://schemas.microsoft.com/office/drawing/2018/hyperlinkcolor" val="tx"/>
                    </a:ext>
                  </a:extLst>
                </a:hlinkClick>
              </a:rPr>
              <a:t>https://knightsoftheflexboxtable.com</a:t>
            </a:r>
            <a:r>
              <a:rPr lang="en-US" sz="2800" b="1" i="1">
                <a:solidFill>
                  <a:srgbClr val="FF0000"/>
                </a:solidFill>
                <a:latin typeface="Times New Roman" pitchFamily="18" charset="0"/>
                <a:cs typeface="Times New Roman" pitchFamily="18" charset="0"/>
                <a:sym typeface="Wingdings" panose="05000000000000000000" pitchFamily="2" charset="2"/>
              </a:rPr>
              <a:t> </a:t>
            </a:r>
          </a:p>
          <a:p>
            <a:r>
              <a:rPr lang="vi-VN" sz="2800" b="0" i="0">
                <a:solidFill>
                  <a:srgbClr val="CC00FF"/>
                </a:solidFill>
                <a:effectLst/>
                <a:latin typeface="Roboto" panose="020B0604020202020204" pitchFamily="2" charset="0"/>
              </a:rPr>
              <a:t>✅</a:t>
            </a:r>
            <a:r>
              <a:rPr lang="en-US" sz="2800" b="0" i="0">
                <a:solidFill>
                  <a:srgbClr val="CC00FF"/>
                </a:solidFill>
                <a:effectLst/>
                <a:latin typeface="Roboto" panose="020B0604020202020204" pitchFamily="2" charset="0"/>
              </a:rPr>
              <a:t> </a:t>
            </a:r>
            <a:r>
              <a:rPr lang="en-US" sz="2800" b="1" i="1">
                <a:latin typeface="Times New Roman" pitchFamily="18" charset="0"/>
                <a:cs typeface="Times New Roman" pitchFamily="18" charset="0"/>
              </a:rPr>
              <a:t>4</a:t>
            </a:r>
            <a:r>
              <a:rPr lang="en-US" sz="2800" b="0" i="0">
                <a:solidFill>
                  <a:srgbClr val="FFFFFF"/>
                </a:solidFill>
                <a:effectLst/>
                <a:latin typeface="Söhne Mono"/>
              </a:rPr>
              <a:t> </a:t>
            </a:r>
            <a:r>
              <a:rPr lang="en-US" sz="2800" b="1" i="1">
                <a:solidFill>
                  <a:srgbClr val="CC00FF"/>
                </a:solidFill>
                <a:latin typeface="Times New Roman" pitchFamily="18" charset="0"/>
                <a:cs typeface="Times New Roman" pitchFamily="18" charset="0"/>
                <a:sym typeface="Wingdings" panose="05000000000000000000" pitchFamily="2" charset="2"/>
              </a:rPr>
              <a:t> 	</a:t>
            </a:r>
            <a:r>
              <a:rPr lang="en-US" sz="2800" b="1" i="1">
                <a:solidFill>
                  <a:srgbClr val="FF0000"/>
                </a:solidFill>
                <a:latin typeface="Times New Roman" pitchFamily="18" charset="0"/>
                <a:cs typeface="Times New Roman" pitchFamily="18" charset="0"/>
                <a:sym typeface="Wingdings" panose="05000000000000000000" pitchFamily="2" charset="2"/>
                <a:hlinkClick r:id="rId9">
                  <a:extLst>
                    <a:ext uri="{A12FA001-AC4F-418D-AE19-62706E023703}">
                      <ahyp:hlinkClr xmlns:ahyp="http://schemas.microsoft.com/office/drawing/2018/hyperlinkcolor" val="tx"/>
                    </a:ext>
                  </a:extLst>
                </a:hlinkClick>
              </a:rPr>
              <a:t>https://codingfantasy.com/games/flexboxadventure/play</a:t>
            </a:r>
            <a:r>
              <a:rPr lang="en-US" sz="2800" b="1" i="1">
                <a:solidFill>
                  <a:srgbClr val="FF0000"/>
                </a:solidFill>
                <a:latin typeface="Times New Roman" pitchFamily="18" charset="0"/>
                <a:cs typeface="Times New Roman" pitchFamily="18" charset="0"/>
                <a:sym typeface="Wingdings" panose="05000000000000000000" pitchFamily="2" charset="2"/>
              </a:rPr>
              <a:t> </a:t>
            </a:r>
          </a:p>
          <a:p>
            <a:r>
              <a:rPr lang="vi-VN" sz="2800" b="0" i="0">
                <a:solidFill>
                  <a:srgbClr val="CC00FF"/>
                </a:solidFill>
                <a:effectLst/>
                <a:latin typeface="Roboto" panose="020B0604020202020204" pitchFamily="2" charset="0"/>
              </a:rPr>
              <a:t>✅</a:t>
            </a:r>
            <a:r>
              <a:rPr lang="en-US" sz="2800" b="0" i="0">
                <a:solidFill>
                  <a:srgbClr val="CC00FF"/>
                </a:solidFill>
                <a:effectLst/>
                <a:latin typeface="Roboto" panose="020B0604020202020204" pitchFamily="2" charset="0"/>
              </a:rPr>
              <a:t> </a:t>
            </a:r>
            <a:r>
              <a:rPr lang="en-US" sz="2800" b="1" i="1">
                <a:latin typeface="Times New Roman" pitchFamily="18" charset="0"/>
                <a:cs typeface="Times New Roman" pitchFamily="18" charset="0"/>
              </a:rPr>
              <a:t>5 </a:t>
            </a:r>
            <a:r>
              <a:rPr lang="en-US" sz="2800" b="1" i="1">
                <a:solidFill>
                  <a:srgbClr val="CC00FF"/>
                </a:solidFill>
                <a:latin typeface="Times New Roman" pitchFamily="18" charset="0"/>
                <a:cs typeface="Times New Roman" pitchFamily="18" charset="0"/>
                <a:sym typeface="Wingdings" panose="05000000000000000000" pitchFamily="2" charset="2"/>
              </a:rPr>
              <a:t> 	</a:t>
            </a:r>
            <a:r>
              <a:rPr lang="en-US" sz="2800" b="1" i="1">
                <a:solidFill>
                  <a:srgbClr val="FF0000"/>
                </a:solidFill>
                <a:latin typeface="Times New Roman" pitchFamily="18" charset="0"/>
                <a:cs typeface="Times New Roman" pitchFamily="18" charset="0"/>
                <a:sym typeface="Wingdings" panose="05000000000000000000" pitchFamily="2" charset="2"/>
                <a:hlinkClick r:id="rId10">
                  <a:extLst>
                    <a:ext uri="{A12FA001-AC4F-418D-AE19-62706E023703}">
                      <ahyp:hlinkClr xmlns:ahyp="http://schemas.microsoft.com/office/drawing/2018/hyperlinkcolor" val="tx"/>
                    </a:ext>
                  </a:extLst>
                </a:hlinkClick>
              </a:rPr>
              <a:t>http://www.flexboxdefense.com</a:t>
            </a:r>
            <a:r>
              <a:rPr lang="en-US" sz="2800" b="1" i="1">
                <a:solidFill>
                  <a:srgbClr val="FF0000"/>
                </a:solidFill>
                <a:latin typeface="Times New Roman" pitchFamily="18" charset="0"/>
                <a:cs typeface="Times New Roman" pitchFamily="18" charset="0"/>
                <a:sym typeface="Wingdings" panose="05000000000000000000" pitchFamily="2" charset="2"/>
              </a:rPr>
              <a:t> </a:t>
            </a:r>
            <a:endParaRPr lang="en-US" sz="2800" b="1" i="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553642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 Background-image</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Background-position</a:t>
            </a:r>
            <a:r>
              <a:rPr lang="en-US" b="1" i="1">
                <a:solidFill>
                  <a:srgbClr val="FF0000"/>
                </a:solidFill>
                <a:latin typeface="Times New Roman" pitchFamily="18" charset="0"/>
                <a:cs typeface="Times New Roman" pitchFamily="18" charset="0"/>
              </a:rPr>
              <a:t> </a:t>
            </a:r>
          </a:p>
          <a:p>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Vị trí đặt ảnh nền sử dụng tọa độ cụ thể </a:t>
            </a:r>
            <a:endParaRPr lang="vi-VN" b="1" i="1">
              <a:latin typeface="Times New Roman" pitchFamily="18" charset="0"/>
              <a:cs typeface="Times New Roman" pitchFamily="18" charset="0"/>
            </a:endParaRPr>
          </a:p>
        </p:txBody>
      </p:sp>
      <p:grpSp>
        <p:nvGrpSpPr>
          <p:cNvPr id="10307" name="Group 10306">
            <a:extLst>
              <a:ext uri="{FF2B5EF4-FFF2-40B4-BE49-F238E27FC236}">
                <a16:creationId xmlns:a16="http://schemas.microsoft.com/office/drawing/2014/main" id="{7FA531DF-0240-88CA-572D-767A26FD346A}"/>
              </a:ext>
            </a:extLst>
          </p:cNvPr>
          <p:cNvGrpSpPr/>
          <p:nvPr/>
        </p:nvGrpSpPr>
        <p:grpSpPr>
          <a:xfrm>
            <a:off x="7484177" y="994211"/>
            <a:ext cx="3202974" cy="2434789"/>
            <a:chOff x="7852583" y="752031"/>
            <a:chExt cx="3202974" cy="2434789"/>
          </a:xfrm>
        </p:grpSpPr>
        <p:grpSp>
          <p:nvGrpSpPr>
            <p:cNvPr id="2" name="Group 1">
              <a:extLst>
                <a:ext uri="{FF2B5EF4-FFF2-40B4-BE49-F238E27FC236}">
                  <a16:creationId xmlns:a16="http://schemas.microsoft.com/office/drawing/2014/main" id="{9AF13A19-D9ED-7667-3A11-A669F7DF5D7B}"/>
                </a:ext>
              </a:extLst>
            </p:cNvPr>
            <p:cNvGrpSpPr/>
            <p:nvPr/>
          </p:nvGrpSpPr>
          <p:grpSpPr>
            <a:xfrm>
              <a:off x="8138206" y="1022638"/>
              <a:ext cx="2917351" cy="2164182"/>
              <a:chOff x="8140076" y="1739633"/>
              <a:chExt cx="2917351" cy="2164182"/>
            </a:xfrm>
          </p:grpSpPr>
          <p:pic>
            <p:nvPicPr>
              <p:cNvPr id="5" name="Picture 4">
                <a:extLst>
                  <a:ext uri="{FF2B5EF4-FFF2-40B4-BE49-F238E27FC236}">
                    <a16:creationId xmlns:a16="http://schemas.microsoft.com/office/drawing/2014/main" id="{96FFA082-B0A8-9CFA-2405-80B3AC530325}"/>
                  </a:ext>
                </a:extLst>
              </p:cNvPr>
              <p:cNvPicPr>
                <a:picLocks noChangeAspect="1"/>
              </p:cNvPicPr>
              <p:nvPr/>
            </p:nvPicPr>
            <p:blipFill>
              <a:blip r:embed="rId5"/>
              <a:stretch>
                <a:fillRect/>
              </a:stretch>
            </p:blipFill>
            <p:spPr>
              <a:xfrm>
                <a:off x="9151817" y="2034639"/>
                <a:ext cx="1905610" cy="1869176"/>
              </a:xfrm>
              <a:prstGeom prst="rect">
                <a:avLst/>
              </a:prstGeom>
            </p:spPr>
          </p:pic>
          <p:sp>
            <p:nvSpPr>
              <p:cNvPr id="19" name="Rectangle 18">
                <a:extLst>
                  <a:ext uri="{FF2B5EF4-FFF2-40B4-BE49-F238E27FC236}">
                    <a16:creationId xmlns:a16="http://schemas.microsoft.com/office/drawing/2014/main" id="{D6576529-BB89-523F-BC80-A5F68E2E7F15}"/>
                  </a:ext>
                </a:extLst>
              </p:cNvPr>
              <p:cNvSpPr/>
              <p:nvPr/>
            </p:nvSpPr>
            <p:spPr>
              <a:xfrm>
                <a:off x="8140076" y="1739633"/>
                <a:ext cx="938140" cy="315702"/>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0 0</a:t>
                </a:r>
              </a:p>
            </p:txBody>
          </p:sp>
        </p:grpSp>
        <p:cxnSp>
          <p:nvCxnSpPr>
            <p:cNvPr id="24" name="Straight Arrow Connector 23">
              <a:extLst>
                <a:ext uri="{FF2B5EF4-FFF2-40B4-BE49-F238E27FC236}">
                  <a16:creationId xmlns:a16="http://schemas.microsoft.com/office/drawing/2014/main" id="{DFF7ECC2-73DC-CC4A-02D1-50454B7780FE}"/>
                </a:ext>
              </a:extLst>
            </p:cNvPr>
            <p:cNvCxnSpPr/>
            <p:nvPr/>
          </p:nvCxnSpPr>
          <p:spPr>
            <a:xfrm>
              <a:off x="9217786" y="1105808"/>
              <a:ext cx="1786833" cy="0"/>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D78F34-5F08-C8B8-3D58-B44C47B95FBE}"/>
                </a:ext>
              </a:extLst>
            </p:cNvPr>
            <p:cNvCxnSpPr>
              <a:cxnSpLocks/>
            </p:cNvCxnSpPr>
            <p:nvPr/>
          </p:nvCxnSpPr>
          <p:spPr>
            <a:xfrm>
              <a:off x="8845997" y="1398239"/>
              <a:ext cx="0" cy="1706702"/>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4100B33-3DBF-73F6-5BC2-5BE9F7BE26CD}"/>
                </a:ext>
              </a:extLst>
            </p:cNvPr>
            <p:cNvSpPr/>
            <p:nvPr/>
          </p:nvSpPr>
          <p:spPr>
            <a:xfrm>
              <a:off x="7852583" y="2008900"/>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y </a:t>
              </a:r>
            </a:p>
          </p:txBody>
        </p:sp>
        <p:sp>
          <p:nvSpPr>
            <p:cNvPr id="10308" name="Rectangle 10307">
              <a:extLst>
                <a:ext uri="{FF2B5EF4-FFF2-40B4-BE49-F238E27FC236}">
                  <a16:creationId xmlns:a16="http://schemas.microsoft.com/office/drawing/2014/main" id="{D3DB59B5-A5A1-7729-FEC9-F69F3751D5BE}"/>
                </a:ext>
              </a:extLst>
            </p:cNvPr>
            <p:cNvSpPr/>
            <p:nvPr/>
          </p:nvSpPr>
          <p:spPr>
            <a:xfrm>
              <a:off x="9620923" y="752031"/>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x </a:t>
              </a:r>
            </a:p>
          </p:txBody>
        </p:sp>
      </p:grpSp>
      <p:pic>
        <p:nvPicPr>
          <p:cNvPr id="6" name="Picture 5">
            <a:extLst>
              <a:ext uri="{FF2B5EF4-FFF2-40B4-BE49-F238E27FC236}">
                <a16:creationId xmlns:a16="http://schemas.microsoft.com/office/drawing/2014/main" id="{D667059C-6A61-63EA-CB2B-EBBDA6CFAC38}"/>
              </a:ext>
            </a:extLst>
          </p:cNvPr>
          <p:cNvPicPr>
            <a:picLocks noChangeAspect="1"/>
          </p:cNvPicPr>
          <p:nvPr/>
        </p:nvPicPr>
        <p:blipFill>
          <a:blip r:embed="rId6"/>
          <a:stretch>
            <a:fillRect/>
          </a:stretch>
        </p:blipFill>
        <p:spPr>
          <a:xfrm>
            <a:off x="1100812" y="2417518"/>
            <a:ext cx="3962400" cy="1819275"/>
          </a:xfrm>
          <a:prstGeom prst="rect">
            <a:avLst/>
          </a:prstGeom>
        </p:spPr>
      </p:pic>
      <p:pic>
        <p:nvPicPr>
          <p:cNvPr id="15" name="Picture 14">
            <a:extLst>
              <a:ext uri="{FF2B5EF4-FFF2-40B4-BE49-F238E27FC236}">
                <a16:creationId xmlns:a16="http://schemas.microsoft.com/office/drawing/2014/main" id="{2C49F6A7-A87B-3D5F-C003-3E1B9B25AD77}"/>
              </a:ext>
            </a:extLst>
          </p:cNvPr>
          <p:cNvPicPr>
            <a:picLocks noChangeAspect="1"/>
          </p:cNvPicPr>
          <p:nvPr/>
        </p:nvPicPr>
        <p:blipFill>
          <a:blip r:embed="rId7"/>
          <a:stretch>
            <a:fillRect/>
          </a:stretch>
        </p:blipFill>
        <p:spPr>
          <a:xfrm>
            <a:off x="1133666" y="4560939"/>
            <a:ext cx="3933825" cy="2066925"/>
          </a:xfrm>
          <a:prstGeom prst="rect">
            <a:avLst/>
          </a:prstGeom>
        </p:spPr>
      </p:pic>
      <p:sp>
        <p:nvSpPr>
          <p:cNvPr id="16" name="Rectangle 15">
            <a:extLst>
              <a:ext uri="{FF2B5EF4-FFF2-40B4-BE49-F238E27FC236}">
                <a16:creationId xmlns:a16="http://schemas.microsoft.com/office/drawing/2014/main" id="{55ACB7E9-090B-77D6-BB99-688014F0789C}"/>
              </a:ext>
            </a:extLst>
          </p:cNvPr>
          <p:cNvSpPr/>
          <p:nvPr/>
        </p:nvSpPr>
        <p:spPr>
          <a:xfrm>
            <a:off x="2270084" y="4964698"/>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100px </a:t>
            </a:r>
          </a:p>
        </p:txBody>
      </p:sp>
      <p:sp>
        <p:nvSpPr>
          <p:cNvPr id="18" name="Rectangle 17">
            <a:extLst>
              <a:ext uri="{FF2B5EF4-FFF2-40B4-BE49-F238E27FC236}">
                <a16:creationId xmlns:a16="http://schemas.microsoft.com/office/drawing/2014/main" id="{99469370-6796-BAA4-35F5-88A5C788BDD1}"/>
              </a:ext>
            </a:extLst>
          </p:cNvPr>
          <p:cNvSpPr/>
          <p:nvPr/>
        </p:nvSpPr>
        <p:spPr>
          <a:xfrm>
            <a:off x="1168319" y="5833614"/>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100px </a:t>
            </a:r>
          </a:p>
        </p:txBody>
      </p:sp>
      <p:sp>
        <p:nvSpPr>
          <p:cNvPr id="21" name="Rectangle 20">
            <a:extLst>
              <a:ext uri="{FF2B5EF4-FFF2-40B4-BE49-F238E27FC236}">
                <a16:creationId xmlns:a16="http://schemas.microsoft.com/office/drawing/2014/main" id="{0D185F3D-B54D-826B-C59B-6C63D60F963A}"/>
              </a:ext>
            </a:extLst>
          </p:cNvPr>
          <p:cNvSpPr/>
          <p:nvPr/>
        </p:nvSpPr>
        <p:spPr>
          <a:xfrm>
            <a:off x="122667" y="4331240"/>
            <a:ext cx="938140" cy="315702"/>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0 0</a:t>
            </a:r>
          </a:p>
        </p:txBody>
      </p:sp>
      <p:pic>
        <p:nvPicPr>
          <p:cNvPr id="23" name="Picture 22">
            <a:extLst>
              <a:ext uri="{FF2B5EF4-FFF2-40B4-BE49-F238E27FC236}">
                <a16:creationId xmlns:a16="http://schemas.microsoft.com/office/drawing/2014/main" id="{FB0E3D2E-9DC8-F6A8-6E7D-CFE714C596A6}"/>
              </a:ext>
            </a:extLst>
          </p:cNvPr>
          <p:cNvPicPr>
            <a:picLocks noChangeAspect="1"/>
          </p:cNvPicPr>
          <p:nvPr/>
        </p:nvPicPr>
        <p:blipFill>
          <a:blip r:embed="rId8"/>
          <a:stretch>
            <a:fillRect/>
          </a:stretch>
        </p:blipFill>
        <p:spPr>
          <a:xfrm>
            <a:off x="5305170" y="5351514"/>
            <a:ext cx="2933700" cy="1276350"/>
          </a:xfrm>
          <a:prstGeom prst="rect">
            <a:avLst/>
          </a:prstGeom>
        </p:spPr>
      </p:pic>
      <p:pic>
        <p:nvPicPr>
          <p:cNvPr id="27" name="Picture 26">
            <a:extLst>
              <a:ext uri="{FF2B5EF4-FFF2-40B4-BE49-F238E27FC236}">
                <a16:creationId xmlns:a16="http://schemas.microsoft.com/office/drawing/2014/main" id="{DDBB023C-32FC-D6B1-7E1E-01F12B05865B}"/>
              </a:ext>
            </a:extLst>
          </p:cNvPr>
          <p:cNvPicPr>
            <a:picLocks noChangeAspect="1"/>
          </p:cNvPicPr>
          <p:nvPr/>
        </p:nvPicPr>
        <p:blipFill>
          <a:blip r:embed="rId9"/>
          <a:stretch>
            <a:fillRect/>
          </a:stretch>
        </p:blipFill>
        <p:spPr>
          <a:xfrm>
            <a:off x="8328911" y="4646942"/>
            <a:ext cx="3812058" cy="1961815"/>
          </a:xfrm>
          <a:prstGeom prst="rect">
            <a:avLst/>
          </a:prstGeom>
        </p:spPr>
      </p:pic>
      <p:sp>
        <p:nvSpPr>
          <p:cNvPr id="30" name="Rectangle 29">
            <a:extLst>
              <a:ext uri="{FF2B5EF4-FFF2-40B4-BE49-F238E27FC236}">
                <a16:creationId xmlns:a16="http://schemas.microsoft.com/office/drawing/2014/main" id="{3CFD1343-F385-31EC-F081-0640F70EB553}"/>
              </a:ext>
            </a:extLst>
          </p:cNvPr>
          <p:cNvSpPr/>
          <p:nvPr/>
        </p:nvSpPr>
        <p:spPr>
          <a:xfrm>
            <a:off x="8387292" y="5833613"/>
            <a:ext cx="641295"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45px </a:t>
            </a:r>
          </a:p>
        </p:txBody>
      </p:sp>
      <p:grpSp>
        <p:nvGrpSpPr>
          <p:cNvPr id="4" name="Group 46">
            <a:extLst>
              <a:ext uri="{FF2B5EF4-FFF2-40B4-BE49-F238E27FC236}">
                <a16:creationId xmlns:a16="http://schemas.microsoft.com/office/drawing/2014/main" id="{4714BD90-BD49-F320-E6C5-5B611A1091DF}"/>
              </a:ext>
            </a:extLst>
          </p:cNvPr>
          <p:cNvGrpSpPr>
            <a:grpSpLocks/>
          </p:cNvGrpSpPr>
          <p:nvPr/>
        </p:nvGrpSpPr>
        <p:grpSpPr bwMode="auto">
          <a:xfrm>
            <a:off x="702179" y="712439"/>
            <a:ext cx="3777305" cy="685800"/>
            <a:chOff x="1296" y="1824"/>
            <a:chExt cx="2101" cy="432"/>
          </a:xfrm>
        </p:grpSpPr>
        <p:sp>
          <p:nvSpPr>
            <p:cNvPr id="14" name="AutoShape 47">
              <a:extLst>
                <a:ext uri="{FF2B5EF4-FFF2-40B4-BE49-F238E27FC236}">
                  <a16:creationId xmlns:a16="http://schemas.microsoft.com/office/drawing/2014/main" id="{F7EED69D-09CA-749C-C29C-0B326BA9B311}"/>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7" name="AutoShape 48">
              <a:extLst>
                <a:ext uri="{FF2B5EF4-FFF2-40B4-BE49-F238E27FC236}">
                  <a16:creationId xmlns:a16="http://schemas.microsoft.com/office/drawing/2014/main" id="{BE8EE5C3-6AF6-36FE-2CE4-A825513622E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0" name="Text Box 49">
              <a:extLst>
                <a:ext uri="{FF2B5EF4-FFF2-40B4-BE49-F238E27FC236}">
                  <a16:creationId xmlns:a16="http://schemas.microsoft.com/office/drawing/2014/main" id="{361B62FC-605C-E68D-59E0-E1E5F790C21D}"/>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22" name="Text Box 50">
              <a:extLst>
                <a:ext uri="{FF2B5EF4-FFF2-40B4-BE49-F238E27FC236}">
                  <a16:creationId xmlns:a16="http://schemas.microsoft.com/office/drawing/2014/main" id="{D158D927-8F5A-ABAD-F410-6CCF1146AF7C}"/>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30450061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0461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TextBox 1">
            <a:extLst>
              <a:ext uri="{FF2B5EF4-FFF2-40B4-BE49-F238E27FC236}">
                <a16:creationId xmlns:a16="http://schemas.microsoft.com/office/drawing/2014/main" id="{EE7ECEEF-AADB-A266-AD2C-E52DA61951C4}"/>
              </a:ext>
            </a:extLst>
          </p:cNvPr>
          <p:cNvSpPr txBox="1"/>
          <p:nvPr/>
        </p:nvSpPr>
        <p:spPr>
          <a:xfrm>
            <a:off x="1205577" y="1463275"/>
            <a:ext cx="6701293" cy="646331"/>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Các nhóm thuộc tính flexbox </a:t>
            </a:r>
            <a:r>
              <a:rPr lang="en-US" b="1" i="1">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rPr>
              <a:t>Nhóm </a:t>
            </a:r>
            <a:r>
              <a:rPr lang="en-US" sz="1800" b="1" kern="1200">
                <a:solidFill>
                  <a:srgbClr val="FF0000"/>
                </a:solidFill>
                <a:latin typeface="Tahoma" panose="020B0604030504040204" pitchFamily="34" charset="0"/>
                <a:ea typeface="Tahoma" panose="020B0604030504040204" pitchFamily="34" charset="0"/>
                <a:cs typeface="Tahoma" panose="020B0604030504040204" pitchFamily="34" charset="0"/>
              </a:rPr>
              <a:t>Flex-Item</a:t>
            </a:r>
          </a:p>
          <a:p>
            <a:endParaRPr lang="vi-VN" sz="1800" b="1">
              <a:solidFill>
                <a:srgbClr val="CC00FF"/>
              </a:solidFill>
            </a:endParaRPr>
          </a:p>
        </p:txBody>
      </p:sp>
      <p:sp>
        <p:nvSpPr>
          <p:cNvPr id="18" name="TextBox 17">
            <a:extLst>
              <a:ext uri="{FF2B5EF4-FFF2-40B4-BE49-F238E27FC236}">
                <a16:creationId xmlns:a16="http://schemas.microsoft.com/office/drawing/2014/main" id="{91AE334B-4CA8-BD6B-34F6-C7AE5FD95B63}"/>
              </a:ext>
            </a:extLst>
          </p:cNvPr>
          <p:cNvSpPr txBox="1"/>
          <p:nvPr/>
        </p:nvSpPr>
        <p:spPr>
          <a:xfrm>
            <a:off x="7277817" y="1476002"/>
            <a:ext cx="4672135" cy="307777"/>
          </a:xfrm>
          <a:prstGeom prst="rect">
            <a:avLst/>
          </a:prstGeom>
          <a:noFill/>
        </p:spPr>
        <p:txBody>
          <a:bodyPr wrap="square">
            <a:spAutoFit/>
          </a:bodyPr>
          <a:lstStyle/>
          <a:p>
            <a:r>
              <a:rPr lang="vi-VN" sz="1400">
                <a:hlinkClick r:id="rId5"/>
              </a:rPr>
              <a:t>https://css-tricks.com/snippets/css/a-guide-to-flexbox/</a:t>
            </a:r>
            <a:r>
              <a:rPr lang="en-US" sz="1400"/>
              <a:t> </a:t>
            </a:r>
            <a:endParaRPr lang="vi-VN" sz="1400"/>
          </a:p>
        </p:txBody>
      </p:sp>
      <p:pic>
        <p:nvPicPr>
          <p:cNvPr id="20" name="Picture 19">
            <a:extLst>
              <a:ext uri="{FF2B5EF4-FFF2-40B4-BE49-F238E27FC236}">
                <a16:creationId xmlns:a16="http://schemas.microsoft.com/office/drawing/2014/main" id="{70728070-E70F-F009-D1AF-DE3AAF7EBDAC}"/>
              </a:ext>
            </a:extLst>
          </p:cNvPr>
          <p:cNvPicPr>
            <a:picLocks noChangeAspect="1"/>
          </p:cNvPicPr>
          <p:nvPr/>
        </p:nvPicPr>
        <p:blipFill>
          <a:blip r:embed="rId6"/>
          <a:stretch>
            <a:fillRect/>
          </a:stretch>
        </p:blipFill>
        <p:spPr>
          <a:xfrm>
            <a:off x="7337227" y="921913"/>
            <a:ext cx="2873573" cy="476326"/>
          </a:xfrm>
          <a:prstGeom prst="rect">
            <a:avLst/>
          </a:prstGeom>
        </p:spPr>
      </p:pic>
      <p:pic>
        <p:nvPicPr>
          <p:cNvPr id="14" name="Picture 13">
            <a:extLst>
              <a:ext uri="{FF2B5EF4-FFF2-40B4-BE49-F238E27FC236}">
                <a16:creationId xmlns:a16="http://schemas.microsoft.com/office/drawing/2014/main" id="{A709254A-2A40-27F5-03B8-5910821395EB}"/>
              </a:ext>
            </a:extLst>
          </p:cNvPr>
          <p:cNvPicPr>
            <a:picLocks noChangeAspect="1"/>
          </p:cNvPicPr>
          <p:nvPr/>
        </p:nvPicPr>
        <p:blipFill rotWithShape="1">
          <a:blip r:embed="rId7">
            <a:extLst>
              <a:ext uri="{28A0092B-C50C-407E-A947-70E740481C1C}">
                <a14:useLocalDpi xmlns:a14="http://schemas.microsoft.com/office/drawing/2010/main" val="0"/>
              </a:ext>
            </a:extLst>
          </a:blip>
          <a:srcRect l="1251" t="2506" r="2134" b="3662"/>
          <a:stretch/>
        </p:blipFill>
        <p:spPr>
          <a:xfrm>
            <a:off x="1294077" y="3069708"/>
            <a:ext cx="4047516" cy="2325017"/>
          </a:xfrm>
          <a:prstGeom prst="rect">
            <a:avLst/>
          </a:prstGeom>
        </p:spPr>
      </p:pic>
      <p:sp>
        <p:nvSpPr>
          <p:cNvPr id="16" name="Rectangle 15">
            <a:extLst>
              <a:ext uri="{FF2B5EF4-FFF2-40B4-BE49-F238E27FC236}">
                <a16:creationId xmlns:a16="http://schemas.microsoft.com/office/drawing/2014/main" id="{30B226A3-7AAE-95F7-F5D9-012DE7FE443C}"/>
              </a:ext>
            </a:extLst>
          </p:cNvPr>
          <p:cNvSpPr/>
          <p:nvPr/>
        </p:nvSpPr>
        <p:spPr>
          <a:xfrm>
            <a:off x="1294077" y="3069708"/>
            <a:ext cx="4047516" cy="23250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32776A30-5C6B-0B1B-C7AB-132628658D06}"/>
              </a:ext>
            </a:extLst>
          </p:cNvPr>
          <p:cNvSpPr/>
          <p:nvPr/>
        </p:nvSpPr>
        <p:spPr>
          <a:xfrm>
            <a:off x="1440139" y="3828806"/>
            <a:ext cx="3740524" cy="1013011"/>
          </a:xfrm>
          <a:prstGeom prst="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28" name="Table 27">
            <a:extLst>
              <a:ext uri="{FF2B5EF4-FFF2-40B4-BE49-F238E27FC236}">
                <a16:creationId xmlns:a16="http://schemas.microsoft.com/office/drawing/2014/main" id="{5FD74D95-36C4-5D78-AC74-5B9B2BAF0476}"/>
              </a:ext>
            </a:extLst>
          </p:cNvPr>
          <p:cNvGraphicFramePr>
            <a:graphicFrameLocks noGrp="1"/>
          </p:cNvGraphicFramePr>
          <p:nvPr>
            <p:extLst>
              <p:ext uri="{D42A27DB-BD31-4B8C-83A1-F6EECF244321}">
                <p14:modId xmlns:p14="http://schemas.microsoft.com/office/powerpoint/2010/main" val="1683679829"/>
              </p:ext>
            </p:extLst>
          </p:nvPr>
        </p:nvGraphicFramePr>
        <p:xfrm>
          <a:off x="8126122" y="1905842"/>
          <a:ext cx="3331711" cy="4858938"/>
        </p:xfrm>
        <a:graphic>
          <a:graphicData uri="http://schemas.openxmlformats.org/drawingml/2006/table">
            <a:tbl>
              <a:tblPr firstRow="1" firstCol="1" bandRow="1">
                <a:tableStyleId>{5C22544A-7EE6-4342-B048-85BDC9FD1C3A}</a:tableStyleId>
              </a:tblPr>
              <a:tblGrid>
                <a:gridCol w="1278794">
                  <a:extLst>
                    <a:ext uri="{9D8B030D-6E8A-4147-A177-3AD203B41FA5}">
                      <a16:colId xmlns:a16="http://schemas.microsoft.com/office/drawing/2014/main" val="2583722390"/>
                    </a:ext>
                  </a:extLst>
                </a:gridCol>
                <a:gridCol w="2052917">
                  <a:extLst>
                    <a:ext uri="{9D8B030D-6E8A-4147-A177-3AD203B41FA5}">
                      <a16:colId xmlns:a16="http://schemas.microsoft.com/office/drawing/2014/main" val="4049612280"/>
                    </a:ext>
                  </a:extLst>
                </a:gridCol>
              </a:tblGrid>
              <a:tr h="42409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css property</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446152106"/>
                  </a:ext>
                </a:extLst>
              </a:tr>
              <a:tr h="354628">
                <a:tc rowSpan="6">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Flex-Container</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justify-content</a:t>
                      </a:r>
                    </a:p>
                  </a:txBody>
                  <a:tcPr marL="142875" marR="142875" marT="47625" marB="47625" anchor="ctr"/>
                </a:tc>
                <a:extLst>
                  <a:ext uri="{0D108BD9-81ED-4DB2-BD59-A6C34878D82A}">
                    <a16:rowId xmlns:a16="http://schemas.microsoft.com/office/drawing/2014/main" val="3667242958"/>
                  </a:ext>
                </a:extLst>
              </a:tr>
              <a:tr h="354628">
                <a:tc vMerge="1">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align-items</a:t>
                      </a:r>
                    </a:p>
                  </a:txBody>
                  <a:tcPr marL="142875" marR="142875" marT="47625" marB="47625" anchor="ctr"/>
                </a:tc>
                <a:extLst>
                  <a:ext uri="{0D108BD9-81ED-4DB2-BD59-A6C34878D82A}">
                    <a16:rowId xmlns:a16="http://schemas.microsoft.com/office/drawing/2014/main" val="1969320555"/>
                  </a:ext>
                </a:extLst>
              </a:tr>
              <a:tr h="354628">
                <a:tc vMerge="1">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flex-wrap</a:t>
                      </a:r>
                    </a:p>
                  </a:txBody>
                  <a:tcPr marL="142875" marR="142875" marT="47625" marB="47625" anchor="ctr"/>
                </a:tc>
                <a:extLst>
                  <a:ext uri="{0D108BD9-81ED-4DB2-BD59-A6C34878D82A}">
                    <a16:rowId xmlns:a16="http://schemas.microsoft.com/office/drawing/2014/main" val="3011180490"/>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align-conten</a:t>
                      </a:r>
                      <a:r>
                        <a:rPr lang="en-US" sz="1800" b="1" i="1" kern="1200">
                          <a:solidFill>
                            <a:srgbClr val="FF0000"/>
                          </a:solidFill>
                          <a:latin typeface="Times New Roman" pitchFamily="18" charset="0"/>
                          <a:ea typeface="+mn-ea"/>
                          <a:cs typeface="Times New Roman" pitchFamily="18" charset="0"/>
                        </a:rPr>
                        <a:t>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85666506"/>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flex-direction</a:t>
                      </a:r>
                    </a:p>
                  </a:txBody>
                  <a:tcPr marL="142875" marR="142875" marT="47625" marB="47625" anchor="ctr"/>
                </a:tc>
                <a:extLst>
                  <a:ext uri="{0D108BD9-81ED-4DB2-BD59-A6C34878D82A}">
                    <a16:rowId xmlns:a16="http://schemas.microsoft.com/office/drawing/2014/main" val="1731762549"/>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flex-flow</a:t>
                      </a:r>
                    </a:p>
                  </a:txBody>
                  <a:tcPr marL="142875" marR="142875" marT="47625" marB="47625" anchor="ctr"/>
                </a:tc>
                <a:extLst>
                  <a:ext uri="{0D108BD9-81ED-4DB2-BD59-A6C34878D82A}">
                    <a16:rowId xmlns:a16="http://schemas.microsoft.com/office/drawing/2014/main" val="461455701"/>
                  </a:ext>
                </a:extLst>
              </a:tr>
              <a:tr h="354628">
                <a:tc rowSpan="6">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Flex-Item</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align-self</a:t>
                      </a:r>
                    </a:p>
                  </a:txBody>
                  <a:tcPr marL="142875" marR="142875" marT="47625" marB="47625" anchor="ctr"/>
                </a:tc>
                <a:extLst>
                  <a:ext uri="{0D108BD9-81ED-4DB2-BD59-A6C34878D82A}">
                    <a16:rowId xmlns:a16="http://schemas.microsoft.com/office/drawing/2014/main" val="530793454"/>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flex-grow</a:t>
                      </a:r>
                    </a:p>
                  </a:txBody>
                  <a:tcPr marL="142875" marR="142875" marT="47625" marB="47625" anchor="ctr"/>
                </a:tc>
                <a:extLst>
                  <a:ext uri="{0D108BD9-81ED-4DB2-BD59-A6C34878D82A}">
                    <a16:rowId xmlns:a16="http://schemas.microsoft.com/office/drawing/2014/main" val="1389966617"/>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flex-shrink</a:t>
                      </a:r>
                    </a:p>
                  </a:txBody>
                  <a:tcPr marL="142875" marR="142875" marT="47625" marB="47625" anchor="ctr"/>
                </a:tc>
                <a:extLst>
                  <a:ext uri="{0D108BD9-81ED-4DB2-BD59-A6C34878D82A}">
                    <a16:rowId xmlns:a16="http://schemas.microsoft.com/office/drawing/2014/main" val="591401530"/>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flex-basis</a:t>
                      </a:r>
                    </a:p>
                  </a:txBody>
                  <a:tcPr marL="142875" marR="142875" marT="47625" marB="47625" anchor="ctr"/>
                </a:tc>
                <a:extLst>
                  <a:ext uri="{0D108BD9-81ED-4DB2-BD59-A6C34878D82A}">
                    <a16:rowId xmlns:a16="http://schemas.microsoft.com/office/drawing/2014/main" val="3030390937"/>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order</a:t>
                      </a:r>
                    </a:p>
                  </a:txBody>
                  <a:tcPr marL="142875" marR="142875" marT="47625" marB="47625" anchor="ctr"/>
                </a:tc>
                <a:extLst>
                  <a:ext uri="{0D108BD9-81ED-4DB2-BD59-A6C34878D82A}">
                    <a16:rowId xmlns:a16="http://schemas.microsoft.com/office/drawing/2014/main" val="3126804274"/>
                  </a:ext>
                </a:extLst>
              </a:tr>
              <a:tr h="354628">
                <a:tc vMerge="1">
                  <a:txBody>
                    <a:bodyPr/>
                    <a:lstStyle/>
                    <a:p>
                      <a:pPr marL="0" marR="0" algn="ctr" defTabSz="914400" rtl="0" eaLnBrk="1" latinLnBrk="0" hangingPunct="1">
                        <a:lnSpc>
                          <a:spcPct val="100000"/>
                        </a:lnSpc>
                        <a:spcBef>
                          <a:spcPts val="0"/>
                        </a:spcBef>
                        <a:spcAft>
                          <a:spcPts val="0"/>
                        </a:spcAft>
                      </a:pPr>
                      <a:endPar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a:t>
                      </a:r>
                    </a:p>
                  </a:txBody>
                  <a:tcPr marL="142875" marR="142875" marT="47625" marB="47625" anchor="ctr"/>
                </a:tc>
                <a:extLst>
                  <a:ext uri="{0D108BD9-81ED-4DB2-BD59-A6C34878D82A}">
                    <a16:rowId xmlns:a16="http://schemas.microsoft.com/office/drawing/2014/main" val="992596812"/>
                  </a:ext>
                </a:extLst>
              </a:tr>
            </a:tbl>
          </a:graphicData>
        </a:graphic>
      </p:graphicFrame>
      <p:sp>
        <p:nvSpPr>
          <p:cNvPr id="29" name="Right Brace 28">
            <a:extLst>
              <a:ext uri="{FF2B5EF4-FFF2-40B4-BE49-F238E27FC236}">
                <a16:creationId xmlns:a16="http://schemas.microsoft.com/office/drawing/2014/main" id="{8F5D058D-49C1-0C1F-40DA-D3AB33EDECE8}"/>
              </a:ext>
            </a:extLst>
          </p:cNvPr>
          <p:cNvSpPr/>
          <p:nvPr/>
        </p:nvSpPr>
        <p:spPr>
          <a:xfrm rot="10800000">
            <a:off x="7862098" y="2333368"/>
            <a:ext cx="206188" cy="2191263"/>
          </a:xfrm>
          <a:prstGeom prst="rightBrace">
            <a:avLst>
              <a:gd name="adj1" fmla="val 8333"/>
              <a:gd name="adj2" fmla="val 46727"/>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30" name="Right Brace 29">
            <a:extLst>
              <a:ext uri="{FF2B5EF4-FFF2-40B4-BE49-F238E27FC236}">
                <a16:creationId xmlns:a16="http://schemas.microsoft.com/office/drawing/2014/main" id="{9F92B1CA-6730-DED8-4095-E4F50E47C6CE}"/>
              </a:ext>
            </a:extLst>
          </p:cNvPr>
          <p:cNvSpPr/>
          <p:nvPr/>
        </p:nvSpPr>
        <p:spPr>
          <a:xfrm rot="10800000">
            <a:off x="7787922" y="4573517"/>
            <a:ext cx="206188" cy="2191263"/>
          </a:xfrm>
          <a:prstGeom prst="rightBrace">
            <a:avLst>
              <a:gd name="adj1" fmla="val 8333"/>
              <a:gd name="adj2" fmla="val 46727"/>
            </a:avLst>
          </a:prstGeom>
          <a:ln w="3810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cxnSp>
        <p:nvCxnSpPr>
          <p:cNvPr id="31" name="Straight Arrow Connector 30">
            <a:extLst>
              <a:ext uri="{FF2B5EF4-FFF2-40B4-BE49-F238E27FC236}">
                <a16:creationId xmlns:a16="http://schemas.microsoft.com/office/drawing/2014/main" id="{104AB2CA-A658-5907-677C-834F06A82A68}"/>
              </a:ext>
            </a:extLst>
          </p:cNvPr>
          <p:cNvCxnSpPr>
            <a:cxnSpLocks/>
          </p:cNvCxnSpPr>
          <p:nvPr/>
        </p:nvCxnSpPr>
        <p:spPr>
          <a:xfrm flipV="1">
            <a:off x="5341593" y="2725271"/>
            <a:ext cx="2520504" cy="3444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07" name="Straight Arrow Connector 10306">
            <a:extLst>
              <a:ext uri="{FF2B5EF4-FFF2-40B4-BE49-F238E27FC236}">
                <a16:creationId xmlns:a16="http://schemas.microsoft.com/office/drawing/2014/main" id="{5B95A5B6-E321-F43A-DDAA-30366A6C25C7}"/>
              </a:ext>
            </a:extLst>
          </p:cNvPr>
          <p:cNvCxnSpPr>
            <a:cxnSpLocks/>
            <a:stCxn id="25" idx="3"/>
            <a:endCxn id="30" idx="1"/>
          </p:cNvCxnSpPr>
          <p:nvPr/>
        </p:nvCxnSpPr>
        <p:spPr>
          <a:xfrm>
            <a:off x="5180663" y="4335312"/>
            <a:ext cx="2607259" cy="1405557"/>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0311" name="TextBox 10310">
            <a:extLst>
              <a:ext uri="{FF2B5EF4-FFF2-40B4-BE49-F238E27FC236}">
                <a16:creationId xmlns:a16="http://schemas.microsoft.com/office/drawing/2014/main" id="{48A11D09-0A5A-930F-BBC1-CA1D88AE93C3}"/>
              </a:ext>
            </a:extLst>
          </p:cNvPr>
          <p:cNvSpPr txBox="1"/>
          <p:nvPr/>
        </p:nvSpPr>
        <p:spPr>
          <a:xfrm rot="21131224">
            <a:off x="5841178" y="2586772"/>
            <a:ext cx="1303562" cy="276999"/>
          </a:xfrm>
          <a:prstGeom prst="rect">
            <a:avLst/>
          </a:prstGeom>
          <a:noFill/>
        </p:spPr>
        <p:txBody>
          <a:bodyPr wrap="none" rtlCol="0">
            <a:spAutoFit/>
          </a:bodyPr>
          <a:lstStyle/>
          <a:p>
            <a:r>
              <a:rPr lang="en-US" sz="1200" b="1">
                <a:solidFill>
                  <a:srgbClr val="FF0000"/>
                </a:solidFill>
                <a:latin typeface="Tahoma" panose="020B0604030504040204" pitchFamily="34" charset="0"/>
                <a:ea typeface="Tahoma" panose="020B0604030504040204" pitchFamily="34" charset="0"/>
                <a:cs typeface="Tahoma" panose="020B0604030504040204" pitchFamily="34" charset="0"/>
              </a:rPr>
              <a:t>Flex-container</a:t>
            </a:r>
            <a:endParaRPr lang="vi-VN" sz="1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0312" name="TextBox 10311">
            <a:extLst>
              <a:ext uri="{FF2B5EF4-FFF2-40B4-BE49-F238E27FC236}">
                <a16:creationId xmlns:a16="http://schemas.microsoft.com/office/drawing/2014/main" id="{6DD2D0E5-B56C-12E4-F909-7008E5A98492}"/>
              </a:ext>
            </a:extLst>
          </p:cNvPr>
          <p:cNvSpPr txBox="1"/>
          <p:nvPr/>
        </p:nvSpPr>
        <p:spPr>
          <a:xfrm rot="1790829">
            <a:off x="5988002" y="4753257"/>
            <a:ext cx="992579" cy="276999"/>
          </a:xfrm>
          <a:prstGeom prst="rect">
            <a:avLst/>
          </a:prstGeom>
          <a:noFill/>
        </p:spPr>
        <p:txBody>
          <a:bodyPr wrap="none" rtlCol="0">
            <a:spAutoFit/>
          </a:bodyPr>
          <a:lstStyle/>
          <a:p>
            <a:r>
              <a:rPr lang="en-US" sz="1200" b="1">
                <a:solidFill>
                  <a:srgbClr val="0000CC"/>
                </a:solidFill>
                <a:latin typeface="Tahoma" panose="020B0604030504040204" pitchFamily="34" charset="0"/>
                <a:ea typeface="Tahoma" panose="020B0604030504040204" pitchFamily="34" charset="0"/>
                <a:cs typeface="Tahoma" panose="020B0604030504040204" pitchFamily="34" charset="0"/>
              </a:rPr>
              <a:t>Flex- Item</a:t>
            </a:r>
            <a:endParaRPr lang="vi-VN" sz="1200" b="1">
              <a:solidFill>
                <a:srgbClr val="0000CC"/>
              </a:solidFill>
              <a:latin typeface="Tahoma" panose="020B0604030504040204" pitchFamily="34" charset="0"/>
              <a:ea typeface="Tahoma" panose="020B0604030504040204" pitchFamily="34" charset="0"/>
              <a:cs typeface="Tahoma" panose="020B0604030504040204" pitchFamily="34" charset="0"/>
            </a:endParaRPr>
          </a:p>
        </p:txBody>
      </p:sp>
      <p:grpSp>
        <p:nvGrpSpPr>
          <p:cNvPr id="3" name="Group 46">
            <a:extLst>
              <a:ext uri="{FF2B5EF4-FFF2-40B4-BE49-F238E27FC236}">
                <a16:creationId xmlns:a16="http://schemas.microsoft.com/office/drawing/2014/main" id="{461E647B-9409-C036-3AF1-EA3F1834117C}"/>
              </a:ext>
            </a:extLst>
          </p:cNvPr>
          <p:cNvGrpSpPr>
            <a:grpSpLocks/>
          </p:cNvGrpSpPr>
          <p:nvPr/>
        </p:nvGrpSpPr>
        <p:grpSpPr bwMode="auto">
          <a:xfrm>
            <a:off x="702179" y="712439"/>
            <a:ext cx="3588494" cy="685800"/>
            <a:chOff x="1296" y="1824"/>
            <a:chExt cx="1934" cy="432"/>
          </a:xfrm>
        </p:grpSpPr>
        <p:sp>
          <p:nvSpPr>
            <p:cNvPr id="4" name="AutoShape 47">
              <a:extLst>
                <a:ext uri="{FF2B5EF4-FFF2-40B4-BE49-F238E27FC236}">
                  <a16:creationId xmlns:a16="http://schemas.microsoft.com/office/drawing/2014/main" id="{04D71AD3-896A-C864-97C3-D8DA98459AED}"/>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0A1AA3E8-3A62-875E-A7AF-BE5FF952299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A043ED6E-0C43-B67C-FE7F-532102C31D4C}"/>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Flex-item</a:t>
              </a:r>
              <a:endParaRPr lang="vi-VN" sz="2000" b="1">
                <a:solidFill>
                  <a:srgbClr val="CC00FF"/>
                </a:solidFill>
              </a:endParaRPr>
            </a:p>
          </p:txBody>
        </p:sp>
        <p:sp>
          <p:nvSpPr>
            <p:cNvPr id="15" name="Text Box 50">
              <a:extLst>
                <a:ext uri="{FF2B5EF4-FFF2-40B4-BE49-F238E27FC236}">
                  <a16:creationId xmlns:a16="http://schemas.microsoft.com/office/drawing/2014/main" id="{3F7A9263-874F-BE77-8909-478EDE7831FE}"/>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12136206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3.7 </a:t>
            </a:r>
            <a:r>
              <a:rPr lang="vi-VN" b="1" i="1">
                <a:solidFill>
                  <a:srgbClr val="CC00FF"/>
                </a:solidFill>
                <a:latin typeface="Times New Roman" pitchFamily="18" charset="0"/>
                <a:cs typeface="Times New Roman" pitchFamily="18" charset="0"/>
              </a:rPr>
              <a:t>align-self:  flex-start | flex-end | center | baseline | stretch;</a:t>
            </a:r>
            <a:r>
              <a:rPr lang="en-US" b="1" i="1">
                <a:solidFill>
                  <a:srgbClr val="CC00FF"/>
                </a:solidFill>
                <a:latin typeface="Times New Roman" pitchFamily="18" charset="0"/>
                <a:cs typeface="Times New Roman" pitchFamily="18" charset="0"/>
              </a:rPr>
              <a:t> </a:t>
            </a:r>
            <a:endParaRPr lang="vi-VN" b="1" i="1">
              <a:solidFill>
                <a:srgbClr val="CC00FF"/>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521BC5F1-548B-1FBE-8BF6-FF32E5726A8F}"/>
              </a:ext>
            </a:extLst>
          </p:cNvPr>
          <p:cNvPicPr>
            <a:picLocks noChangeAspect="1"/>
          </p:cNvPicPr>
          <p:nvPr/>
        </p:nvPicPr>
        <p:blipFill>
          <a:blip r:embed="rId5"/>
          <a:stretch>
            <a:fillRect/>
          </a:stretch>
        </p:blipFill>
        <p:spPr>
          <a:xfrm>
            <a:off x="1223568" y="2188414"/>
            <a:ext cx="3635303" cy="1666752"/>
          </a:xfrm>
          <a:prstGeom prst="rect">
            <a:avLst/>
          </a:prstGeom>
        </p:spPr>
      </p:pic>
      <p:pic>
        <p:nvPicPr>
          <p:cNvPr id="5" name="Picture 4">
            <a:extLst>
              <a:ext uri="{FF2B5EF4-FFF2-40B4-BE49-F238E27FC236}">
                <a16:creationId xmlns:a16="http://schemas.microsoft.com/office/drawing/2014/main" id="{ECFC68F2-311D-381E-3AE6-7E76B6E445BD}"/>
              </a:ext>
            </a:extLst>
          </p:cNvPr>
          <p:cNvPicPr>
            <a:picLocks noChangeAspect="1"/>
          </p:cNvPicPr>
          <p:nvPr/>
        </p:nvPicPr>
        <p:blipFill>
          <a:blip r:embed="rId6"/>
          <a:stretch>
            <a:fillRect/>
          </a:stretch>
        </p:blipFill>
        <p:spPr>
          <a:xfrm>
            <a:off x="5020798" y="2188414"/>
            <a:ext cx="2312333" cy="2213233"/>
          </a:xfrm>
          <a:prstGeom prst="rect">
            <a:avLst/>
          </a:prstGeom>
        </p:spPr>
      </p:pic>
      <p:sp>
        <p:nvSpPr>
          <p:cNvPr id="6" name="TextBox 5">
            <a:extLst>
              <a:ext uri="{FF2B5EF4-FFF2-40B4-BE49-F238E27FC236}">
                <a16:creationId xmlns:a16="http://schemas.microsoft.com/office/drawing/2014/main" id="{9BA78C22-694B-4353-F88F-E047BEA70C96}"/>
              </a:ext>
            </a:extLst>
          </p:cNvPr>
          <p:cNvSpPr txBox="1"/>
          <p:nvPr/>
        </p:nvSpPr>
        <p:spPr>
          <a:xfrm>
            <a:off x="2273665" y="3878427"/>
            <a:ext cx="2585206" cy="523220"/>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Tác động lên tất cả các item </a:t>
            </a:r>
          </a:p>
          <a:p>
            <a:pPr algn="ctr"/>
            <a:r>
              <a:rPr lang="vi-VN" sz="1400" b="0">
                <a:solidFill>
                  <a:srgbClr val="FF0000"/>
                </a:solidFill>
                <a:effectLst/>
                <a:latin typeface="Consolas" panose="020B0609020204030204" pitchFamily="49" charset="0"/>
              </a:rPr>
              <a:t>align-items</a:t>
            </a:r>
          </a:p>
        </p:txBody>
      </p:sp>
      <p:pic>
        <p:nvPicPr>
          <p:cNvPr id="15" name="Picture 14">
            <a:extLst>
              <a:ext uri="{FF2B5EF4-FFF2-40B4-BE49-F238E27FC236}">
                <a16:creationId xmlns:a16="http://schemas.microsoft.com/office/drawing/2014/main" id="{57EFE814-8E6A-28DF-E7C1-A7F6C91A22C4}"/>
              </a:ext>
            </a:extLst>
          </p:cNvPr>
          <p:cNvPicPr>
            <a:picLocks noChangeAspect="1"/>
          </p:cNvPicPr>
          <p:nvPr/>
        </p:nvPicPr>
        <p:blipFill>
          <a:blip r:embed="rId7"/>
          <a:stretch>
            <a:fillRect/>
          </a:stretch>
        </p:blipFill>
        <p:spPr>
          <a:xfrm>
            <a:off x="7432022" y="2197721"/>
            <a:ext cx="4759978" cy="911112"/>
          </a:xfrm>
          <a:prstGeom prst="rect">
            <a:avLst/>
          </a:prstGeom>
        </p:spPr>
      </p:pic>
      <p:sp>
        <p:nvSpPr>
          <p:cNvPr id="16" name="TextBox 15">
            <a:extLst>
              <a:ext uri="{FF2B5EF4-FFF2-40B4-BE49-F238E27FC236}">
                <a16:creationId xmlns:a16="http://schemas.microsoft.com/office/drawing/2014/main" id="{99C432EA-D436-9710-19EA-F8CFC17083A0}"/>
              </a:ext>
            </a:extLst>
          </p:cNvPr>
          <p:cNvSpPr txBox="1"/>
          <p:nvPr/>
        </p:nvSpPr>
        <p:spPr>
          <a:xfrm>
            <a:off x="1828800" y="6113585"/>
            <a:ext cx="3030071" cy="523220"/>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Khi muốn 1 item align theo cách riêng </a:t>
            </a:r>
          </a:p>
          <a:p>
            <a:pPr algn="ctr"/>
            <a:r>
              <a:rPr lang="vi-VN" sz="1400" b="0">
                <a:solidFill>
                  <a:srgbClr val="FF0000"/>
                </a:solidFill>
                <a:effectLst/>
                <a:latin typeface="Consolas" panose="020B0609020204030204" pitchFamily="49" charset="0"/>
              </a:rPr>
              <a:t>align-items</a:t>
            </a:r>
          </a:p>
        </p:txBody>
      </p:sp>
      <p:pic>
        <p:nvPicPr>
          <p:cNvPr id="18" name="Picture 17">
            <a:extLst>
              <a:ext uri="{FF2B5EF4-FFF2-40B4-BE49-F238E27FC236}">
                <a16:creationId xmlns:a16="http://schemas.microsoft.com/office/drawing/2014/main" id="{1B1350CC-4965-C26A-DCC8-4F796E29810B}"/>
              </a:ext>
            </a:extLst>
          </p:cNvPr>
          <p:cNvPicPr>
            <a:picLocks noChangeAspect="1"/>
          </p:cNvPicPr>
          <p:nvPr/>
        </p:nvPicPr>
        <p:blipFill rotWithShape="1">
          <a:blip r:embed="rId8"/>
          <a:srcRect t="59382" r="16182"/>
          <a:stretch/>
        </p:blipFill>
        <p:spPr>
          <a:xfrm>
            <a:off x="5020799" y="5188646"/>
            <a:ext cx="2411224" cy="1440753"/>
          </a:xfrm>
          <a:prstGeom prst="rect">
            <a:avLst/>
          </a:prstGeom>
        </p:spPr>
      </p:pic>
      <p:pic>
        <p:nvPicPr>
          <p:cNvPr id="21" name="Picture 20">
            <a:extLst>
              <a:ext uri="{FF2B5EF4-FFF2-40B4-BE49-F238E27FC236}">
                <a16:creationId xmlns:a16="http://schemas.microsoft.com/office/drawing/2014/main" id="{1B6D706F-B447-569A-B590-CDD5D1A2E475}"/>
              </a:ext>
            </a:extLst>
          </p:cNvPr>
          <p:cNvPicPr>
            <a:picLocks noChangeAspect="1"/>
          </p:cNvPicPr>
          <p:nvPr/>
        </p:nvPicPr>
        <p:blipFill>
          <a:blip r:embed="rId9"/>
          <a:stretch>
            <a:fillRect/>
          </a:stretch>
        </p:blipFill>
        <p:spPr>
          <a:xfrm>
            <a:off x="940833" y="5182594"/>
            <a:ext cx="3990038" cy="843904"/>
          </a:xfrm>
          <a:prstGeom prst="rect">
            <a:avLst/>
          </a:prstGeom>
        </p:spPr>
      </p:pic>
      <p:cxnSp>
        <p:nvCxnSpPr>
          <p:cNvPr id="22" name="Straight Arrow Connector 21">
            <a:extLst>
              <a:ext uri="{FF2B5EF4-FFF2-40B4-BE49-F238E27FC236}">
                <a16:creationId xmlns:a16="http://schemas.microsoft.com/office/drawing/2014/main" id="{BC0A62A4-DE88-7BB0-B6BB-395551A695E2}"/>
              </a:ext>
            </a:extLst>
          </p:cNvPr>
          <p:cNvCxnSpPr>
            <a:cxnSpLocks/>
          </p:cNvCxnSpPr>
          <p:nvPr/>
        </p:nvCxnSpPr>
        <p:spPr>
          <a:xfrm>
            <a:off x="2967318" y="5740869"/>
            <a:ext cx="2178423" cy="28562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5020188-39C6-EF23-8F45-162DF8A9B19C}"/>
              </a:ext>
            </a:extLst>
          </p:cNvPr>
          <p:cNvPicPr>
            <a:picLocks noChangeAspect="1"/>
          </p:cNvPicPr>
          <p:nvPr/>
        </p:nvPicPr>
        <p:blipFill rotWithShape="1">
          <a:blip r:embed="rId10"/>
          <a:srcRect r="6031"/>
          <a:stretch/>
        </p:blipFill>
        <p:spPr>
          <a:xfrm>
            <a:off x="7521951" y="5625638"/>
            <a:ext cx="4683265" cy="975894"/>
          </a:xfrm>
          <a:prstGeom prst="rect">
            <a:avLst/>
          </a:prstGeom>
        </p:spPr>
      </p:pic>
      <p:grpSp>
        <p:nvGrpSpPr>
          <p:cNvPr id="2" name="Group 46">
            <a:extLst>
              <a:ext uri="{FF2B5EF4-FFF2-40B4-BE49-F238E27FC236}">
                <a16:creationId xmlns:a16="http://schemas.microsoft.com/office/drawing/2014/main" id="{F8174EFB-6625-FC8E-DB11-4F912F560395}"/>
              </a:ext>
            </a:extLst>
          </p:cNvPr>
          <p:cNvGrpSpPr>
            <a:grpSpLocks/>
          </p:cNvGrpSpPr>
          <p:nvPr/>
        </p:nvGrpSpPr>
        <p:grpSpPr bwMode="auto">
          <a:xfrm>
            <a:off x="702179" y="712439"/>
            <a:ext cx="3588494" cy="685800"/>
            <a:chOff x="1296" y="1824"/>
            <a:chExt cx="1934" cy="432"/>
          </a:xfrm>
        </p:grpSpPr>
        <p:sp>
          <p:nvSpPr>
            <p:cNvPr id="4" name="AutoShape 47">
              <a:extLst>
                <a:ext uri="{FF2B5EF4-FFF2-40B4-BE49-F238E27FC236}">
                  <a16:creationId xmlns:a16="http://schemas.microsoft.com/office/drawing/2014/main" id="{12937CE8-15D5-E673-F206-8D3AA481F7CE}"/>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D596B155-E839-640F-7C45-FD0B417A550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5CC7DC56-D2C0-5A76-32B5-7758D048A78E}"/>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Flex-item</a:t>
              </a:r>
              <a:endParaRPr lang="vi-VN" sz="2000" b="1">
                <a:solidFill>
                  <a:srgbClr val="CC00FF"/>
                </a:solidFill>
              </a:endParaRPr>
            </a:p>
          </p:txBody>
        </p:sp>
        <p:sp>
          <p:nvSpPr>
            <p:cNvPr id="19" name="Text Box 50">
              <a:extLst>
                <a:ext uri="{FF2B5EF4-FFF2-40B4-BE49-F238E27FC236}">
                  <a16:creationId xmlns:a16="http://schemas.microsoft.com/office/drawing/2014/main" id="{43F3F1DA-CFED-EC8B-40B4-3BC97B51B18C}"/>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173489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3.8 </a:t>
            </a:r>
            <a:r>
              <a:rPr lang="vi-VN" b="1" i="1">
                <a:solidFill>
                  <a:srgbClr val="CC00FF"/>
                </a:solidFill>
                <a:latin typeface="Times New Roman" pitchFamily="18" charset="0"/>
                <a:cs typeface="Times New Roman" pitchFamily="18" charset="0"/>
              </a:rPr>
              <a:t>flex-grow</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  </a:t>
            </a:r>
            <a:r>
              <a:rPr lang="en-US" b="1" i="1">
                <a:solidFill>
                  <a:srgbClr val="CC00FF"/>
                </a:solidFill>
                <a:latin typeface="Times New Roman" pitchFamily="18" charset="0"/>
                <a:cs typeface="Times New Roman" pitchFamily="18" charset="0"/>
              </a:rPr>
              <a:t>0 ( default) |  1 | 2 | … Chia tỷ lệ chiếm theo trọng số </a:t>
            </a:r>
            <a:endParaRPr lang="vi-VN" b="1" i="1">
              <a:solidFill>
                <a:srgbClr val="CC00FF"/>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EBE289E7-75EB-C8EA-8B70-896E306B2D33}"/>
              </a:ext>
            </a:extLst>
          </p:cNvPr>
          <p:cNvPicPr>
            <a:picLocks noChangeAspect="1"/>
          </p:cNvPicPr>
          <p:nvPr/>
        </p:nvPicPr>
        <p:blipFill>
          <a:blip r:embed="rId5"/>
          <a:stretch>
            <a:fillRect/>
          </a:stretch>
        </p:blipFill>
        <p:spPr>
          <a:xfrm>
            <a:off x="1294077" y="2078877"/>
            <a:ext cx="3733800" cy="1962150"/>
          </a:xfrm>
          <a:prstGeom prst="rect">
            <a:avLst/>
          </a:prstGeom>
        </p:spPr>
      </p:pic>
      <p:sp>
        <p:nvSpPr>
          <p:cNvPr id="14" name="TextBox 13">
            <a:extLst>
              <a:ext uri="{FF2B5EF4-FFF2-40B4-BE49-F238E27FC236}">
                <a16:creationId xmlns:a16="http://schemas.microsoft.com/office/drawing/2014/main" id="{31EDB625-E88B-F1EA-5B45-815CEB8D785B}"/>
              </a:ext>
            </a:extLst>
          </p:cNvPr>
          <p:cNvSpPr txBox="1"/>
          <p:nvPr/>
        </p:nvSpPr>
        <p:spPr>
          <a:xfrm>
            <a:off x="2538174" y="2380152"/>
            <a:ext cx="2489703" cy="276999"/>
          </a:xfrm>
          <a:prstGeom prst="rect">
            <a:avLst/>
          </a:prstGeom>
          <a:solidFill>
            <a:srgbClr val="FFEAD1"/>
          </a:solidFill>
        </p:spPr>
        <p:txBody>
          <a:bodyPr wrap="square">
            <a:spAutoFit/>
          </a:bodyPr>
          <a:lstStyle/>
          <a:p>
            <a:pPr algn="ctr"/>
            <a:r>
              <a:rPr lang="en-US" sz="1200" b="1" i="1">
                <a:latin typeface="Times New Roman" pitchFamily="18" charset="0"/>
                <a:cs typeface="Times New Roman" pitchFamily="18" charset="0"/>
              </a:rPr>
              <a:t>Tổng =3, mỗi item chiếm 1 phần</a:t>
            </a:r>
            <a:endParaRPr lang="vi-VN" sz="1200" b="0">
              <a:effectLst/>
              <a:latin typeface="Consolas" panose="020B0609020204030204" pitchFamily="49" charset="0"/>
            </a:endParaRPr>
          </a:p>
        </p:txBody>
      </p:sp>
      <p:sp>
        <p:nvSpPr>
          <p:cNvPr id="17" name="TextBox 16">
            <a:extLst>
              <a:ext uri="{FF2B5EF4-FFF2-40B4-BE49-F238E27FC236}">
                <a16:creationId xmlns:a16="http://schemas.microsoft.com/office/drawing/2014/main" id="{D640A650-37CB-D517-E194-330913A6902A}"/>
              </a:ext>
            </a:extLst>
          </p:cNvPr>
          <p:cNvSpPr txBox="1"/>
          <p:nvPr/>
        </p:nvSpPr>
        <p:spPr>
          <a:xfrm>
            <a:off x="3936277" y="3570832"/>
            <a:ext cx="2489703" cy="276999"/>
          </a:xfrm>
          <a:prstGeom prst="rect">
            <a:avLst/>
          </a:prstGeom>
          <a:noFill/>
          <a:ln>
            <a:noFill/>
          </a:ln>
        </p:spPr>
        <p:txBody>
          <a:bodyPr wrap="square">
            <a:spAutoFit/>
          </a:bodyPr>
          <a:lstStyle/>
          <a:p>
            <a:pPr algn="ctr"/>
            <a:r>
              <a:rPr lang="en-US" sz="1200" b="1" i="1">
                <a:latin typeface="Times New Roman" pitchFamily="18" charset="0"/>
                <a:cs typeface="Times New Roman" pitchFamily="18" charset="0"/>
              </a:rPr>
              <a:t>Tổng </a:t>
            </a:r>
            <a:r>
              <a:rPr lang="en-US" sz="1200" b="1" i="1">
                <a:solidFill>
                  <a:srgbClr val="FF0000"/>
                </a:solidFill>
                <a:latin typeface="Times New Roman" pitchFamily="18" charset="0"/>
                <a:cs typeface="Times New Roman" pitchFamily="18" charset="0"/>
              </a:rPr>
              <a:t>=4</a:t>
            </a:r>
            <a:endParaRPr lang="en-US" sz="1200" b="1" i="1">
              <a:latin typeface="Times New Roman" pitchFamily="18" charset="0"/>
              <a:cs typeface="Times New Roman" pitchFamily="18" charset="0"/>
            </a:endParaRPr>
          </a:p>
        </p:txBody>
      </p:sp>
      <p:sp>
        <p:nvSpPr>
          <p:cNvPr id="19" name="TextBox 18">
            <a:extLst>
              <a:ext uri="{FF2B5EF4-FFF2-40B4-BE49-F238E27FC236}">
                <a16:creationId xmlns:a16="http://schemas.microsoft.com/office/drawing/2014/main" id="{D0161271-F48D-3588-D0E7-489280F2FEA2}"/>
              </a:ext>
            </a:extLst>
          </p:cNvPr>
          <p:cNvSpPr txBox="1"/>
          <p:nvPr/>
        </p:nvSpPr>
        <p:spPr>
          <a:xfrm>
            <a:off x="1378879" y="4120474"/>
            <a:ext cx="1204641"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Chiếm 1/4</a:t>
            </a:r>
            <a:endParaRPr lang="vi-VN" sz="1400" b="0">
              <a:solidFill>
                <a:srgbClr val="FF0000"/>
              </a:solidFill>
              <a:effectLst/>
              <a:latin typeface="Consolas" panose="020B0609020204030204" pitchFamily="49" charset="0"/>
            </a:endParaRPr>
          </a:p>
        </p:txBody>
      </p:sp>
      <p:sp>
        <p:nvSpPr>
          <p:cNvPr id="20" name="TextBox 19">
            <a:extLst>
              <a:ext uri="{FF2B5EF4-FFF2-40B4-BE49-F238E27FC236}">
                <a16:creationId xmlns:a16="http://schemas.microsoft.com/office/drawing/2014/main" id="{FEE1BF9D-0AC0-C5EA-3933-ED23A4259729}"/>
              </a:ext>
            </a:extLst>
          </p:cNvPr>
          <p:cNvSpPr txBox="1"/>
          <p:nvPr/>
        </p:nvSpPr>
        <p:spPr>
          <a:xfrm>
            <a:off x="2736770" y="4120474"/>
            <a:ext cx="1051390"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Chiếm 2/4</a:t>
            </a:r>
            <a:endParaRPr lang="vi-VN" sz="1400" b="0">
              <a:solidFill>
                <a:srgbClr val="FF0000"/>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1181AF2E-CED7-A052-5DF6-687EEA38EB69}"/>
              </a:ext>
            </a:extLst>
          </p:cNvPr>
          <p:cNvSpPr txBox="1"/>
          <p:nvPr/>
        </p:nvSpPr>
        <p:spPr>
          <a:xfrm>
            <a:off x="3976488" y="4120474"/>
            <a:ext cx="1051390"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Chiếm 1/4</a:t>
            </a:r>
            <a:endParaRPr lang="vi-VN" sz="1400" b="0">
              <a:solidFill>
                <a:srgbClr val="FF0000"/>
              </a:solidFill>
              <a:effectLst/>
              <a:latin typeface="Consolas" panose="020B0609020204030204" pitchFamily="49" charset="0"/>
            </a:endParaRPr>
          </a:p>
        </p:txBody>
      </p:sp>
      <p:cxnSp>
        <p:nvCxnSpPr>
          <p:cNvPr id="26" name="Straight Arrow Connector 25">
            <a:extLst>
              <a:ext uri="{FF2B5EF4-FFF2-40B4-BE49-F238E27FC236}">
                <a16:creationId xmlns:a16="http://schemas.microsoft.com/office/drawing/2014/main" id="{53CCD2A1-BECF-2692-B6B0-C9684D9D1394}"/>
              </a:ext>
            </a:extLst>
          </p:cNvPr>
          <p:cNvCxnSpPr>
            <a:endCxn id="19" idx="0"/>
          </p:cNvCxnSpPr>
          <p:nvPr/>
        </p:nvCxnSpPr>
        <p:spPr>
          <a:xfrm>
            <a:off x="1981199" y="3847831"/>
            <a:ext cx="1" cy="272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9D51AA1-7295-CAA2-696D-D8B6AC12908E}"/>
              </a:ext>
            </a:extLst>
          </p:cNvPr>
          <p:cNvCxnSpPr/>
          <p:nvPr/>
        </p:nvCxnSpPr>
        <p:spPr>
          <a:xfrm>
            <a:off x="3185840" y="3874684"/>
            <a:ext cx="1" cy="272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8D2DC9B-8D08-B08A-E338-26E289BD3E02}"/>
              </a:ext>
            </a:extLst>
          </p:cNvPr>
          <p:cNvCxnSpPr/>
          <p:nvPr/>
        </p:nvCxnSpPr>
        <p:spPr>
          <a:xfrm>
            <a:off x="4390481" y="3878465"/>
            <a:ext cx="1" cy="272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0428289-5E40-2AF6-5FFD-63C554F0B5CE}"/>
              </a:ext>
            </a:extLst>
          </p:cNvPr>
          <p:cNvPicPr>
            <a:picLocks noChangeAspect="1"/>
          </p:cNvPicPr>
          <p:nvPr/>
        </p:nvPicPr>
        <p:blipFill>
          <a:blip r:embed="rId6"/>
          <a:stretch>
            <a:fillRect/>
          </a:stretch>
        </p:blipFill>
        <p:spPr>
          <a:xfrm>
            <a:off x="1378879" y="4766219"/>
            <a:ext cx="4403356" cy="1533525"/>
          </a:xfrm>
          <a:prstGeom prst="rect">
            <a:avLst/>
          </a:prstGeom>
        </p:spPr>
      </p:pic>
      <p:pic>
        <p:nvPicPr>
          <p:cNvPr id="10305" name="Picture 10304">
            <a:extLst>
              <a:ext uri="{FF2B5EF4-FFF2-40B4-BE49-F238E27FC236}">
                <a16:creationId xmlns:a16="http://schemas.microsoft.com/office/drawing/2014/main" id="{BEEA2427-4811-A9A8-EC26-10D631BA1828}"/>
              </a:ext>
            </a:extLst>
          </p:cNvPr>
          <p:cNvPicPr>
            <a:picLocks noChangeAspect="1"/>
          </p:cNvPicPr>
          <p:nvPr/>
        </p:nvPicPr>
        <p:blipFill>
          <a:blip r:embed="rId7"/>
          <a:stretch>
            <a:fillRect/>
          </a:stretch>
        </p:blipFill>
        <p:spPr>
          <a:xfrm>
            <a:off x="5924001" y="2399858"/>
            <a:ext cx="2679676" cy="3899886"/>
          </a:xfrm>
          <a:prstGeom prst="rect">
            <a:avLst/>
          </a:prstGeom>
        </p:spPr>
      </p:pic>
      <p:pic>
        <p:nvPicPr>
          <p:cNvPr id="10307" name="Picture 10306">
            <a:extLst>
              <a:ext uri="{FF2B5EF4-FFF2-40B4-BE49-F238E27FC236}">
                <a16:creationId xmlns:a16="http://schemas.microsoft.com/office/drawing/2014/main" id="{0C3EBE5E-0901-C4BA-61C1-79B81D6E2495}"/>
              </a:ext>
            </a:extLst>
          </p:cNvPr>
          <p:cNvPicPr>
            <a:picLocks noChangeAspect="1"/>
          </p:cNvPicPr>
          <p:nvPr/>
        </p:nvPicPr>
        <p:blipFill>
          <a:blip r:embed="rId8"/>
          <a:stretch>
            <a:fillRect/>
          </a:stretch>
        </p:blipFill>
        <p:spPr>
          <a:xfrm>
            <a:off x="8716552" y="2380152"/>
            <a:ext cx="3265980" cy="531370"/>
          </a:xfrm>
          <a:prstGeom prst="rect">
            <a:avLst/>
          </a:prstGeom>
        </p:spPr>
      </p:pic>
      <p:grpSp>
        <p:nvGrpSpPr>
          <p:cNvPr id="2" name="Group 46">
            <a:extLst>
              <a:ext uri="{FF2B5EF4-FFF2-40B4-BE49-F238E27FC236}">
                <a16:creationId xmlns:a16="http://schemas.microsoft.com/office/drawing/2014/main" id="{C7462A0D-5E85-50C6-6764-BC293A16D465}"/>
              </a:ext>
            </a:extLst>
          </p:cNvPr>
          <p:cNvGrpSpPr>
            <a:grpSpLocks/>
          </p:cNvGrpSpPr>
          <p:nvPr/>
        </p:nvGrpSpPr>
        <p:grpSpPr bwMode="auto">
          <a:xfrm>
            <a:off x="702179" y="712439"/>
            <a:ext cx="3588494" cy="685800"/>
            <a:chOff x="1296" y="1824"/>
            <a:chExt cx="1934" cy="432"/>
          </a:xfrm>
        </p:grpSpPr>
        <p:sp>
          <p:nvSpPr>
            <p:cNvPr id="3" name="AutoShape 47">
              <a:extLst>
                <a:ext uri="{FF2B5EF4-FFF2-40B4-BE49-F238E27FC236}">
                  <a16:creationId xmlns:a16="http://schemas.microsoft.com/office/drawing/2014/main" id="{BEC6292E-7225-3BA4-2504-5F33197BDC45}"/>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E70EDE1D-6C0C-FA24-DDF2-C4CB0AF2878F}"/>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99952F42-2369-B020-DF19-22D3B5D6101D}"/>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Flex-item</a:t>
              </a:r>
              <a:endParaRPr lang="vi-VN" sz="2000" b="1">
                <a:solidFill>
                  <a:srgbClr val="CC00FF"/>
                </a:solidFill>
              </a:endParaRPr>
            </a:p>
          </p:txBody>
        </p:sp>
        <p:sp>
          <p:nvSpPr>
            <p:cNvPr id="15" name="Text Box 50">
              <a:extLst>
                <a:ext uri="{FF2B5EF4-FFF2-40B4-BE49-F238E27FC236}">
                  <a16:creationId xmlns:a16="http://schemas.microsoft.com/office/drawing/2014/main" id="{79CF754B-C47E-8007-1079-AB195625A41C}"/>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40477975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2384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3.9 </a:t>
            </a:r>
            <a:r>
              <a:rPr lang="vi-VN" b="1" i="1">
                <a:solidFill>
                  <a:srgbClr val="CC00FF"/>
                </a:solidFill>
                <a:latin typeface="Times New Roman" pitchFamily="18" charset="0"/>
                <a:cs typeface="Times New Roman" pitchFamily="18" charset="0"/>
              </a:rPr>
              <a:t>Flex-shrink</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0- không bị co lại </a:t>
            </a:r>
            <a:r>
              <a:rPr lang="en-US" b="1" i="1">
                <a:solidFill>
                  <a:srgbClr val="CC00FF"/>
                </a:solidFill>
                <a:latin typeface="Times New Roman" pitchFamily="18" charset="0"/>
                <a:cs typeface="Times New Roman" pitchFamily="18" charset="0"/>
              </a:rPr>
              <a:t>| 1 ( default) |  2 | 3 |…  Xác định khả năng co lại của item nếu cần </a:t>
            </a:r>
            <a:endParaRPr lang="vi-VN" b="1" i="1">
              <a:solidFill>
                <a:srgbClr val="CC00FF"/>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B748145A-83E6-197F-5292-C0832B6F0811}"/>
              </a:ext>
            </a:extLst>
          </p:cNvPr>
          <p:cNvPicPr>
            <a:picLocks noChangeAspect="1"/>
          </p:cNvPicPr>
          <p:nvPr/>
        </p:nvPicPr>
        <p:blipFill>
          <a:blip r:embed="rId5"/>
          <a:stretch>
            <a:fillRect/>
          </a:stretch>
        </p:blipFill>
        <p:spPr>
          <a:xfrm>
            <a:off x="1257383" y="2078877"/>
            <a:ext cx="3626338" cy="1081186"/>
          </a:xfrm>
          <a:prstGeom prst="rect">
            <a:avLst/>
          </a:prstGeom>
        </p:spPr>
      </p:pic>
      <p:pic>
        <p:nvPicPr>
          <p:cNvPr id="6" name="Picture 5">
            <a:extLst>
              <a:ext uri="{FF2B5EF4-FFF2-40B4-BE49-F238E27FC236}">
                <a16:creationId xmlns:a16="http://schemas.microsoft.com/office/drawing/2014/main" id="{6D29B49B-3260-E3C6-EDDA-18A6F76D902A}"/>
              </a:ext>
            </a:extLst>
          </p:cNvPr>
          <p:cNvPicPr>
            <a:picLocks noChangeAspect="1"/>
          </p:cNvPicPr>
          <p:nvPr/>
        </p:nvPicPr>
        <p:blipFill>
          <a:blip r:embed="rId6"/>
          <a:stretch>
            <a:fillRect/>
          </a:stretch>
        </p:blipFill>
        <p:spPr>
          <a:xfrm>
            <a:off x="5003432" y="2078877"/>
            <a:ext cx="2491062" cy="1907712"/>
          </a:xfrm>
          <a:prstGeom prst="rect">
            <a:avLst/>
          </a:prstGeom>
        </p:spPr>
      </p:pic>
      <p:pic>
        <p:nvPicPr>
          <p:cNvPr id="16" name="Picture 15">
            <a:extLst>
              <a:ext uri="{FF2B5EF4-FFF2-40B4-BE49-F238E27FC236}">
                <a16:creationId xmlns:a16="http://schemas.microsoft.com/office/drawing/2014/main" id="{6408A07F-22BB-597E-9D60-D998CBA90CFF}"/>
              </a:ext>
            </a:extLst>
          </p:cNvPr>
          <p:cNvPicPr>
            <a:picLocks noChangeAspect="1"/>
          </p:cNvPicPr>
          <p:nvPr/>
        </p:nvPicPr>
        <p:blipFill>
          <a:blip r:embed="rId7"/>
          <a:stretch>
            <a:fillRect/>
          </a:stretch>
        </p:blipFill>
        <p:spPr>
          <a:xfrm>
            <a:off x="7614205" y="2083637"/>
            <a:ext cx="4515575" cy="1447702"/>
          </a:xfrm>
          <a:prstGeom prst="rect">
            <a:avLst/>
          </a:prstGeom>
        </p:spPr>
      </p:pic>
      <p:cxnSp>
        <p:nvCxnSpPr>
          <p:cNvPr id="21" name="Straight Arrow Connector 20">
            <a:extLst>
              <a:ext uri="{FF2B5EF4-FFF2-40B4-BE49-F238E27FC236}">
                <a16:creationId xmlns:a16="http://schemas.microsoft.com/office/drawing/2014/main" id="{51CAE585-0099-F9E9-08CF-618425B68797}"/>
              </a:ext>
            </a:extLst>
          </p:cNvPr>
          <p:cNvCxnSpPr>
            <a:stCxn id="16" idx="1"/>
          </p:cNvCxnSpPr>
          <p:nvPr/>
        </p:nvCxnSpPr>
        <p:spPr>
          <a:xfrm>
            <a:off x="7614205" y="2807488"/>
            <a:ext cx="1338718"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81AE42-F2BC-A86B-F2F6-72ABCB16D615}"/>
              </a:ext>
            </a:extLst>
          </p:cNvPr>
          <p:cNvCxnSpPr/>
          <p:nvPr/>
        </p:nvCxnSpPr>
        <p:spPr>
          <a:xfrm>
            <a:off x="8952923" y="2807488"/>
            <a:ext cx="1338718"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13CEA33-813B-D949-CB2B-8D1ED8175947}"/>
              </a:ext>
            </a:extLst>
          </p:cNvPr>
          <p:cNvCxnSpPr/>
          <p:nvPr/>
        </p:nvCxnSpPr>
        <p:spPr>
          <a:xfrm>
            <a:off x="10306594" y="2807488"/>
            <a:ext cx="1338718"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5ECC8A7-C15A-3F76-65A0-482C02C92AD0}"/>
              </a:ext>
            </a:extLst>
          </p:cNvPr>
          <p:cNvSpPr txBox="1"/>
          <p:nvPr/>
        </p:nvSpPr>
        <p:spPr>
          <a:xfrm>
            <a:off x="8001275" y="2480970"/>
            <a:ext cx="564578" cy="276999"/>
          </a:xfrm>
          <a:prstGeom prst="rect">
            <a:avLst/>
          </a:prstGeom>
          <a:noFill/>
        </p:spPr>
        <p:txBody>
          <a:bodyPr wrap="non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3ACBB798-05ED-E8FE-ABCD-327299A16B2E}"/>
              </a:ext>
            </a:extLst>
          </p:cNvPr>
          <p:cNvSpPr txBox="1"/>
          <p:nvPr/>
        </p:nvSpPr>
        <p:spPr>
          <a:xfrm>
            <a:off x="9307414" y="2480969"/>
            <a:ext cx="564578" cy="276999"/>
          </a:xfrm>
          <a:prstGeom prst="rect">
            <a:avLst/>
          </a:prstGeom>
          <a:noFill/>
        </p:spPr>
        <p:txBody>
          <a:bodyPr wrap="non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304" name="TextBox 10303">
            <a:extLst>
              <a:ext uri="{FF2B5EF4-FFF2-40B4-BE49-F238E27FC236}">
                <a16:creationId xmlns:a16="http://schemas.microsoft.com/office/drawing/2014/main" id="{2A911500-065D-C967-2DD8-55B2624C4200}"/>
              </a:ext>
            </a:extLst>
          </p:cNvPr>
          <p:cNvSpPr txBox="1"/>
          <p:nvPr/>
        </p:nvSpPr>
        <p:spPr>
          <a:xfrm>
            <a:off x="10693664" y="2480969"/>
            <a:ext cx="564578" cy="276999"/>
          </a:xfrm>
          <a:prstGeom prst="rect">
            <a:avLst/>
          </a:prstGeom>
          <a:noFill/>
        </p:spPr>
        <p:txBody>
          <a:bodyPr wrap="non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10308" name="Picture 10307">
            <a:extLst>
              <a:ext uri="{FF2B5EF4-FFF2-40B4-BE49-F238E27FC236}">
                <a16:creationId xmlns:a16="http://schemas.microsoft.com/office/drawing/2014/main" id="{0E232278-0845-4AD4-E474-ECB65C4C0AA1}"/>
              </a:ext>
            </a:extLst>
          </p:cNvPr>
          <p:cNvPicPr>
            <a:picLocks noChangeAspect="1"/>
          </p:cNvPicPr>
          <p:nvPr/>
        </p:nvPicPr>
        <p:blipFill>
          <a:blip r:embed="rId8"/>
          <a:stretch>
            <a:fillRect/>
          </a:stretch>
        </p:blipFill>
        <p:spPr>
          <a:xfrm>
            <a:off x="7575721" y="4255190"/>
            <a:ext cx="4554059" cy="1440624"/>
          </a:xfrm>
          <a:prstGeom prst="rect">
            <a:avLst/>
          </a:prstGeom>
        </p:spPr>
      </p:pic>
      <p:pic>
        <p:nvPicPr>
          <p:cNvPr id="10310" name="Picture 10309">
            <a:extLst>
              <a:ext uri="{FF2B5EF4-FFF2-40B4-BE49-F238E27FC236}">
                <a16:creationId xmlns:a16="http://schemas.microsoft.com/office/drawing/2014/main" id="{67314E02-01F4-3E9F-7FAA-7E6909C62A55}"/>
              </a:ext>
            </a:extLst>
          </p:cNvPr>
          <p:cNvPicPr>
            <a:picLocks noChangeAspect="1"/>
          </p:cNvPicPr>
          <p:nvPr/>
        </p:nvPicPr>
        <p:blipFill>
          <a:blip r:embed="rId9"/>
          <a:stretch>
            <a:fillRect/>
          </a:stretch>
        </p:blipFill>
        <p:spPr>
          <a:xfrm>
            <a:off x="1055647" y="4105625"/>
            <a:ext cx="3840450" cy="1739753"/>
          </a:xfrm>
          <a:prstGeom prst="rect">
            <a:avLst/>
          </a:prstGeom>
        </p:spPr>
      </p:pic>
      <p:sp>
        <p:nvSpPr>
          <p:cNvPr id="10311" name="TextBox 10310">
            <a:extLst>
              <a:ext uri="{FF2B5EF4-FFF2-40B4-BE49-F238E27FC236}">
                <a16:creationId xmlns:a16="http://schemas.microsoft.com/office/drawing/2014/main" id="{C6216E1F-E63E-3F11-D646-EBF2C4DD67FD}"/>
              </a:ext>
            </a:extLst>
          </p:cNvPr>
          <p:cNvSpPr txBox="1"/>
          <p:nvPr/>
        </p:nvSpPr>
        <p:spPr>
          <a:xfrm>
            <a:off x="4943306" y="4780888"/>
            <a:ext cx="2585206" cy="95410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Khi số lượng item nhiều lên, các item tự động co lại, làm cho kích thước width :30% không còn đúng </a:t>
            </a:r>
            <a:endParaRPr lang="vi-VN" sz="1400" b="0">
              <a:solidFill>
                <a:srgbClr val="FF0000"/>
              </a:solidFill>
              <a:effectLst/>
              <a:latin typeface="Consolas" panose="020B0609020204030204" pitchFamily="49" charset="0"/>
            </a:endParaRPr>
          </a:p>
        </p:txBody>
      </p:sp>
      <p:pic>
        <p:nvPicPr>
          <p:cNvPr id="10313" name="Picture 10312">
            <a:extLst>
              <a:ext uri="{FF2B5EF4-FFF2-40B4-BE49-F238E27FC236}">
                <a16:creationId xmlns:a16="http://schemas.microsoft.com/office/drawing/2014/main" id="{3501A38F-B66A-4D9C-5D94-30A638F9C608}"/>
              </a:ext>
            </a:extLst>
          </p:cNvPr>
          <p:cNvPicPr>
            <a:picLocks noChangeAspect="1"/>
          </p:cNvPicPr>
          <p:nvPr/>
        </p:nvPicPr>
        <p:blipFill>
          <a:blip r:embed="rId10"/>
          <a:stretch>
            <a:fillRect/>
          </a:stretch>
        </p:blipFill>
        <p:spPr>
          <a:xfrm>
            <a:off x="5003432" y="6037169"/>
            <a:ext cx="2019300" cy="771525"/>
          </a:xfrm>
          <a:prstGeom prst="rect">
            <a:avLst/>
          </a:prstGeom>
        </p:spPr>
      </p:pic>
      <p:pic>
        <p:nvPicPr>
          <p:cNvPr id="10315" name="Picture 10314">
            <a:extLst>
              <a:ext uri="{FF2B5EF4-FFF2-40B4-BE49-F238E27FC236}">
                <a16:creationId xmlns:a16="http://schemas.microsoft.com/office/drawing/2014/main" id="{3C79FC3B-A660-29C6-4D5B-E29EA24AC53B}"/>
              </a:ext>
            </a:extLst>
          </p:cNvPr>
          <p:cNvPicPr>
            <a:picLocks noChangeAspect="1"/>
          </p:cNvPicPr>
          <p:nvPr/>
        </p:nvPicPr>
        <p:blipFill>
          <a:blip r:embed="rId11"/>
          <a:stretch>
            <a:fillRect/>
          </a:stretch>
        </p:blipFill>
        <p:spPr>
          <a:xfrm>
            <a:off x="7614205" y="5843841"/>
            <a:ext cx="2835643" cy="983501"/>
          </a:xfrm>
          <a:prstGeom prst="rect">
            <a:avLst/>
          </a:prstGeom>
        </p:spPr>
      </p:pic>
      <p:cxnSp>
        <p:nvCxnSpPr>
          <p:cNvPr id="10316" name="Straight Arrow Connector 10315">
            <a:extLst>
              <a:ext uri="{FF2B5EF4-FFF2-40B4-BE49-F238E27FC236}">
                <a16:creationId xmlns:a16="http://schemas.microsoft.com/office/drawing/2014/main" id="{9AD5D81F-51FF-4709-693D-84D5222A8CD4}"/>
              </a:ext>
            </a:extLst>
          </p:cNvPr>
          <p:cNvCxnSpPr>
            <a:cxnSpLocks/>
          </p:cNvCxnSpPr>
          <p:nvPr/>
        </p:nvCxnSpPr>
        <p:spPr>
          <a:xfrm>
            <a:off x="7622376" y="6452790"/>
            <a:ext cx="831342"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17" name="TextBox 10316">
            <a:extLst>
              <a:ext uri="{FF2B5EF4-FFF2-40B4-BE49-F238E27FC236}">
                <a16:creationId xmlns:a16="http://schemas.microsoft.com/office/drawing/2014/main" id="{634C8B28-1538-0E76-AF52-88B46F430D2D}"/>
              </a:ext>
            </a:extLst>
          </p:cNvPr>
          <p:cNvSpPr txBox="1"/>
          <p:nvPr/>
        </p:nvSpPr>
        <p:spPr>
          <a:xfrm>
            <a:off x="7718986" y="6142666"/>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319" name="TextBox 10318">
            <a:extLst>
              <a:ext uri="{FF2B5EF4-FFF2-40B4-BE49-F238E27FC236}">
                <a16:creationId xmlns:a16="http://schemas.microsoft.com/office/drawing/2014/main" id="{F8174815-E461-FA6F-6D7C-B5BA04E5A5BB}"/>
              </a:ext>
            </a:extLst>
          </p:cNvPr>
          <p:cNvSpPr txBox="1"/>
          <p:nvPr/>
        </p:nvSpPr>
        <p:spPr>
          <a:xfrm>
            <a:off x="2298515" y="6452790"/>
            <a:ext cx="2585206"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Can thiệp để box 1 không bị co</a:t>
            </a:r>
            <a:endParaRPr lang="vi-VN" sz="1400" b="0">
              <a:solidFill>
                <a:srgbClr val="FF0000"/>
              </a:solidFill>
              <a:effectLst/>
              <a:latin typeface="Consolas" panose="020B0609020204030204" pitchFamily="49" charset="0"/>
            </a:endParaRPr>
          </a:p>
        </p:txBody>
      </p:sp>
      <p:grpSp>
        <p:nvGrpSpPr>
          <p:cNvPr id="2" name="Group 46">
            <a:extLst>
              <a:ext uri="{FF2B5EF4-FFF2-40B4-BE49-F238E27FC236}">
                <a16:creationId xmlns:a16="http://schemas.microsoft.com/office/drawing/2014/main" id="{A985E945-B4D4-5DAC-9D14-80D90E304EA4}"/>
              </a:ext>
            </a:extLst>
          </p:cNvPr>
          <p:cNvGrpSpPr>
            <a:grpSpLocks/>
          </p:cNvGrpSpPr>
          <p:nvPr/>
        </p:nvGrpSpPr>
        <p:grpSpPr bwMode="auto">
          <a:xfrm>
            <a:off x="702179" y="712439"/>
            <a:ext cx="3588494" cy="685800"/>
            <a:chOff x="1296" y="1824"/>
            <a:chExt cx="1934" cy="432"/>
          </a:xfrm>
        </p:grpSpPr>
        <p:sp>
          <p:nvSpPr>
            <p:cNvPr id="4" name="AutoShape 47">
              <a:extLst>
                <a:ext uri="{FF2B5EF4-FFF2-40B4-BE49-F238E27FC236}">
                  <a16:creationId xmlns:a16="http://schemas.microsoft.com/office/drawing/2014/main" id="{87F8220F-EB31-BAF6-43B7-ED5528ED6749}"/>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CB2502A3-6FD5-EF48-64AC-22586C91550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A1BA9F14-A2D5-8422-FE73-20D1987F123B}"/>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Flex-item</a:t>
              </a:r>
              <a:endParaRPr lang="vi-VN" sz="2000" b="1">
                <a:solidFill>
                  <a:srgbClr val="CC00FF"/>
                </a:solidFill>
              </a:endParaRPr>
            </a:p>
          </p:txBody>
        </p:sp>
        <p:sp>
          <p:nvSpPr>
            <p:cNvPr id="15" name="Text Box 50">
              <a:extLst>
                <a:ext uri="{FF2B5EF4-FFF2-40B4-BE49-F238E27FC236}">
                  <a16:creationId xmlns:a16="http://schemas.microsoft.com/office/drawing/2014/main" id="{80E5D1C3-FBDC-40EF-3EDA-122A9414E9D8}"/>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32241835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3.10 </a:t>
            </a:r>
            <a:r>
              <a:rPr lang="en-US" b="1" i="1">
                <a:solidFill>
                  <a:srgbClr val="CC00FF"/>
                </a:solidFill>
                <a:latin typeface="Times New Roman" pitchFamily="18" charset="0"/>
                <a:cs typeface="Times New Roman" pitchFamily="18" charset="0"/>
              </a:rPr>
              <a:t>f</a:t>
            </a:r>
            <a:r>
              <a:rPr lang="vi-VN" b="1" i="1">
                <a:solidFill>
                  <a:srgbClr val="CC00FF"/>
                </a:solidFill>
                <a:latin typeface="Times New Roman" pitchFamily="18" charset="0"/>
                <a:cs typeface="Times New Roman" pitchFamily="18" charset="0"/>
              </a:rPr>
              <a:t>lex-basis</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 Set main size item ( lưu ý main size theo trục main axis ) </a:t>
            </a:r>
            <a:endParaRPr lang="vi-VN" b="1" i="1">
              <a:solidFill>
                <a:srgbClr val="CC00FF"/>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FF2029B9-C51D-F77B-742D-F8EA57AA0B26}"/>
              </a:ext>
            </a:extLst>
          </p:cNvPr>
          <p:cNvSpPr txBox="1"/>
          <p:nvPr/>
        </p:nvSpPr>
        <p:spPr>
          <a:xfrm>
            <a:off x="1554399" y="2007833"/>
            <a:ext cx="10541773" cy="646331"/>
          </a:xfrm>
          <a:prstGeom prst="rect">
            <a:avLst/>
          </a:prstGeom>
          <a:noFill/>
        </p:spPr>
        <p:txBody>
          <a:bodyPr wrap="square">
            <a:spAutoFit/>
          </a:bodyPr>
          <a:lstStyle/>
          <a:p>
            <a:r>
              <a:rPr lang="en-US" b="1" i="1">
                <a:latin typeface="Times New Roman" pitchFamily="18" charset="0"/>
                <a:cs typeface="Times New Roman" pitchFamily="18" charset="0"/>
              </a:rPr>
              <a:t>Ở các bài trước chúng ta đã được học là : Trục của main axis và cros axis có thể bị xoay, nếu dùng thuộc tính </a:t>
            </a:r>
            <a:r>
              <a:rPr lang="en-US" b="1" i="1">
                <a:solidFill>
                  <a:srgbClr val="CC00FF"/>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flex-directio</a:t>
            </a:r>
            <a:r>
              <a:rPr lang="en-US" b="1" i="1">
                <a:solidFill>
                  <a:srgbClr val="FF0000"/>
                </a:solidFill>
                <a:latin typeface="Times New Roman" pitchFamily="18" charset="0"/>
                <a:cs typeface="Times New Roman" pitchFamily="18" charset="0"/>
              </a:rPr>
              <a:t>n: </a:t>
            </a:r>
            <a:r>
              <a:rPr lang="vi-VN" b="1" i="1">
                <a:solidFill>
                  <a:srgbClr val="FF0000"/>
                </a:solidFill>
                <a:latin typeface="Times New Roman" pitchFamily="18" charset="0"/>
                <a:cs typeface="Times New Roman" pitchFamily="18" charset="0"/>
              </a:rPr>
              <a:t>colum</a:t>
            </a:r>
            <a:r>
              <a:rPr lang="en-US" b="1" i="1">
                <a:solidFill>
                  <a:srgbClr val="FF0000"/>
                </a:solidFill>
                <a:latin typeface="Times New Roman" pitchFamily="18" charset="0"/>
                <a:cs typeface="Times New Roman" pitchFamily="18" charset="0"/>
              </a:rPr>
              <a:t>m; </a:t>
            </a:r>
            <a:r>
              <a:rPr lang="en-US" b="1" i="1">
                <a:latin typeface="Times New Roman" pitchFamily="18" charset="0"/>
                <a:cs typeface="Times New Roman" pitchFamily="18" charset="0"/>
              </a:rPr>
              <a:t>Ví dụ dưới đây giải thích tính ứng biến của item khi bị xoay trục  </a:t>
            </a:r>
            <a:endParaRPr lang="vi-VN" b="1" i="1">
              <a:latin typeface="Times New Roman" pitchFamily="18" charset="0"/>
              <a:cs typeface="Times New Roman" pitchFamily="18" charset="0"/>
            </a:endParaRPr>
          </a:p>
        </p:txBody>
      </p:sp>
      <p:pic>
        <p:nvPicPr>
          <p:cNvPr id="14" name="Picture 13">
            <a:extLst>
              <a:ext uri="{FF2B5EF4-FFF2-40B4-BE49-F238E27FC236}">
                <a16:creationId xmlns:a16="http://schemas.microsoft.com/office/drawing/2014/main" id="{DA376F3E-7033-C405-3D22-5F519F36506A}"/>
              </a:ext>
            </a:extLst>
          </p:cNvPr>
          <p:cNvPicPr>
            <a:picLocks noChangeAspect="1"/>
          </p:cNvPicPr>
          <p:nvPr/>
        </p:nvPicPr>
        <p:blipFill>
          <a:blip r:embed="rId5"/>
          <a:stretch>
            <a:fillRect/>
          </a:stretch>
        </p:blipFill>
        <p:spPr>
          <a:xfrm>
            <a:off x="1667451" y="2905578"/>
            <a:ext cx="3397423" cy="1046843"/>
          </a:xfrm>
          <a:prstGeom prst="rect">
            <a:avLst/>
          </a:prstGeom>
        </p:spPr>
      </p:pic>
      <p:pic>
        <p:nvPicPr>
          <p:cNvPr id="19" name="Picture 18">
            <a:extLst>
              <a:ext uri="{FF2B5EF4-FFF2-40B4-BE49-F238E27FC236}">
                <a16:creationId xmlns:a16="http://schemas.microsoft.com/office/drawing/2014/main" id="{2193912E-6342-22A3-D0DD-9D202FAB5FCD}"/>
              </a:ext>
            </a:extLst>
          </p:cNvPr>
          <p:cNvPicPr>
            <a:picLocks noChangeAspect="1"/>
          </p:cNvPicPr>
          <p:nvPr/>
        </p:nvPicPr>
        <p:blipFill>
          <a:blip r:embed="rId6"/>
          <a:stretch>
            <a:fillRect/>
          </a:stretch>
        </p:blipFill>
        <p:spPr>
          <a:xfrm>
            <a:off x="5206035" y="2905578"/>
            <a:ext cx="2576896" cy="1849302"/>
          </a:xfrm>
          <a:prstGeom prst="rect">
            <a:avLst/>
          </a:prstGeom>
        </p:spPr>
      </p:pic>
      <p:pic>
        <p:nvPicPr>
          <p:cNvPr id="23" name="Picture 22">
            <a:extLst>
              <a:ext uri="{FF2B5EF4-FFF2-40B4-BE49-F238E27FC236}">
                <a16:creationId xmlns:a16="http://schemas.microsoft.com/office/drawing/2014/main" id="{6C09D30A-BD3C-5E32-660C-8D85834C7353}"/>
              </a:ext>
            </a:extLst>
          </p:cNvPr>
          <p:cNvPicPr>
            <a:picLocks noChangeAspect="1"/>
          </p:cNvPicPr>
          <p:nvPr/>
        </p:nvPicPr>
        <p:blipFill>
          <a:blip r:embed="rId7"/>
          <a:stretch>
            <a:fillRect/>
          </a:stretch>
        </p:blipFill>
        <p:spPr>
          <a:xfrm>
            <a:off x="7987591" y="2905578"/>
            <a:ext cx="3700513" cy="1117821"/>
          </a:xfrm>
          <a:prstGeom prst="rect">
            <a:avLst/>
          </a:prstGeom>
        </p:spPr>
      </p:pic>
      <p:cxnSp>
        <p:nvCxnSpPr>
          <p:cNvPr id="10314" name="Straight Arrow Connector 10313">
            <a:extLst>
              <a:ext uri="{FF2B5EF4-FFF2-40B4-BE49-F238E27FC236}">
                <a16:creationId xmlns:a16="http://schemas.microsoft.com/office/drawing/2014/main" id="{984A2F01-9FCB-515F-95C0-FC9D67BA59EE}"/>
              </a:ext>
            </a:extLst>
          </p:cNvPr>
          <p:cNvCxnSpPr>
            <a:cxnSpLocks/>
          </p:cNvCxnSpPr>
          <p:nvPr/>
        </p:nvCxnSpPr>
        <p:spPr>
          <a:xfrm>
            <a:off x="8001275" y="3531169"/>
            <a:ext cx="1087861"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18" name="TextBox 10317">
            <a:extLst>
              <a:ext uri="{FF2B5EF4-FFF2-40B4-BE49-F238E27FC236}">
                <a16:creationId xmlns:a16="http://schemas.microsoft.com/office/drawing/2014/main" id="{75FB94CF-8877-DE14-05E2-D8DFD791A04C}"/>
              </a:ext>
            </a:extLst>
          </p:cNvPr>
          <p:cNvSpPr txBox="1"/>
          <p:nvPr/>
        </p:nvSpPr>
        <p:spPr>
          <a:xfrm>
            <a:off x="8388345" y="3204651"/>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321" name="Straight Arrow Connector 10320">
            <a:extLst>
              <a:ext uri="{FF2B5EF4-FFF2-40B4-BE49-F238E27FC236}">
                <a16:creationId xmlns:a16="http://schemas.microsoft.com/office/drawing/2014/main" id="{55849849-9039-B60C-0F6A-4A3A08111CAF}"/>
              </a:ext>
            </a:extLst>
          </p:cNvPr>
          <p:cNvCxnSpPr>
            <a:cxnSpLocks/>
          </p:cNvCxnSpPr>
          <p:nvPr/>
        </p:nvCxnSpPr>
        <p:spPr>
          <a:xfrm>
            <a:off x="9122939" y="3531169"/>
            <a:ext cx="1087861"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22" name="TextBox 10321">
            <a:extLst>
              <a:ext uri="{FF2B5EF4-FFF2-40B4-BE49-F238E27FC236}">
                <a16:creationId xmlns:a16="http://schemas.microsoft.com/office/drawing/2014/main" id="{6A990BB5-F8F0-837F-CECB-2E0ADF8D21C8}"/>
              </a:ext>
            </a:extLst>
          </p:cNvPr>
          <p:cNvSpPr txBox="1"/>
          <p:nvPr/>
        </p:nvSpPr>
        <p:spPr>
          <a:xfrm>
            <a:off x="9510009" y="3204651"/>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323" name="Straight Arrow Connector 10322">
            <a:extLst>
              <a:ext uri="{FF2B5EF4-FFF2-40B4-BE49-F238E27FC236}">
                <a16:creationId xmlns:a16="http://schemas.microsoft.com/office/drawing/2014/main" id="{BBE2E83B-DBCB-51B6-5A13-07F0CC9B1FE6}"/>
              </a:ext>
            </a:extLst>
          </p:cNvPr>
          <p:cNvCxnSpPr>
            <a:cxnSpLocks/>
          </p:cNvCxnSpPr>
          <p:nvPr/>
        </p:nvCxnSpPr>
        <p:spPr>
          <a:xfrm>
            <a:off x="10210800" y="3531169"/>
            <a:ext cx="1087861"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24" name="TextBox 10323">
            <a:extLst>
              <a:ext uri="{FF2B5EF4-FFF2-40B4-BE49-F238E27FC236}">
                <a16:creationId xmlns:a16="http://schemas.microsoft.com/office/drawing/2014/main" id="{953D2FEF-C11A-7500-3D08-D441EFE641E5}"/>
              </a:ext>
            </a:extLst>
          </p:cNvPr>
          <p:cNvSpPr txBox="1"/>
          <p:nvPr/>
        </p:nvSpPr>
        <p:spPr>
          <a:xfrm>
            <a:off x="10597870" y="3204651"/>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325" name="TextBox 10324">
            <a:extLst>
              <a:ext uri="{FF2B5EF4-FFF2-40B4-BE49-F238E27FC236}">
                <a16:creationId xmlns:a16="http://schemas.microsoft.com/office/drawing/2014/main" id="{3A4B94CD-DE31-EF85-E7C6-F5D78073E61A}"/>
              </a:ext>
            </a:extLst>
          </p:cNvPr>
          <p:cNvSpPr txBox="1"/>
          <p:nvPr/>
        </p:nvSpPr>
        <p:spPr>
          <a:xfrm>
            <a:off x="1931367" y="4030138"/>
            <a:ext cx="2869589" cy="738664"/>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Khi trục main mặc định </a:t>
            </a:r>
          </a:p>
          <a:p>
            <a:pPr algn="ctr"/>
            <a:r>
              <a:rPr lang="en-US" sz="1400" b="1" i="1">
                <a:solidFill>
                  <a:srgbClr val="8500FF"/>
                </a:solidFill>
                <a:effectLst/>
                <a:latin typeface="Times New Roman" pitchFamily="18" charset="0"/>
                <a:cs typeface="Times New Roman" pitchFamily="18" charset="0"/>
              </a:rPr>
              <a:t>Nằm ngang, kích thước phần tử: </a:t>
            </a:r>
          </a:p>
          <a:p>
            <a:pPr algn="ctr"/>
            <a:r>
              <a:rPr lang="en-US" sz="1400" b="1" i="1">
                <a:solidFill>
                  <a:srgbClr val="FF0000"/>
                </a:solidFill>
                <a:latin typeface="Times New Roman" pitchFamily="18" charset="0"/>
                <a:cs typeface="Times New Roman" pitchFamily="18" charset="0"/>
              </a:rPr>
              <a:t>Flex-basis</a:t>
            </a:r>
            <a:r>
              <a:rPr lang="en-US" sz="1400" b="1" i="1">
                <a:solidFill>
                  <a:srgbClr val="8500FF"/>
                </a:solidFill>
                <a:latin typeface="Times New Roman" pitchFamily="18" charset="0"/>
                <a:cs typeface="Times New Roman" pitchFamily="18" charset="0"/>
              </a:rPr>
              <a:t> tương ứng với </a:t>
            </a:r>
            <a:r>
              <a:rPr lang="en-US" sz="1400" b="1" i="1">
                <a:solidFill>
                  <a:srgbClr val="FF0000"/>
                </a:solidFill>
                <a:latin typeface="Times New Roman" pitchFamily="18" charset="0"/>
                <a:cs typeface="Times New Roman" pitchFamily="18" charset="0"/>
              </a:rPr>
              <a:t>width </a:t>
            </a:r>
            <a:endParaRPr lang="vi-VN" sz="1400" b="0">
              <a:solidFill>
                <a:srgbClr val="FF0000"/>
              </a:solidFill>
              <a:effectLst/>
              <a:latin typeface="Consolas" panose="020B0609020204030204" pitchFamily="49" charset="0"/>
            </a:endParaRPr>
          </a:p>
        </p:txBody>
      </p:sp>
      <p:pic>
        <p:nvPicPr>
          <p:cNvPr id="10327" name="Picture 10326">
            <a:extLst>
              <a:ext uri="{FF2B5EF4-FFF2-40B4-BE49-F238E27FC236}">
                <a16:creationId xmlns:a16="http://schemas.microsoft.com/office/drawing/2014/main" id="{6D98C4CE-99F2-CCC2-B8F2-70C765DD973B}"/>
              </a:ext>
            </a:extLst>
          </p:cNvPr>
          <p:cNvPicPr>
            <a:picLocks noChangeAspect="1"/>
          </p:cNvPicPr>
          <p:nvPr/>
        </p:nvPicPr>
        <p:blipFill>
          <a:blip r:embed="rId8"/>
          <a:stretch>
            <a:fillRect/>
          </a:stretch>
        </p:blipFill>
        <p:spPr>
          <a:xfrm>
            <a:off x="5206035" y="4874445"/>
            <a:ext cx="2707034" cy="1754954"/>
          </a:xfrm>
          <a:prstGeom prst="rect">
            <a:avLst/>
          </a:prstGeom>
        </p:spPr>
      </p:pic>
      <p:cxnSp>
        <p:nvCxnSpPr>
          <p:cNvPr id="10334" name="Straight Connector 10333">
            <a:extLst>
              <a:ext uri="{FF2B5EF4-FFF2-40B4-BE49-F238E27FC236}">
                <a16:creationId xmlns:a16="http://schemas.microsoft.com/office/drawing/2014/main" id="{1DC17E95-A787-216C-946F-33D76AD3D27E}"/>
              </a:ext>
            </a:extLst>
          </p:cNvPr>
          <p:cNvCxnSpPr/>
          <p:nvPr/>
        </p:nvCxnSpPr>
        <p:spPr>
          <a:xfrm flipH="1">
            <a:off x="4956048" y="4242816"/>
            <a:ext cx="374904"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10335" name="Straight Connector 10334">
            <a:extLst>
              <a:ext uri="{FF2B5EF4-FFF2-40B4-BE49-F238E27FC236}">
                <a16:creationId xmlns:a16="http://schemas.microsoft.com/office/drawing/2014/main" id="{1A185E76-FEB9-B3AE-9216-A0854E6A974F}"/>
              </a:ext>
            </a:extLst>
          </p:cNvPr>
          <p:cNvCxnSpPr>
            <a:cxnSpLocks/>
          </p:cNvCxnSpPr>
          <p:nvPr/>
        </p:nvCxnSpPr>
        <p:spPr>
          <a:xfrm flipV="1">
            <a:off x="4956048" y="4242816"/>
            <a:ext cx="0" cy="1849302"/>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D9CAB0E-5A85-29CE-2AE0-787973CA5F09}"/>
              </a:ext>
            </a:extLst>
          </p:cNvPr>
          <p:cNvCxnSpPr/>
          <p:nvPr/>
        </p:nvCxnSpPr>
        <p:spPr>
          <a:xfrm flipH="1">
            <a:off x="4956048" y="6092118"/>
            <a:ext cx="374904" cy="0"/>
          </a:xfrm>
          <a:prstGeom prst="line">
            <a:avLst/>
          </a:prstGeom>
          <a:ln w="28575">
            <a:solidFill>
              <a:srgbClr val="0000CC"/>
            </a:solidFill>
          </a:ln>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85396B75-F7C4-61BB-D789-ECAAB843A493}"/>
              </a:ext>
            </a:extLst>
          </p:cNvPr>
          <p:cNvPicPr>
            <a:picLocks noChangeAspect="1"/>
          </p:cNvPicPr>
          <p:nvPr/>
        </p:nvPicPr>
        <p:blipFill>
          <a:blip r:embed="rId7"/>
          <a:stretch>
            <a:fillRect/>
          </a:stretch>
        </p:blipFill>
        <p:spPr>
          <a:xfrm>
            <a:off x="8001275" y="4974297"/>
            <a:ext cx="3700513" cy="1117821"/>
          </a:xfrm>
          <a:prstGeom prst="rect">
            <a:avLst/>
          </a:prstGeom>
        </p:spPr>
      </p:pic>
      <p:cxnSp>
        <p:nvCxnSpPr>
          <p:cNvPr id="134" name="Straight Arrow Connector 133">
            <a:extLst>
              <a:ext uri="{FF2B5EF4-FFF2-40B4-BE49-F238E27FC236}">
                <a16:creationId xmlns:a16="http://schemas.microsoft.com/office/drawing/2014/main" id="{2E41BE4D-EAC8-4DF6-BCEE-47DC0C1209DD}"/>
              </a:ext>
            </a:extLst>
          </p:cNvPr>
          <p:cNvCxnSpPr>
            <a:cxnSpLocks/>
          </p:cNvCxnSpPr>
          <p:nvPr/>
        </p:nvCxnSpPr>
        <p:spPr>
          <a:xfrm>
            <a:off x="8014959" y="5599888"/>
            <a:ext cx="1087861"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E7376FA-74DB-65DA-2B95-6808544CCAC4}"/>
              </a:ext>
            </a:extLst>
          </p:cNvPr>
          <p:cNvSpPr txBox="1"/>
          <p:nvPr/>
        </p:nvSpPr>
        <p:spPr>
          <a:xfrm>
            <a:off x="8402029" y="5273370"/>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36" name="Straight Arrow Connector 135">
            <a:extLst>
              <a:ext uri="{FF2B5EF4-FFF2-40B4-BE49-F238E27FC236}">
                <a16:creationId xmlns:a16="http://schemas.microsoft.com/office/drawing/2014/main" id="{55BFF970-712A-56BB-2157-ACA71F41801C}"/>
              </a:ext>
            </a:extLst>
          </p:cNvPr>
          <p:cNvCxnSpPr>
            <a:cxnSpLocks/>
          </p:cNvCxnSpPr>
          <p:nvPr/>
        </p:nvCxnSpPr>
        <p:spPr>
          <a:xfrm>
            <a:off x="9136623" y="5599888"/>
            <a:ext cx="1087861"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6E1A51B2-731C-84E8-22E9-88A033B6AF4E}"/>
              </a:ext>
            </a:extLst>
          </p:cNvPr>
          <p:cNvSpPr txBox="1"/>
          <p:nvPr/>
        </p:nvSpPr>
        <p:spPr>
          <a:xfrm>
            <a:off x="9523693" y="5273370"/>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40" name="Straight Arrow Connector 139">
            <a:extLst>
              <a:ext uri="{FF2B5EF4-FFF2-40B4-BE49-F238E27FC236}">
                <a16:creationId xmlns:a16="http://schemas.microsoft.com/office/drawing/2014/main" id="{EA19D7BA-9243-EC6F-CAA4-C4918FC330C9}"/>
              </a:ext>
            </a:extLst>
          </p:cNvPr>
          <p:cNvCxnSpPr>
            <a:cxnSpLocks/>
          </p:cNvCxnSpPr>
          <p:nvPr/>
        </p:nvCxnSpPr>
        <p:spPr>
          <a:xfrm>
            <a:off x="10224484" y="5599888"/>
            <a:ext cx="1087861" cy="0"/>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1BE804BF-D2B2-6CF6-E5B1-75C8DE0FD5EB}"/>
              </a:ext>
            </a:extLst>
          </p:cNvPr>
          <p:cNvSpPr txBox="1"/>
          <p:nvPr/>
        </p:nvSpPr>
        <p:spPr>
          <a:xfrm>
            <a:off x="10611554" y="5273370"/>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143" name="Picture 142">
            <a:extLst>
              <a:ext uri="{FF2B5EF4-FFF2-40B4-BE49-F238E27FC236}">
                <a16:creationId xmlns:a16="http://schemas.microsoft.com/office/drawing/2014/main" id="{8F20B622-4AF5-B675-9EC6-49AD5D2286C7}"/>
              </a:ext>
            </a:extLst>
          </p:cNvPr>
          <p:cNvPicPr>
            <a:picLocks noChangeAspect="1"/>
          </p:cNvPicPr>
          <p:nvPr/>
        </p:nvPicPr>
        <p:blipFill rotWithShape="1">
          <a:blip r:embed="rId9">
            <a:extLst>
              <a:ext uri="{28A0092B-C50C-407E-A947-70E740481C1C}">
                <a14:useLocalDpi xmlns:a14="http://schemas.microsoft.com/office/drawing/2010/main" val="0"/>
              </a:ext>
            </a:extLst>
          </a:blip>
          <a:srcRect l="1251" t="2506" r="2134" b="3662"/>
          <a:stretch/>
        </p:blipFill>
        <p:spPr>
          <a:xfrm>
            <a:off x="1403533" y="4830183"/>
            <a:ext cx="3397423" cy="1951584"/>
          </a:xfrm>
          <a:prstGeom prst="rect">
            <a:avLst/>
          </a:prstGeom>
        </p:spPr>
      </p:pic>
      <p:sp>
        <p:nvSpPr>
          <p:cNvPr id="145" name="Rectangle 144">
            <a:extLst>
              <a:ext uri="{FF2B5EF4-FFF2-40B4-BE49-F238E27FC236}">
                <a16:creationId xmlns:a16="http://schemas.microsoft.com/office/drawing/2014/main" id="{CCCC7635-C6F4-B6D3-35F4-AEEE42DE81A3}"/>
              </a:ext>
            </a:extLst>
          </p:cNvPr>
          <p:cNvSpPr/>
          <p:nvPr/>
        </p:nvSpPr>
        <p:spPr>
          <a:xfrm>
            <a:off x="2606040" y="5755001"/>
            <a:ext cx="950973" cy="239187"/>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46">
            <a:extLst>
              <a:ext uri="{FF2B5EF4-FFF2-40B4-BE49-F238E27FC236}">
                <a16:creationId xmlns:a16="http://schemas.microsoft.com/office/drawing/2014/main" id="{3E57B7EE-4330-0D1B-A997-FFB7653B14F5}"/>
              </a:ext>
            </a:extLst>
          </p:cNvPr>
          <p:cNvGrpSpPr>
            <a:grpSpLocks/>
          </p:cNvGrpSpPr>
          <p:nvPr/>
        </p:nvGrpSpPr>
        <p:grpSpPr bwMode="auto">
          <a:xfrm>
            <a:off x="702179" y="712439"/>
            <a:ext cx="3588494" cy="685800"/>
            <a:chOff x="1296" y="1824"/>
            <a:chExt cx="1934" cy="432"/>
          </a:xfrm>
        </p:grpSpPr>
        <p:sp>
          <p:nvSpPr>
            <p:cNvPr id="3" name="AutoShape 47">
              <a:extLst>
                <a:ext uri="{FF2B5EF4-FFF2-40B4-BE49-F238E27FC236}">
                  <a16:creationId xmlns:a16="http://schemas.microsoft.com/office/drawing/2014/main" id="{551DCF5C-0508-DD8C-D6D2-E795F575B82C}"/>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911EF0FB-96E5-1D1A-FD48-33182993CE1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0CEA8595-042A-9CE7-A366-B69ED0F0EB73}"/>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Flex-item</a:t>
              </a:r>
              <a:endParaRPr lang="vi-VN" sz="2000" b="1">
                <a:solidFill>
                  <a:srgbClr val="CC00FF"/>
                </a:solidFill>
              </a:endParaRPr>
            </a:p>
          </p:txBody>
        </p:sp>
        <p:sp>
          <p:nvSpPr>
            <p:cNvPr id="15" name="Text Box 50">
              <a:extLst>
                <a:ext uri="{FF2B5EF4-FFF2-40B4-BE49-F238E27FC236}">
                  <a16:creationId xmlns:a16="http://schemas.microsoft.com/office/drawing/2014/main" id="{4B570434-26E3-E437-DF1B-C6B72B9903F9}"/>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37857762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3.10 </a:t>
            </a:r>
            <a:r>
              <a:rPr lang="en-US" b="1" i="1">
                <a:solidFill>
                  <a:srgbClr val="CC00FF"/>
                </a:solidFill>
                <a:latin typeface="Times New Roman" pitchFamily="18" charset="0"/>
                <a:cs typeface="Times New Roman" pitchFamily="18" charset="0"/>
              </a:rPr>
              <a:t>f</a:t>
            </a:r>
            <a:r>
              <a:rPr lang="vi-VN" b="1" i="1">
                <a:solidFill>
                  <a:srgbClr val="CC00FF"/>
                </a:solidFill>
                <a:latin typeface="Times New Roman" pitchFamily="18" charset="0"/>
                <a:cs typeface="Times New Roman" pitchFamily="18" charset="0"/>
              </a:rPr>
              <a:t>lex-basis</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 Set main size item ( lưu ý main size theo trục main axis ) </a:t>
            </a:r>
            <a:endParaRPr lang="vi-VN" b="1" i="1">
              <a:solidFill>
                <a:srgbClr val="CC00FF"/>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FF2029B9-C51D-F77B-742D-F8EA57AA0B26}"/>
              </a:ext>
            </a:extLst>
          </p:cNvPr>
          <p:cNvSpPr txBox="1"/>
          <p:nvPr/>
        </p:nvSpPr>
        <p:spPr>
          <a:xfrm>
            <a:off x="1554399" y="1962645"/>
            <a:ext cx="5248737" cy="369332"/>
          </a:xfrm>
          <a:prstGeom prst="rect">
            <a:avLst/>
          </a:prstGeom>
          <a:noFill/>
        </p:spPr>
        <p:txBody>
          <a:bodyPr wrap="square">
            <a:spAutoFit/>
          </a:bodyPr>
          <a:lstStyle/>
          <a:p>
            <a:r>
              <a:rPr lang="en-US" b="1" i="1">
                <a:latin typeface="Times New Roman" pitchFamily="18" charset="0"/>
                <a:cs typeface="Times New Roman" pitchFamily="18" charset="0"/>
              </a:rPr>
              <a:t>Khi xoay trục main axis : </a:t>
            </a:r>
            <a:r>
              <a:rPr lang="vi-VN" b="1" i="1">
                <a:solidFill>
                  <a:srgbClr val="CC00FF"/>
                </a:solidFill>
                <a:latin typeface="Times New Roman" pitchFamily="18" charset="0"/>
                <a:cs typeface="Times New Roman" pitchFamily="18" charset="0"/>
              </a:rPr>
              <a:t>flex-directio</a:t>
            </a:r>
            <a:r>
              <a:rPr lang="en-US" b="1" i="1">
                <a:solidFill>
                  <a:srgbClr val="CC00FF"/>
                </a:solidFill>
                <a:latin typeface="Times New Roman" pitchFamily="18" charset="0"/>
                <a:cs typeface="Times New Roman" pitchFamily="18" charset="0"/>
              </a:rPr>
              <a:t>n: </a:t>
            </a:r>
            <a:r>
              <a:rPr lang="vi-VN" b="1" i="1">
                <a:solidFill>
                  <a:srgbClr val="CC00FF"/>
                </a:solidFill>
                <a:latin typeface="Times New Roman" pitchFamily="18" charset="0"/>
                <a:cs typeface="Times New Roman" pitchFamily="18" charset="0"/>
              </a:rPr>
              <a:t>colum</a:t>
            </a:r>
            <a:r>
              <a:rPr lang="en-US" b="1" i="1">
                <a:solidFill>
                  <a:srgbClr val="CC00FF"/>
                </a:solidFill>
                <a:latin typeface="Times New Roman" pitchFamily="18" charset="0"/>
                <a:cs typeface="Times New Roman" pitchFamily="18" charset="0"/>
              </a:rPr>
              <a:t>m;</a:t>
            </a:r>
            <a:r>
              <a:rPr lang="en-US" b="1" i="1">
                <a:solidFill>
                  <a:srgbClr val="FF0000"/>
                </a:solidFill>
                <a:latin typeface="Times New Roman" pitchFamily="18" charset="0"/>
                <a:cs typeface="Times New Roman" pitchFamily="18" charset="0"/>
              </a:rPr>
              <a:t>  </a:t>
            </a:r>
            <a:endParaRPr lang="en-US" b="1" i="1">
              <a:latin typeface="Times New Roman" pitchFamily="18" charset="0"/>
              <a:cs typeface="Times New Roman" pitchFamily="18" charset="0"/>
            </a:endParaRPr>
          </a:p>
        </p:txBody>
      </p:sp>
      <p:pic>
        <p:nvPicPr>
          <p:cNvPr id="14" name="Picture 13">
            <a:extLst>
              <a:ext uri="{FF2B5EF4-FFF2-40B4-BE49-F238E27FC236}">
                <a16:creationId xmlns:a16="http://schemas.microsoft.com/office/drawing/2014/main" id="{DA376F3E-7033-C405-3D22-5F519F36506A}"/>
              </a:ext>
            </a:extLst>
          </p:cNvPr>
          <p:cNvPicPr>
            <a:picLocks noChangeAspect="1"/>
          </p:cNvPicPr>
          <p:nvPr/>
        </p:nvPicPr>
        <p:blipFill>
          <a:blip r:embed="rId5"/>
          <a:stretch>
            <a:fillRect/>
          </a:stretch>
        </p:blipFill>
        <p:spPr>
          <a:xfrm>
            <a:off x="1667449" y="2455324"/>
            <a:ext cx="3397423" cy="1046843"/>
          </a:xfrm>
          <a:prstGeom prst="rect">
            <a:avLst/>
          </a:prstGeom>
        </p:spPr>
      </p:pic>
      <p:sp>
        <p:nvSpPr>
          <p:cNvPr id="10325" name="TextBox 10324">
            <a:extLst>
              <a:ext uri="{FF2B5EF4-FFF2-40B4-BE49-F238E27FC236}">
                <a16:creationId xmlns:a16="http://schemas.microsoft.com/office/drawing/2014/main" id="{3A4B94CD-DE31-EF85-E7C6-F5D78073E61A}"/>
              </a:ext>
            </a:extLst>
          </p:cNvPr>
          <p:cNvSpPr txBox="1"/>
          <p:nvPr/>
        </p:nvSpPr>
        <p:spPr>
          <a:xfrm>
            <a:off x="2054560" y="4394583"/>
            <a:ext cx="2869589" cy="523220"/>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Khi xoay trục main</a:t>
            </a:r>
          </a:p>
          <a:p>
            <a:pPr algn="ctr"/>
            <a:r>
              <a:rPr lang="vi-VN" sz="1400" b="1" i="1">
                <a:solidFill>
                  <a:srgbClr val="FF0000"/>
                </a:solidFill>
                <a:latin typeface="Times New Roman" pitchFamily="18" charset="0"/>
                <a:cs typeface="Times New Roman" pitchFamily="18" charset="0"/>
              </a:rPr>
              <a:t>flex-directio</a:t>
            </a:r>
            <a:r>
              <a:rPr lang="en-US" sz="1400" b="1" i="1">
                <a:solidFill>
                  <a:srgbClr val="FF0000"/>
                </a:solidFill>
                <a:latin typeface="Times New Roman" pitchFamily="18" charset="0"/>
                <a:cs typeface="Times New Roman" pitchFamily="18" charset="0"/>
              </a:rPr>
              <a:t>n: </a:t>
            </a:r>
            <a:r>
              <a:rPr lang="vi-VN" sz="1400" b="1" i="1">
                <a:solidFill>
                  <a:srgbClr val="FF0000"/>
                </a:solidFill>
                <a:latin typeface="Times New Roman" pitchFamily="18" charset="0"/>
                <a:cs typeface="Times New Roman" pitchFamily="18" charset="0"/>
              </a:rPr>
              <a:t>colum</a:t>
            </a:r>
            <a:r>
              <a:rPr lang="en-US" sz="1400" b="1" i="1">
                <a:solidFill>
                  <a:srgbClr val="FF0000"/>
                </a:solidFill>
                <a:latin typeface="Times New Roman" pitchFamily="18" charset="0"/>
                <a:cs typeface="Times New Roman" pitchFamily="18" charset="0"/>
              </a:rPr>
              <a:t>m;</a:t>
            </a:r>
            <a:endParaRPr lang="vi-VN" sz="1400" b="0">
              <a:solidFill>
                <a:srgbClr val="FF000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1CBE5D5A-8771-05D9-FBE7-DE71CE97B395}"/>
              </a:ext>
            </a:extLst>
          </p:cNvPr>
          <p:cNvPicPr>
            <a:picLocks noChangeAspect="1"/>
          </p:cNvPicPr>
          <p:nvPr/>
        </p:nvPicPr>
        <p:blipFill>
          <a:blip r:embed="rId6"/>
          <a:stretch>
            <a:fillRect/>
          </a:stretch>
        </p:blipFill>
        <p:spPr>
          <a:xfrm>
            <a:off x="7544746" y="2462269"/>
            <a:ext cx="4551426" cy="1326671"/>
          </a:xfrm>
          <a:prstGeom prst="rect">
            <a:avLst/>
          </a:prstGeom>
        </p:spPr>
      </p:pic>
      <p:cxnSp>
        <p:nvCxnSpPr>
          <p:cNvPr id="5" name="Straight Arrow Connector 4">
            <a:extLst>
              <a:ext uri="{FF2B5EF4-FFF2-40B4-BE49-F238E27FC236}">
                <a16:creationId xmlns:a16="http://schemas.microsoft.com/office/drawing/2014/main" id="{6F3E989E-D9F2-9140-29D4-24CB885BC428}"/>
              </a:ext>
            </a:extLst>
          </p:cNvPr>
          <p:cNvCxnSpPr>
            <a:cxnSpLocks/>
          </p:cNvCxnSpPr>
          <p:nvPr/>
        </p:nvCxnSpPr>
        <p:spPr>
          <a:xfrm>
            <a:off x="7544746" y="3000638"/>
            <a:ext cx="1390284"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A0297B0-29E6-3F2C-6569-4477F4B11C22}"/>
              </a:ext>
            </a:extLst>
          </p:cNvPr>
          <p:cNvSpPr txBox="1"/>
          <p:nvPr/>
        </p:nvSpPr>
        <p:spPr>
          <a:xfrm>
            <a:off x="7940960" y="3015524"/>
            <a:ext cx="564578" cy="276999"/>
          </a:xfrm>
          <a:prstGeom prst="rect">
            <a:avLst/>
          </a:prstGeom>
          <a:noFill/>
        </p:spPr>
        <p:txBody>
          <a:bodyPr wrap="square" rtlCol="0">
            <a:spAutoFit/>
          </a:bodyPr>
          <a:lstStyle/>
          <a:p>
            <a:r>
              <a:rPr lang="en-US" sz="1200" b="1">
                <a:solidFill>
                  <a:srgbClr val="FF00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17" name="Picture 16">
            <a:extLst>
              <a:ext uri="{FF2B5EF4-FFF2-40B4-BE49-F238E27FC236}">
                <a16:creationId xmlns:a16="http://schemas.microsoft.com/office/drawing/2014/main" id="{FFD46C6A-11FE-17B7-255E-E8F6F828FC9F}"/>
              </a:ext>
            </a:extLst>
          </p:cNvPr>
          <p:cNvPicPr>
            <a:picLocks noChangeAspect="1"/>
          </p:cNvPicPr>
          <p:nvPr/>
        </p:nvPicPr>
        <p:blipFill>
          <a:blip r:embed="rId7"/>
          <a:stretch>
            <a:fillRect/>
          </a:stretch>
        </p:blipFill>
        <p:spPr>
          <a:xfrm>
            <a:off x="5108206" y="2446180"/>
            <a:ext cx="2238433" cy="1921674"/>
          </a:xfrm>
          <a:prstGeom prst="rect">
            <a:avLst/>
          </a:prstGeom>
        </p:spPr>
      </p:pic>
      <p:sp>
        <p:nvSpPr>
          <p:cNvPr id="18" name="TextBox 17">
            <a:extLst>
              <a:ext uri="{FF2B5EF4-FFF2-40B4-BE49-F238E27FC236}">
                <a16:creationId xmlns:a16="http://schemas.microsoft.com/office/drawing/2014/main" id="{CAD47B6A-7AC1-FAFC-256E-9FE6DF50AEFD}"/>
              </a:ext>
            </a:extLst>
          </p:cNvPr>
          <p:cNvSpPr txBox="1"/>
          <p:nvPr/>
        </p:nvSpPr>
        <p:spPr>
          <a:xfrm>
            <a:off x="7544746" y="3850255"/>
            <a:ext cx="2869589" cy="307777"/>
          </a:xfrm>
          <a:prstGeom prst="rect">
            <a:avLst/>
          </a:prstGeom>
          <a:solidFill>
            <a:srgbClr val="FFFF00"/>
          </a:solidFill>
        </p:spPr>
        <p:txBody>
          <a:bodyPr wrap="square">
            <a:spAutoFit/>
          </a:bodyPr>
          <a:lstStyle/>
          <a:p>
            <a:pPr algn="ctr"/>
            <a:r>
              <a:rPr lang="en-US" sz="1400" b="1" i="1">
                <a:solidFill>
                  <a:srgbClr val="FF0000"/>
                </a:solidFill>
                <a:latin typeface="Times New Roman" pitchFamily="18" charset="0"/>
                <a:cs typeface="Times New Roman" pitchFamily="18" charset="0"/>
              </a:rPr>
              <a:t>width </a:t>
            </a:r>
            <a:r>
              <a:rPr lang="en-US" sz="1400" b="1" i="1">
                <a:solidFill>
                  <a:srgbClr val="FF0000"/>
                </a:solidFill>
                <a:latin typeface="Times New Roman" pitchFamily="18" charset="0"/>
                <a:cs typeface="Times New Roman" pitchFamily="18" charset="0"/>
                <a:sym typeface="Wingdings" panose="05000000000000000000" pitchFamily="2" charset="2"/>
              </a:rPr>
              <a:t> Độ rộng của phần tử </a:t>
            </a:r>
            <a:endParaRPr lang="vi-VN" sz="1400" b="0">
              <a:solidFill>
                <a:srgbClr val="FF0000"/>
              </a:solidFill>
              <a:effectLst/>
              <a:latin typeface="Consolas" panose="020B0609020204030204" pitchFamily="49" charset="0"/>
            </a:endParaRPr>
          </a:p>
        </p:txBody>
      </p:sp>
      <p:pic>
        <p:nvPicPr>
          <p:cNvPr id="21" name="Picture 20">
            <a:extLst>
              <a:ext uri="{FF2B5EF4-FFF2-40B4-BE49-F238E27FC236}">
                <a16:creationId xmlns:a16="http://schemas.microsoft.com/office/drawing/2014/main" id="{8E893618-6EF2-342D-43A0-28151543ED17}"/>
              </a:ext>
            </a:extLst>
          </p:cNvPr>
          <p:cNvPicPr>
            <a:picLocks noChangeAspect="1"/>
          </p:cNvPicPr>
          <p:nvPr/>
        </p:nvPicPr>
        <p:blipFill>
          <a:blip r:embed="rId8"/>
          <a:stretch>
            <a:fillRect/>
          </a:stretch>
        </p:blipFill>
        <p:spPr>
          <a:xfrm>
            <a:off x="5108206" y="4656193"/>
            <a:ext cx="2263481" cy="1826904"/>
          </a:xfrm>
          <a:prstGeom prst="rect">
            <a:avLst/>
          </a:prstGeom>
        </p:spPr>
      </p:pic>
      <p:pic>
        <p:nvPicPr>
          <p:cNvPr id="25" name="Picture 24">
            <a:extLst>
              <a:ext uri="{FF2B5EF4-FFF2-40B4-BE49-F238E27FC236}">
                <a16:creationId xmlns:a16="http://schemas.microsoft.com/office/drawing/2014/main" id="{A391B038-F4A9-6ED8-A02C-CADC54840DD4}"/>
              </a:ext>
            </a:extLst>
          </p:cNvPr>
          <p:cNvPicPr>
            <a:picLocks noChangeAspect="1"/>
          </p:cNvPicPr>
          <p:nvPr/>
        </p:nvPicPr>
        <p:blipFill>
          <a:blip r:embed="rId9"/>
          <a:stretch>
            <a:fillRect/>
          </a:stretch>
        </p:blipFill>
        <p:spPr>
          <a:xfrm>
            <a:off x="7555744" y="4656193"/>
            <a:ext cx="4551427" cy="1556770"/>
          </a:xfrm>
          <a:prstGeom prst="rect">
            <a:avLst/>
          </a:prstGeom>
        </p:spPr>
      </p:pic>
      <p:sp>
        <p:nvSpPr>
          <p:cNvPr id="26" name="TextBox 25">
            <a:extLst>
              <a:ext uri="{FF2B5EF4-FFF2-40B4-BE49-F238E27FC236}">
                <a16:creationId xmlns:a16="http://schemas.microsoft.com/office/drawing/2014/main" id="{5B04CD92-3546-BA06-5EFC-D19E35FA7447}"/>
              </a:ext>
            </a:extLst>
          </p:cNvPr>
          <p:cNvSpPr txBox="1"/>
          <p:nvPr/>
        </p:nvSpPr>
        <p:spPr>
          <a:xfrm>
            <a:off x="7555744" y="6300980"/>
            <a:ext cx="2869589" cy="307777"/>
          </a:xfrm>
          <a:prstGeom prst="rect">
            <a:avLst/>
          </a:prstGeom>
          <a:solidFill>
            <a:srgbClr val="FFFF00"/>
          </a:solidFill>
        </p:spPr>
        <p:txBody>
          <a:bodyPr wrap="square">
            <a:spAutoFit/>
          </a:bodyPr>
          <a:lstStyle/>
          <a:p>
            <a:pPr algn="ctr"/>
            <a:r>
              <a:rPr lang="en-US" sz="1400" b="1" i="1">
                <a:solidFill>
                  <a:srgbClr val="CC00FF"/>
                </a:solidFill>
                <a:latin typeface="Times New Roman" pitchFamily="18" charset="0"/>
                <a:cs typeface="Times New Roman" pitchFamily="18" charset="0"/>
              </a:rPr>
              <a:t>f</a:t>
            </a:r>
            <a:r>
              <a:rPr lang="vi-VN" sz="1400" b="1" i="1">
                <a:solidFill>
                  <a:srgbClr val="CC00FF"/>
                </a:solidFill>
                <a:latin typeface="Times New Roman" pitchFamily="18" charset="0"/>
                <a:cs typeface="Times New Roman" pitchFamily="18" charset="0"/>
              </a:rPr>
              <a:t>lex-basis</a:t>
            </a:r>
            <a:r>
              <a:rPr lang="en-US" sz="1400" b="1" i="1">
                <a:solidFill>
                  <a:srgbClr val="CC00FF"/>
                </a:solidFill>
                <a:latin typeface="Times New Roman" pitchFamily="18" charset="0"/>
                <a:cs typeface="Times New Roman" pitchFamily="18" charset="0"/>
              </a:rPr>
              <a:t> </a:t>
            </a:r>
            <a:r>
              <a:rPr lang="en-US" sz="1400" b="1" i="1">
                <a:solidFill>
                  <a:srgbClr val="FF0000"/>
                </a:solidFill>
                <a:latin typeface="Times New Roman" pitchFamily="18" charset="0"/>
                <a:cs typeface="Times New Roman" pitchFamily="18" charset="0"/>
                <a:sym typeface="Wingdings" panose="05000000000000000000" pitchFamily="2" charset="2"/>
              </a:rPr>
              <a:t>  Chiều cao của phần tử </a:t>
            </a:r>
            <a:endParaRPr lang="vi-VN" sz="1400" b="0">
              <a:solidFill>
                <a:srgbClr val="FF0000"/>
              </a:solidFill>
              <a:effectLst/>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53C1184D-799B-EBE3-CE02-B0BEEF7B4C47}"/>
              </a:ext>
            </a:extLst>
          </p:cNvPr>
          <p:cNvCxnSpPr>
            <a:cxnSpLocks/>
          </p:cNvCxnSpPr>
          <p:nvPr/>
        </p:nvCxnSpPr>
        <p:spPr>
          <a:xfrm>
            <a:off x="8201320" y="4656193"/>
            <a:ext cx="0" cy="471988"/>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5CC5B44-3022-B4F8-0E26-D0D3A1A64782}"/>
              </a:ext>
            </a:extLst>
          </p:cNvPr>
          <p:cNvSpPr txBox="1"/>
          <p:nvPr/>
        </p:nvSpPr>
        <p:spPr>
          <a:xfrm>
            <a:off x="8201320" y="4766916"/>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304" name="Straight Arrow Connector 10303">
            <a:extLst>
              <a:ext uri="{FF2B5EF4-FFF2-40B4-BE49-F238E27FC236}">
                <a16:creationId xmlns:a16="http://schemas.microsoft.com/office/drawing/2014/main" id="{62A480CC-C6E7-3F08-0C39-36AC8116D2D3}"/>
              </a:ext>
            </a:extLst>
          </p:cNvPr>
          <p:cNvCxnSpPr>
            <a:cxnSpLocks/>
          </p:cNvCxnSpPr>
          <p:nvPr/>
        </p:nvCxnSpPr>
        <p:spPr>
          <a:xfrm>
            <a:off x="8616099" y="5097657"/>
            <a:ext cx="0" cy="471988"/>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05" name="TextBox 10304">
            <a:extLst>
              <a:ext uri="{FF2B5EF4-FFF2-40B4-BE49-F238E27FC236}">
                <a16:creationId xmlns:a16="http://schemas.microsoft.com/office/drawing/2014/main" id="{146C1B4C-B6B7-F5CE-9374-171D0DF4CDC2}"/>
              </a:ext>
            </a:extLst>
          </p:cNvPr>
          <p:cNvSpPr txBox="1"/>
          <p:nvPr/>
        </p:nvSpPr>
        <p:spPr>
          <a:xfrm>
            <a:off x="8718764" y="5195151"/>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306" name="Straight Arrow Connector 10305">
            <a:extLst>
              <a:ext uri="{FF2B5EF4-FFF2-40B4-BE49-F238E27FC236}">
                <a16:creationId xmlns:a16="http://schemas.microsoft.com/office/drawing/2014/main" id="{8CED3B76-8469-1BAB-7737-F28D4A8D2073}"/>
              </a:ext>
            </a:extLst>
          </p:cNvPr>
          <p:cNvCxnSpPr>
            <a:cxnSpLocks/>
          </p:cNvCxnSpPr>
          <p:nvPr/>
        </p:nvCxnSpPr>
        <p:spPr>
          <a:xfrm>
            <a:off x="9291501" y="5550144"/>
            <a:ext cx="0" cy="471988"/>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07" name="TextBox 10306">
            <a:extLst>
              <a:ext uri="{FF2B5EF4-FFF2-40B4-BE49-F238E27FC236}">
                <a16:creationId xmlns:a16="http://schemas.microsoft.com/office/drawing/2014/main" id="{9A4C1EFB-0382-469C-0FCF-005669C5E708}"/>
              </a:ext>
            </a:extLst>
          </p:cNvPr>
          <p:cNvSpPr txBox="1"/>
          <p:nvPr/>
        </p:nvSpPr>
        <p:spPr>
          <a:xfrm>
            <a:off x="9394166" y="5647638"/>
            <a:ext cx="564578" cy="276999"/>
          </a:xfrm>
          <a:prstGeom prst="rect">
            <a:avLst/>
          </a:prstGeom>
          <a:noFill/>
        </p:spPr>
        <p:txBody>
          <a:bodyPr wrap="square" rtlCol="0">
            <a:spAutoFit/>
          </a:bodyPr>
          <a:lstStyle/>
          <a:p>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grpSp>
        <p:nvGrpSpPr>
          <p:cNvPr id="2" name="Group 46">
            <a:extLst>
              <a:ext uri="{FF2B5EF4-FFF2-40B4-BE49-F238E27FC236}">
                <a16:creationId xmlns:a16="http://schemas.microsoft.com/office/drawing/2014/main" id="{0C5B8C0A-7894-C71B-B3A8-C652EA9FF8E0}"/>
              </a:ext>
            </a:extLst>
          </p:cNvPr>
          <p:cNvGrpSpPr>
            <a:grpSpLocks/>
          </p:cNvGrpSpPr>
          <p:nvPr/>
        </p:nvGrpSpPr>
        <p:grpSpPr bwMode="auto">
          <a:xfrm>
            <a:off x="702179" y="712439"/>
            <a:ext cx="3588494" cy="685800"/>
            <a:chOff x="1296" y="1824"/>
            <a:chExt cx="1934" cy="432"/>
          </a:xfrm>
        </p:grpSpPr>
        <p:sp>
          <p:nvSpPr>
            <p:cNvPr id="15" name="AutoShape 47">
              <a:extLst>
                <a:ext uri="{FF2B5EF4-FFF2-40B4-BE49-F238E27FC236}">
                  <a16:creationId xmlns:a16="http://schemas.microsoft.com/office/drawing/2014/main" id="{C10B7E31-6F34-1C8F-F244-4401E6B9C466}"/>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D252E460-387A-C4E7-EF31-C8AD8E785F7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BF6EF6A3-B631-15A3-1C2A-57C2FE56BF74}"/>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Flex-item</a:t>
              </a:r>
              <a:endParaRPr lang="vi-VN" sz="2000" b="1">
                <a:solidFill>
                  <a:srgbClr val="CC00FF"/>
                </a:solidFill>
              </a:endParaRPr>
            </a:p>
          </p:txBody>
        </p:sp>
        <p:sp>
          <p:nvSpPr>
            <p:cNvPr id="20" name="Text Box 50">
              <a:extLst>
                <a:ext uri="{FF2B5EF4-FFF2-40B4-BE49-F238E27FC236}">
                  <a16:creationId xmlns:a16="http://schemas.microsoft.com/office/drawing/2014/main" id="{63B38953-4C4B-C3F9-371B-567061532D17}"/>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167127110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2178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646331"/>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3.11 </a:t>
            </a:r>
            <a:r>
              <a:rPr lang="en-US" b="1" i="1">
                <a:solidFill>
                  <a:srgbClr val="CC00FF"/>
                </a:solidFill>
                <a:latin typeface="Times New Roman" pitchFamily="18" charset="0"/>
                <a:cs typeface="Times New Roman" pitchFamily="18" charset="0"/>
              </a:rPr>
              <a:t>f</a:t>
            </a:r>
            <a:r>
              <a:rPr lang="vi-VN" b="1" i="1">
                <a:solidFill>
                  <a:srgbClr val="CC00FF"/>
                </a:solidFill>
                <a:latin typeface="Times New Roman" pitchFamily="18" charset="0"/>
                <a:cs typeface="Times New Roman" pitchFamily="18" charset="0"/>
              </a:rPr>
              <a:t>lex</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 </a:t>
            </a:r>
            <a:r>
              <a:rPr lang="en-US" b="1" i="1">
                <a:solidFill>
                  <a:srgbClr val="CC00FF"/>
                </a:solidFill>
                <a:latin typeface="Times New Roman" pitchFamily="18" charset="0"/>
                <a:cs typeface="Times New Roman" pitchFamily="18" charset="0"/>
              </a:rPr>
              <a:t> </a:t>
            </a:r>
            <a:r>
              <a:rPr lang="vi-VN" b="1" i="0">
                <a:solidFill>
                  <a:srgbClr val="0000CC"/>
                </a:solidFill>
                <a:effectLst/>
                <a:latin typeface="SFMono-Regular"/>
              </a:rPr>
              <a:t>flex-grow </a:t>
            </a:r>
            <a:r>
              <a:rPr lang="en-US" b="1" i="0">
                <a:solidFill>
                  <a:srgbClr val="0000CC"/>
                </a:solidFill>
                <a:effectLst/>
                <a:latin typeface="SFMono-Regular"/>
              </a:rPr>
              <a:t> </a:t>
            </a:r>
            <a:r>
              <a:rPr lang="vi-VN" b="1" i="0">
                <a:solidFill>
                  <a:srgbClr val="0000CC"/>
                </a:solidFill>
                <a:effectLst/>
                <a:latin typeface="SFMono-Regular"/>
              </a:rPr>
              <a:t>flex-shrink</a:t>
            </a:r>
            <a:r>
              <a:rPr lang="en-US" b="1" i="0">
                <a:solidFill>
                  <a:srgbClr val="0000CC"/>
                </a:solidFill>
                <a:effectLst/>
                <a:latin typeface="SFMono-Regular"/>
              </a:rPr>
              <a:t> </a:t>
            </a:r>
            <a:r>
              <a:rPr lang="vi-VN" b="1" i="0">
                <a:solidFill>
                  <a:srgbClr val="0000CC"/>
                </a:solidFill>
                <a:effectLst/>
                <a:latin typeface="SFMono-Regular"/>
              </a:rPr>
              <a:t> flex-basis</a:t>
            </a:r>
            <a:r>
              <a:rPr lang="en-US" b="1" i="0">
                <a:solidFill>
                  <a:srgbClr val="0000CC"/>
                </a:solidFill>
                <a:effectLst/>
                <a:latin typeface="SFMono-Regular"/>
              </a:rPr>
              <a:t> </a:t>
            </a:r>
            <a:endParaRPr lang="en-US" b="1" i="1">
              <a:solidFill>
                <a:srgbClr val="0000CC"/>
              </a:solidFill>
              <a:latin typeface="Times New Roman" pitchFamily="18" charset="0"/>
              <a:cs typeface="Times New Roman" pitchFamily="18" charset="0"/>
            </a:endParaRPr>
          </a:p>
          <a:p>
            <a:r>
              <a:rPr lang="en-US"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 </a:t>
            </a:r>
            <a:r>
              <a:rPr lang="en-US" b="1" i="1">
                <a:latin typeface="Times New Roman" pitchFamily="18" charset="0"/>
                <a:cs typeface="Times New Roman" pitchFamily="18" charset="0"/>
              </a:rPr>
              <a:t>Đây là cách viết tắt sử dụng đồng thời 3 thuộc tính </a:t>
            </a:r>
            <a:endParaRPr lang="vi-VN" b="1" i="1">
              <a:solidFill>
                <a:srgbClr val="CC00FF"/>
              </a:solidFill>
              <a:latin typeface="Times New Roman" pitchFamily="18" charset="0"/>
              <a:cs typeface="Times New Roman" pitchFamily="18" charset="0"/>
            </a:endParaRPr>
          </a:p>
        </p:txBody>
      </p:sp>
      <p:graphicFrame>
        <p:nvGraphicFramePr>
          <p:cNvPr id="19" name="Table 18">
            <a:extLst>
              <a:ext uri="{FF2B5EF4-FFF2-40B4-BE49-F238E27FC236}">
                <a16:creationId xmlns:a16="http://schemas.microsoft.com/office/drawing/2014/main" id="{72B3FB9F-1CEF-9DDF-CA46-A90C5168773A}"/>
              </a:ext>
            </a:extLst>
          </p:cNvPr>
          <p:cNvGraphicFramePr>
            <a:graphicFrameLocks noGrp="1"/>
          </p:cNvGraphicFramePr>
          <p:nvPr>
            <p:extLst>
              <p:ext uri="{D42A27DB-BD31-4B8C-83A1-F6EECF244321}">
                <p14:modId xmlns:p14="http://schemas.microsoft.com/office/powerpoint/2010/main" val="4027479794"/>
              </p:ext>
            </p:extLst>
          </p:nvPr>
        </p:nvGraphicFramePr>
        <p:xfrm>
          <a:off x="1223568" y="2214565"/>
          <a:ext cx="9990772" cy="1807128"/>
        </p:xfrm>
        <a:graphic>
          <a:graphicData uri="http://schemas.openxmlformats.org/drawingml/2006/table">
            <a:tbl>
              <a:tblPr firstRow="1" firstCol="1" bandRow="1">
                <a:tableStyleId>{5C22544A-7EE6-4342-B048-85BDC9FD1C3A}</a:tableStyleId>
              </a:tblPr>
              <a:tblGrid>
                <a:gridCol w="1430434">
                  <a:extLst>
                    <a:ext uri="{9D8B030D-6E8A-4147-A177-3AD203B41FA5}">
                      <a16:colId xmlns:a16="http://schemas.microsoft.com/office/drawing/2014/main" val="2583722390"/>
                    </a:ext>
                  </a:extLst>
                </a:gridCol>
                <a:gridCol w="2504646">
                  <a:extLst>
                    <a:ext uri="{9D8B030D-6E8A-4147-A177-3AD203B41FA5}">
                      <a16:colId xmlns:a16="http://schemas.microsoft.com/office/drawing/2014/main" val="4049612280"/>
                    </a:ext>
                  </a:extLst>
                </a:gridCol>
                <a:gridCol w="6055692">
                  <a:extLst>
                    <a:ext uri="{9D8B030D-6E8A-4147-A177-3AD203B41FA5}">
                      <a16:colId xmlns:a16="http://schemas.microsoft.com/office/drawing/2014/main" val="2412899621"/>
                    </a:ext>
                  </a:extLst>
                </a:gridCol>
              </a:tblGrid>
              <a:tr h="42409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endPar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css property</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446152106"/>
                  </a:ext>
                </a:extLst>
              </a:tr>
              <a:tr h="354628">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flex-grow</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a:solidFill>
                            <a:srgbClr val="CC00FF"/>
                          </a:solidFill>
                          <a:latin typeface="Times New Roman" pitchFamily="18" charset="0"/>
                          <a:cs typeface="Times New Roman" pitchFamily="18" charset="0"/>
                        </a:rPr>
                        <a:t>0 ( default) </a:t>
                      </a:r>
                      <a:r>
                        <a:rPr lang="en-US" sz="1800" b="1" i="1" kern="1200">
                          <a:solidFill>
                            <a:schemeClr val="tx1"/>
                          </a:solidFill>
                          <a:latin typeface="Times New Roman" pitchFamily="18" charset="0"/>
                          <a:ea typeface="+mn-ea"/>
                          <a:cs typeface="Times New Roman" pitchFamily="18" charset="0"/>
                        </a:rPr>
                        <a:t>|  1 | 2 | … Chia tỷ lệ giãn chiếm theo trọng số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389966617"/>
                  </a:ext>
                </a:extLst>
              </a:tr>
              <a:tr h="354628">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flex-shrink</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a:solidFill>
                            <a:srgbClr val="FF0000"/>
                          </a:solidFill>
                          <a:latin typeface="Times New Roman" pitchFamily="18" charset="0"/>
                          <a:cs typeface="Times New Roman" pitchFamily="18" charset="0"/>
                        </a:rPr>
                        <a:t>0- không bị co lại </a:t>
                      </a:r>
                      <a:r>
                        <a:rPr lang="en-US" b="1" i="1">
                          <a:solidFill>
                            <a:srgbClr val="CC00FF"/>
                          </a:solidFill>
                          <a:latin typeface="Times New Roman" pitchFamily="18" charset="0"/>
                          <a:cs typeface="Times New Roman" pitchFamily="18" charset="0"/>
                        </a:rPr>
                        <a:t>| 1 ( default) |  2 | 3 |…  Xác định khả năng co lại của item để thích nghi với không gian hạn chế</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591401530"/>
                  </a:ext>
                </a:extLst>
              </a:tr>
              <a:tr h="354628">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flex-basis</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Set main size item – Theo trục main axis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030390937"/>
                  </a:ext>
                </a:extLst>
              </a:tr>
            </a:tbl>
          </a:graphicData>
        </a:graphic>
      </p:graphicFrame>
      <p:pic>
        <p:nvPicPr>
          <p:cNvPr id="5" name="Picture 4">
            <a:extLst>
              <a:ext uri="{FF2B5EF4-FFF2-40B4-BE49-F238E27FC236}">
                <a16:creationId xmlns:a16="http://schemas.microsoft.com/office/drawing/2014/main" id="{DD513455-4258-8D10-C913-84CB5361E2E6}"/>
              </a:ext>
            </a:extLst>
          </p:cNvPr>
          <p:cNvPicPr>
            <a:picLocks noChangeAspect="1"/>
          </p:cNvPicPr>
          <p:nvPr/>
        </p:nvPicPr>
        <p:blipFill rotWithShape="1">
          <a:blip r:embed="rId5">
            <a:extLst>
              <a:ext uri="{28A0092B-C50C-407E-A947-70E740481C1C}">
                <a14:useLocalDpi xmlns:a14="http://schemas.microsoft.com/office/drawing/2010/main" val="0"/>
              </a:ext>
            </a:extLst>
          </a:blip>
          <a:srcRect l="3652" t="39364" r="16608" b="32209"/>
          <a:stretch/>
        </p:blipFill>
        <p:spPr>
          <a:xfrm>
            <a:off x="991787" y="4097566"/>
            <a:ext cx="9721789" cy="1949570"/>
          </a:xfrm>
          <a:prstGeom prst="rect">
            <a:avLst/>
          </a:prstGeom>
        </p:spPr>
      </p:pic>
      <p:pic>
        <p:nvPicPr>
          <p:cNvPr id="14" name="Picture 13">
            <a:extLst>
              <a:ext uri="{FF2B5EF4-FFF2-40B4-BE49-F238E27FC236}">
                <a16:creationId xmlns:a16="http://schemas.microsoft.com/office/drawing/2014/main" id="{2539227E-1F5A-4536-AA6C-AE03FDEAD807}"/>
              </a:ext>
            </a:extLst>
          </p:cNvPr>
          <p:cNvPicPr>
            <a:picLocks noChangeAspect="1"/>
          </p:cNvPicPr>
          <p:nvPr/>
        </p:nvPicPr>
        <p:blipFill>
          <a:blip r:embed="rId6"/>
          <a:stretch>
            <a:fillRect/>
          </a:stretch>
        </p:blipFill>
        <p:spPr>
          <a:xfrm>
            <a:off x="1898627" y="6026498"/>
            <a:ext cx="2000250" cy="304800"/>
          </a:xfrm>
          <a:prstGeom prst="rect">
            <a:avLst/>
          </a:prstGeom>
        </p:spPr>
      </p:pic>
      <p:pic>
        <p:nvPicPr>
          <p:cNvPr id="16" name="Picture 15">
            <a:extLst>
              <a:ext uri="{FF2B5EF4-FFF2-40B4-BE49-F238E27FC236}">
                <a16:creationId xmlns:a16="http://schemas.microsoft.com/office/drawing/2014/main" id="{1208FEA9-7683-ACE7-A394-8C8B0F8D8789}"/>
              </a:ext>
            </a:extLst>
          </p:cNvPr>
          <p:cNvPicPr>
            <a:picLocks noChangeAspect="1"/>
          </p:cNvPicPr>
          <p:nvPr/>
        </p:nvPicPr>
        <p:blipFill>
          <a:blip r:embed="rId7"/>
          <a:stretch>
            <a:fillRect/>
          </a:stretch>
        </p:blipFill>
        <p:spPr>
          <a:xfrm>
            <a:off x="4853492" y="5870911"/>
            <a:ext cx="1390650" cy="628650"/>
          </a:xfrm>
          <a:prstGeom prst="rect">
            <a:avLst/>
          </a:prstGeom>
        </p:spPr>
      </p:pic>
      <p:sp>
        <p:nvSpPr>
          <p:cNvPr id="17" name="TextBox 16">
            <a:extLst>
              <a:ext uri="{FF2B5EF4-FFF2-40B4-BE49-F238E27FC236}">
                <a16:creationId xmlns:a16="http://schemas.microsoft.com/office/drawing/2014/main" id="{326E5490-E22C-6259-DF30-BFF4143A2679}"/>
              </a:ext>
            </a:extLst>
          </p:cNvPr>
          <p:cNvSpPr txBox="1"/>
          <p:nvPr/>
        </p:nvSpPr>
        <p:spPr>
          <a:xfrm>
            <a:off x="2240720" y="6473975"/>
            <a:ext cx="1223869" cy="307777"/>
          </a:xfrm>
          <a:prstGeom prst="rect">
            <a:avLst/>
          </a:prstGeom>
          <a:solidFill>
            <a:srgbClr val="FFFF00"/>
          </a:solidFill>
        </p:spPr>
        <p:txBody>
          <a:bodyPr wrap="square">
            <a:spAutoFit/>
          </a:bodyPr>
          <a:lstStyle/>
          <a:p>
            <a:pPr algn="ctr"/>
            <a:r>
              <a:rPr lang="en-US" sz="1400" b="1" i="1">
                <a:solidFill>
                  <a:srgbClr val="FF0000"/>
                </a:solidFill>
                <a:latin typeface="Times New Roman" pitchFamily="18" charset="0"/>
                <a:cs typeface="Times New Roman" pitchFamily="18" charset="0"/>
              </a:rPr>
              <a:t>Max width </a:t>
            </a:r>
            <a:endParaRPr lang="vi-VN" sz="1400" b="0">
              <a:solidFill>
                <a:srgbClr val="FF0000"/>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EEF799D7-890B-A5A3-9FE4-6984A5E00CCA}"/>
              </a:ext>
            </a:extLst>
          </p:cNvPr>
          <p:cNvSpPr txBox="1"/>
          <p:nvPr/>
        </p:nvSpPr>
        <p:spPr>
          <a:xfrm>
            <a:off x="4936882" y="6531022"/>
            <a:ext cx="1223869" cy="307777"/>
          </a:xfrm>
          <a:prstGeom prst="rect">
            <a:avLst/>
          </a:prstGeom>
          <a:solidFill>
            <a:srgbClr val="FFFF00"/>
          </a:solidFill>
        </p:spPr>
        <p:txBody>
          <a:bodyPr wrap="square">
            <a:spAutoFit/>
          </a:bodyPr>
          <a:lstStyle/>
          <a:p>
            <a:pPr algn="ctr"/>
            <a:r>
              <a:rPr lang="en-US" sz="1400" b="1" i="1">
                <a:solidFill>
                  <a:srgbClr val="FF0000"/>
                </a:solidFill>
                <a:latin typeface="Times New Roman" pitchFamily="18" charset="0"/>
                <a:cs typeface="Times New Roman" pitchFamily="18" charset="0"/>
              </a:rPr>
              <a:t>Min width</a:t>
            </a:r>
            <a:endParaRPr lang="vi-VN" sz="1400" b="0">
              <a:solidFill>
                <a:srgbClr val="FF0000"/>
              </a:solidFill>
              <a:effectLst/>
              <a:latin typeface="Consolas" panose="020B0609020204030204" pitchFamily="49" charset="0"/>
            </a:endParaRPr>
          </a:p>
        </p:txBody>
      </p:sp>
      <p:grpSp>
        <p:nvGrpSpPr>
          <p:cNvPr id="2" name="Group 46">
            <a:extLst>
              <a:ext uri="{FF2B5EF4-FFF2-40B4-BE49-F238E27FC236}">
                <a16:creationId xmlns:a16="http://schemas.microsoft.com/office/drawing/2014/main" id="{1E987B30-F34D-509C-3A69-C51BEF1B72AA}"/>
              </a:ext>
            </a:extLst>
          </p:cNvPr>
          <p:cNvGrpSpPr>
            <a:grpSpLocks/>
          </p:cNvGrpSpPr>
          <p:nvPr/>
        </p:nvGrpSpPr>
        <p:grpSpPr bwMode="auto">
          <a:xfrm>
            <a:off x="702179" y="712439"/>
            <a:ext cx="3588494" cy="685800"/>
            <a:chOff x="1296" y="1824"/>
            <a:chExt cx="1934" cy="432"/>
          </a:xfrm>
        </p:grpSpPr>
        <p:sp>
          <p:nvSpPr>
            <p:cNvPr id="3" name="AutoShape 47">
              <a:extLst>
                <a:ext uri="{FF2B5EF4-FFF2-40B4-BE49-F238E27FC236}">
                  <a16:creationId xmlns:a16="http://schemas.microsoft.com/office/drawing/2014/main" id="{2F455CDD-07B3-A654-F7BE-8928FD978557}"/>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AB802BB2-9005-4286-F71A-C1A0130B28C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26B5222A-7D77-BFF8-251D-5A1296EEFE36}"/>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Flex-item</a:t>
              </a:r>
              <a:endParaRPr lang="vi-VN" sz="2000" b="1">
                <a:solidFill>
                  <a:srgbClr val="CC00FF"/>
                </a:solidFill>
              </a:endParaRPr>
            </a:p>
          </p:txBody>
        </p:sp>
        <p:sp>
          <p:nvSpPr>
            <p:cNvPr id="15" name="Text Box 50">
              <a:extLst>
                <a:ext uri="{FF2B5EF4-FFF2-40B4-BE49-F238E27FC236}">
                  <a16:creationId xmlns:a16="http://schemas.microsoft.com/office/drawing/2014/main" id="{93F1A598-A315-6285-FD0B-33C48C9C2AF4}"/>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523706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9748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3.12 </a:t>
            </a:r>
            <a:r>
              <a:rPr lang="en-US" b="1" i="1">
                <a:solidFill>
                  <a:srgbClr val="CC00FF"/>
                </a:solidFill>
                <a:latin typeface="Times New Roman" pitchFamily="18" charset="0"/>
                <a:cs typeface="Times New Roman" pitchFamily="18" charset="0"/>
              </a:rPr>
              <a:t>order </a:t>
            </a:r>
            <a:r>
              <a:rPr lang="vi-VN" b="1" i="1">
                <a:solidFill>
                  <a:srgbClr val="0000CC"/>
                </a:solidFill>
                <a:effectLst/>
                <a:latin typeface="SFMono-Regular"/>
              </a:rPr>
              <a:t>/* default is 0 */</a:t>
            </a:r>
            <a:r>
              <a:rPr lang="en-US" b="1" i="1">
                <a:solidFill>
                  <a:srgbClr val="0000CC"/>
                </a:solidFill>
                <a:effectLst/>
                <a:latin typeface="SFMono-Regular"/>
              </a:rPr>
              <a:t> </a:t>
            </a:r>
            <a:r>
              <a:rPr lang="vi-VN" b="1" i="1">
                <a:solidFill>
                  <a:srgbClr val="CC00FF"/>
                </a:solidFill>
                <a:latin typeface="Times New Roman" pitchFamily="18" charset="0"/>
                <a:cs typeface="Times New Roman" pitchFamily="18" charset="0"/>
              </a:rPr>
              <a:t>:</a:t>
            </a: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Thay đổi thứ tự các item</a:t>
            </a:r>
            <a:endParaRPr lang="vi-VN" b="1" i="1">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2656897F-77FD-E94E-4B7B-A3DA6DB08F33}"/>
              </a:ext>
            </a:extLst>
          </p:cNvPr>
          <p:cNvPicPr>
            <a:picLocks noChangeAspect="1"/>
          </p:cNvPicPr>
          <p:nvPr/>
        </p:nvPicPr>
        <p:blipFill>
          <a:blip r:embed="rId5"/>
          <a:stretch>
            <a:fillRect/>
          </a:stretch>
        </p:blipFill>
        <p:spPr>
          <a:xfrm>
            <a:off x="1294077" y="2168203"/>
            <a:ext cx="3672778" cy="1113374"/>
          </a:xfrm>
          <a:prstGeom prst="rect">
            <a:avLst/>
          </a:prstGeom>
        </p:spPr>
      </p:pic>
      <p:pic>
        <p:nvPicPr>
          <p:cNvPr id="5" name="Picture 4">
            <a:extLst>
              <a:ext uri="{FF2B5EF4-FFF2-40B4-BE49-F238E27FC236}">
                <a16:creationId xmlns:a16="http://schemas.microsoft.com/office/drawing/2014/main" id="{E78DF81E-E5CA-223C-4140-9FC6D7C39FF0}"/>
              </a:ext>
            </a:extLst>
          </p:cNvPr>
          <p:cNvPicPr>
            <a:picLocks noChangeAspect="1"/>
          </p:cNvPicPr>
          <p:nvPr/>
        </p:nvPicPr>
        <p:blipFill>
          <a:blip r:embed="rId6"/>
          <a:stretch>
            <a:fillRect/>
          </a:stretch>
        </p:blipFill>
        <p:spPr>
          <a:xfrm>
            <a:off x="5136222" y="2168203"/>
            <a:ext cx="3067050" cy="2019300"/>
          </a:xfrm>
          <a:prstGeom prst="rect">
            <a:avLst/>
          </a:prstGeom>
        </p:spPr>
      </p:pic>
      <p:pic>
        <p:nvPicPr>
          <p:cNvPr id="14" name="Picture 13">
            <a:extLst>
              <a:ext uri="{FF2B5EF4-FFF2-40B4-BE49-F238E27FC236}">
                <a16:creationId xmlns:a16="http://schemas.microsoft.com/office/drawing/2014/main" id="{948F071C-E12A-E8DB-4A7A-640E1CF5F178}"/>
              </a:ext>
            </a:extLst>
          </p:cNvPr>
          <p:cNvPicPr>
            <a:picLocks noChangeAspect="1"/>
          </p:cNvPicPr>
          <p:nvPr/>
        </p:nvPicPr>
        <p:blipFill>
          <a:blip r:embed="rId7"/>
          <a:stretch>
            <a:fillRect/>
          </a:stretch>
        </p:blipFill>
        <p:spPr>
          <a:xfrm>
            <a:off x="8281554" y="1830533"/>
            <a:ext cx="3326987" cy="2356970"/>
          </a:xfrm>
          <a:prstGeom prst="rect">
            <a:avLst/>
          </a:prstGeom>
        </p:spPr>
      </p:pic>
      <p:pic>
        <p:nvPicPr>
          <p:cNvPr id="16" name="Picture 15">
            <a:extLst>
              <a:ext uri="{FF2B5EF4-FFF2-40B4-BE49-F238E27FC236}">
                <a16:creationId xmlns:a16="http://schemas.microsoft.com/office/drawing/2014/main" id="{4F83D3D2-451A-67B6-4572-D9E35C080651}"/>
              </a:ext>
            </a:extLst>
          </p:cNvPr>
          <p:cNvPicPr>
            <a:picLocks noChangeAspect="1"/>
          </p:cNvPicPr>
          <p:nvPr/>
        </p:nvPicPr>
        <p:blipFill>
          <a:blip r:embed="rId8"/>
          <a:stretch>
            <a:fillRect/>
          </a:stretch>
        </p:blipFill>
        <p:spPr>
          <a:xfrm>
            <a:off x="5136222" y="4432482"/>
            <a:ext cx="2095500" cy="2352675"/>
          </a:xfrm>
          <a:prstGeom prst="rect">
            <a:avLst/>
          </a:prstGeom>
        </p:spPr>
      </p:pic>
      <p:pic>
        <p:nvPicPr>
          <p:cNvPr id="18" name="Picture 17">
            <a:extLst>
              <a:ext uri="{FF2B5EF4-FFF2-40B4-BE49-F238E27FC236}">
                <a16:creationId xmlns:a16="http://schemas.microsoft.com/office/drawing/2014/main" id="{3110F507-E497-29B4-EDCB-7CEA022816AC}"/>
              </a:ext>
            </a:extLst>
          </p:cNvPr>
          <p:cNvPicPr>
            <a:picLocks noChangeAspect="1"/>
          </p:cNvPicPr>
          <p:nvPr/>
        </p:nvPicPr>
        <p:blipFill>
          <a:blip r:embed="rId9"/>
          <a:stretch>
            <a:fillRect/>
          </a:stretch>
        </p:blipFill>
        <p:spPr>
          <a:xfrm>
            <a:off x="8281554" y="4264206"/>
            <a:ext cx="3053546" cy="2520951"/>
          </a:xfrm>
          <a:prstGeom prst="rect">
            <a:avLst/>
          </a:prstGeom>
        </p:spPr>
      </p:pic>
      <p:sp>
        <p:nvSpPr>
          <p:cNvPr id="20" name="TextBox 19">
            <a:extLst>
              <a:ext uri="{FF2B5EF4-FFF2-40B4-BE49-F238E27FC236}">
                <a16:creationId xmlns:a16="http://schemas.microsoft.com/office/drawing/2014/main" id="{B819BD42-FB18-AB5E-C501-087DFBDA2D19}"/>
              </a:ext>
            </a:extLst>
          </p:cNvPr>
          <p:cNvSpPr txBox="1"/>
          <p:nvPr/>
        </p:nvSpPr>
        <p:spPr>
          <a:xfrm>
            <a:off x="2157364" y="4432482"/>
            <a:ext cx="2869589" cy="707886"/>
          </a:xfrm>
          <a:prstGeom prst="rect">
            <a:avLst/>
          </a:prstGeom>
          <a:solidFill>
            <a:srgbClr val="FFFF00"/>
          </a:solidFill>
        </p:spPr>
        <p:txBody>
          <a:bodyPr wrap="square">
            <a:spAutoFit/>
          </a:bodyPr>
          <a:lstStyle/>
          <a:p>
            <a:pPr algn="ctr"/>
            <a:r>
              <a:rPr lang="en-US" sz="2000" b="1" i="1">
                <a:solidFill>
                  <a:srgbClr val="8500FF"/>
                </a:solidFill>
                <a:latin typeface="Times New Roman" pitchFamily="18" charset="0"/>
                <a:cs typeface="Times New Roman" pitchFamily="18" charset="0"/>
              </a:rPr>
              <a:t>Thay đổi thứ tự hiển thị dùng order</a:t>
            </a:r>
            <a:endParaRPr lang="vi-VN" sz="2000" b="0">
              <a:solidFill>
                <a:srgbClr val="FF0000"/>
              </a:solidFill>
              <a:effectLst/>
              <a:latin typeface="Consolas" panose="020B0609020204030204" pitchFamily="49" charset="0"/>
            </a:endParaRPr>
          </a:p>
        </p:txBody>
      </p:sp>
      <p:grpSp>
        <p:nvGrpSpPr>
          <p:cNvPr id="2" name="Group 46">
            <a:extLst>
              <a:ext uri="{FF2B5EF4-FFF2-40B4-BE49-F238E27FC236}">
                <a16:creationId xmlns:a16="http://schemas.microsoft.com/office/drawing/2014/main" id="{EA061116-BE56-E101-202B-DDCBE35E467A}"/>
              </a:ext>
            </a:extLst>
          </p:cNvPr>
          <p:cNvGrpSpPr>
            <a:grpSpLocks/>
          </p:cNvGrpSpPr>
          <p:nvPr/>
        </p:nvGrpSpPr>
        <p:grpSpPr bwMode="auto">
          <a:xfrm>
            <a:off x="702179" y="712439"/>
            <a:ext cx="3588494" cy="685800"/>
            <a:chOff x="1296" y="1824"/>
            <a:chExt cx="1934" cy="432"/>
          </a:xfrm>
        </p:grpSpPr>
        <p:sp>
          <p:nvSpPr>
            <p:cNvPr id="4" name="AutoShape 47">
              <a:extLst>
                <a:ext uri="{FF2B5EF4-FFF2-40B4-BE49-F238E27FC236}">
                  <a16:creationId xmlns:a16="http://schemas.microsoft.com/office/drawing/2014/main" id="{F2ED7D10-0E8A-1C5E-307E-6E618804415C}"/>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5799729C-9CF9-A2F5-6E51-4E1ED1C97B8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2C17EC3D-6726-128B-5281-7916CB6473B1}"/>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Flex-item</a:t>
              </a:r>
              <a:endParaRPr lang="vi-VN" sz="2000" b="1">
                <a:solidFill>
                  <a:srgbClr val="CC00FF"/>
                </a:solidFill>
              </a:endParaRPr>
            </a:p>
          </p:txBody>
        </p:sp>
        <p:sp>
          <p:nvSpPr>
            <p:cNvPr id="17" name="Text Box 50">
              <a:extLst>
                <a:ext uri="{FF2B5EF4-FFF2-40B4-BE49-F238E27FC236}">
                  <a16:creationId xmlns:a16="http://schemas.microsoft.com/office/drawing/2014/main" id="{9C297EA0-8ED5-585F-3864-DA8648AB4665}"/>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28109713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8801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78B47838-3F65-A691-41D7-B20F8D18970D}"/>
              </a:ext>
            </a:extLst>
          </p:cNvPr>
          <p:cNvSpPr txBox="1"/>
          <p:nvPr/>
        </p:nvSpPr>
        <p:spPr>
          <a:xfrm>
            <a:off x="1147494" y="1553892"/>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margin với flex-item  : Căn giữa </a:t>
            </a:r>
            <a:endParaRPr lang="en-US" b="1" i="1">
              <a:solidFill>
                <a:srgbClr val="0000CC"/>
              </a:solidFill>
              <a:latin typeface="Times New Roman" pitchFamily="18" charset="0"/>
              <a:cs typeface="Times New Roman" pitchFamily="18" charset="0"/>
            </a:endParaRPr>
          </a:p>
        </p:txBody>
      </p:sp>
      <p:grpSp>
        <p:nvGrpSpPr>
          <p:cNvPr id="2" name="Group 46">
            <a:extLst>
              <a:ext uri="{FF2B5EF4-FFF2-40B4-BE49-F238E27FC236}">
                <a16:creationId xmlns:a16="http://schemas.microsoft.com/office/drawing/2014/main" id="{A1F72D56-2B05-FA04-6011-1C11F996C845}"/>
              </a:ext>
            </a:extLst>
          </p:cNvPr>
          <p:cNvGrpSpPr>
            <a:grpSpLocks/>
          </p:cNvGrpSpPr>
          <p:nvPr/>
        </p:nvGrpSpPr>
        <p:grpSpPr bwMode="auto">
          <a:xfrm>
            <a:off x="702179" y="712439"/>
            <a:ext cx="3588494" cy="685800"/>
            <a:chOff x="1296" y="1824"/>
            <a:chExt cx="1934" cy="432"/>
          </a:xfrm>
        </p:grpSpPr>
        <p:sp>
          <p:nvSpPr>
            <p:cNvPr id="3" name="AutoShape 47">
              <a:extLst>
                <a:ext uri="{FF2B5EF4-FFF2-40B4-BE49-F238E27FC236}">
                  <a16:creationId xmlns:a16="http://schemas.microsoft.com/office/drawing/2014/main" id="{4AF77E0B-790E-D6FC-0E5E-789C63ED085B}"/>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04E9AD08-00EE-1691-6C00-6A8DFFB537E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FEFC1F35-7AAC-9F17-D929-07315DA5FB15}"/>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Flexbox: Flex-item</a:t>
              </a:r>
              <a:endParaRPr lang="vi-VN" sz="2000" b="1">
                <a:solidFill>
                  <a:srgbClr val="CC00FF"/>
                </a:solidFill>
              </a:endParaRPr>
            </a:p>
          </p:txBody>
        </p:sp>
        <p:sp>
          <p:nvSpPr>
            <p:cNvPr id="15" name="Text Box 50">
              <a:extLst>
                <a:ext uri="{FF2B5EF4-FFF2-40B4-BE49-F238E27FC236}">
                  <a16:creationId xmlns:a16="http://schemas.microsoft.com/office/drawing/2014/main" id="{46092630-BB65-3813-1E03-2E1FF72C48B7}"/>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pic>
        <p:nvPicPr>
          <p:cNvPr id="28" name="Picture 27">
            <a:extLst>
              <a:ext uri="{FF2B5EF4-FFF2-40B4-BE49-F238E27FC236}">
                <a16:creationId xmlns:a16="http://schemas.microsoft.com/office/drawing/2014/main" id="{789829A2-774A-F695-A134-DC32ADE549AE}"/>
              </a:ext>
            </a:extLst>
          </p:cNvPr>
          <p:cNvPicPr>
            <a:picLocks noChangeAspect="1"/>
          </p:cNvPicPr>
          <p:nvPr/>
        </p:nvPicPr>
        <p:blipFill>
          <a:blip r:embed="rId5"/>
          <a:stretch>
            <a:fillRect/>
          </a:stretch>
        </p:blipFill>
        <p:spPr>
          <a:xfrm>
            <a:off x="809625" y="2172966"/>
            <a:ext cx="5286375" cy="942975"/>
          </a:xfrm>
          <a:prstGeom prst="rect">
            <a:avLst/>
          </a:prstGeom>
        </p:spPr>
      </p:pic>
      <p:pic>
        <p:nvPicPr>
          <p:cNvPr id="30" name="Picture 29">
            <a:extLst>
              <a:ext uri="{FF2B5EF4-FFF2-40B4-BE49-F238E27FC236}">
                <a16:creationId xmlns:a16="http://schemas.microsoft.com/office/drawing/2014/main" id="{920489DD-BAD9-0BCD-A335-CCE5E3BC7AFA}"/>
              </a:ext>
            </a:extLst>
          </p:cNvPr>
          <p:cNvPicPr>
            <a:picLocks noChangeAspect="1"/>
          </p:cNvPicPr>
          <p:nvPr/>
        </p:nvPicPr>
        <p:blipFill>
          <a:blip r:embed="rId6"/>
          <a:stretch>
            <a:fillRect/>
          </a:stretch>
        </p:blipFill>
        <p:spPr>
          <a:xfrm>
            <a:off x="809625" y="3365683"/>
            <a:ext cx="3454714" cy="3209012"/>
          </a:xfrm>
          <a:prstGeom prst="rect">
            <a:avLst/>
          </a:prstGeom>
        </p:spPr>
      </p:pic>
      <p:pic>
        <p:nvPicPr>
          <p:cNvPr id="10304" name="Picture 10303">
            <a:extLst>
              <a:ext uri="{FF2B5EF4-FFF2-40B4-BE49-F238E27FC236}">
                <a16:creationId xmlns:a16="http://schemas.microsoft.com/office/drawing/2014/main" id="{445EB431-9CE5-4197-55C1-E77B795715E6}"/>
              </a:ext>
            </a:extLst>
          </p:cNvPr>
          <p:cNvPicPr>
            <a:picLocks noChangeAspect="1"/>
          </p:cNvPicPr>
          <p:nvPr/>
        </p:nvPicPr>
        <p:blipFill>
          <a:blip r:embed="rId7"/>
          <a:stretch>
            <a:fillRect/>
          </a:stretch>
        </p:blipFill>
        <p:spPr>
          <a:xfrm>
            <a:off x="6096000" y="4332558"/>
            <a:ext cx="2466975" cy="971550"/>
          </a:xfrm>
          <a:prstGeom prst="rect">
            <a:avLst/>
          </a:prstGeom>
        </p:spPr>
      </p:pic>
    </p:spTree>
    <p:extLst>
      <p:ext uri="{BB962C8B-B14F-4D97-AF65-F5344CB8AC3E}">
        <p14:creationId xmlns:p14="http://schemas.microsoft.com/office/powerpoint/2010/main" val="3303525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624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7097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10304" name="Picture 10303">
            <a:extLst>
              <a:ext uri="{FF2B5EF4-FFF2-40B4-BE49-F238E27FC236}">
                <a16:creationId xmlns:a16="http://schemas.microsoft.com/office/drawing/2014/main" id="{445EB431-9CE5-4197-55C1-E77B795715E6}"/>
              </a:ext>
            </a:extLst>
          </p:cNvPr>
          <p:cNvPicPr>
            <a:picLocks noChangeAspect="1"/>
          </p:cNvPicPr>
          <p:nvPr/>
        </p:nvPicPr>
        <p:blipFill>
          <a:blip r:embed="rId5"/>
          <a:stretch>
            <a:fillRect/>
          </a:stretch>
        </p:blipFill>
        <p:spPr>
          <a:xfrm>
            <a:off x="6096000" y="4332558"/>
            <a:ext cx="2466975" cy="971550"/>
          </a:xfrm>
          <a:prstGeom prst="rect">
            <a:avLst/>
          </a:prstGeom>
        </p:spPr>
      </p:pic>
      <p:pic>
        <p:nvPicPr>
          <p:cNvPr id="14" name="Picture 13">
            <a:extLst>
              <a:ext uri="{FF2B5EF4-FFF2-40B4-BE49-F238E27FC236}">
                <a16:creationId xmlns:a16="http://schemas.microsoft.com/office/drawing/2014/main" id="{51B8B0FB-F333-F108-454E-88C67CEA0A32}"/>
              </a:ext>
            </a:extLst>
          </p:cNvPr>
          <p:cNvPicPr>
            <a:picLocks noChangeAspect="1"/>
          </p:cNvPicPr>
          <p:nvPr/>
        </p:nvPicPr>
        <p:blipFill>
          <a:blip r:embed="rId6"/>
          <a:stretch>
            <a:fillRect/>
          </a:stretch>
        </p:blipFill>
        <p:spPr>
          <a:xfrm>
            <a:off x="0" y="115503"/>
            <a:ext cx="12191999" cy="6698640"/>
          </a:xfrm>
          <a:prstGeom prst="rect">
            <a:avLst/>
          </a:prstGeom>
        </p:spPr>
      </p:pic>
    </p:spTree>
    <p:extLst>
      <p:ext uri="{BB962C8B-B14F-4D97-AF65-F5344CB8AC3E}">
        <p14:creationId xmlns:p14="http://schemas.microsoft.com/office/powerpoint/2010/main" val="13627343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6023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9735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812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1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a:t>
            </a:r>
            <a:r>
              <a:rPr lang="vi-VN" b="1" i="1">
                <a:solidFill>
                  <a:srgbClr val="FF0000"/>
                </a:solidFill>
                <a:latin typeface="Times New Roman" pitchFamily="18" charset="0"/>
                <a:cs typeface="Times New Roman" pitchFamily="18" charset="0"/>
              </a:rPr>
              <a:t>:</a:t>
            </a:r>
            <a:r>
              <a:rPr lang="en-US" b="1" i="1">
                <a:solidFill>
                  <a:srgbClr val="FF0000"/>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linear-gradient</a:t>
            </a:r>
            <a:r>
              <a:rPr lang="en-US" b="1" i="1">
                <a:solidFill>
                  <a:srgbClr val="FF0000"/>
                </a:solidFill>
                <a:latin typeface="Times New Roman" pitchFamily="18" charset="0"/>
                <a:cs typeface="Times New Roman" pitchFamily="18" charset="0"/>
              </a:rPr>
              <a:t> </a:t>
            </a:r>
            <a:r>
              <a:rPr lang="en-US" b="1" i="1">
                <a:latin typeface="Times New Roman" pitchFamily="18" charset="0"/>
                <a:cs typeface="Times New Roman" pitchFamily="18" charset="0"/>
              </a:rPr>
              <a:t>dải nền chuyển sắc </a:t>
            </a:r>
            <a:endParaRPr lang="vi-VN" b="1" i="1">
              <a:latin typeface="Times New Roman" pitchFamily="18" charset="0"/>
              <a:cs typeface="Times New Roman" pitchFamily="18" charset="0"/>
            </a:endParaRPr>
          </a:p>
        </p:txBody>
      </p:sp>
      <p:grpSp>
        <p:nvGrpSpPr>
          <p:cNvPr id="10307" name="Group 10306">
            <a:extLst>
              <a:ext uri="{FF2B5EF4-FFF2-40B4-BE49-F238E27FC236}">
                <a16:creationId xmlns:a16="http://schemas.microsoft.com/office/drawing/2014/main" id="{33183A1C-0CE3-2F11-A3D3-C7FBA43952F3}"/>
              </a:ext>
            </a:extLst>
          </p:cNvPr>
          <p:cNvGrpSpPr/>
          <p:nvPr/>
        </p:nvGrpSpPr>
        <p:grpSpPr>
          <a:xfrm>
            <a:off x="4281344" y="3211345"/>
            <a:ext cx="7800975" cy="3616838"/>
            <a:chOff x="4193734" y="622146"/>
            <a:chExt cx="7800975" cy="3616838"/>
          </a:xfrm>
        </p:grpSpPr>
        <p:pic>
          <p:nvPicPr>
            <p:cNvPr id="14" name="Picture 13">
              <a:extLst>
                <a:ext uri="{FF2B5EF4-FFF2-40B4-BE49-F238E27FC236}">
                  <a16:creationId xmlns:a16="http://schemas.microsoft.com/office/drawing/2014/main" id="{6BC1A7AD-9E46-2EEB-0868-E520CCFFBAFD}"/>
                </a:ext>
              </a:extLst>
            </p:cNvPr>
            <p:cNvPicPr>
              <a:picLocks noChangeAspect="1"/>
            </p:cNvPicPr>
            <p:nvPr/>
          </p:nvPicPr>
          <p:blipFill>
            <a:blip r:embed="rId5"/>
            <a:stretch>
              <a:fillRect/>
            </a:stretch>
          </p:blipFill>
          <p:spPr>
            <a:xfrm>
              <a:off x="4193734" y="2034477"/>
              <a:ext cx="7800975" cy="790575"/>
            </a:xfrm>
            <a:prstGeom prst="rect">
              <a:avLst/>
            </a:prstGeom>
          </p:spPr>
        </p:pic>
        <p:sp>
          <p:nvSpPr>
            <p:cNvPr id="18" name="Rectangle 17">
              <a:extLst>
                <a:ext uri="{FF2B5EF4-FFF2-40B4-BE49-F238E27FC236}">
                  <a16:creationId xmlns:a16="http://schemas.microsoft.com/office/drawing/2014/main" id="{5C7F0768-8AFB-7CF0-968D-C2CA60EE9DE8}"/>
                </a:ext>
              </a:extLst>
            </p:cNvPr>
            <p:cNvSpPr/>
            <p:nvPr/>
          </p:nvSpPr>
          <p:spPr>
            <a:xfrm>
              <a:off x="7442257" y="2949921"/>
              <a:ext cx="1596523" cy="1289063"/>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ysClr val="windowText" lastClr="000000"/>
                  </a:solidFill>
                </a:rPr>
                <a:t>Direction</a:t>
              </a:r>
            </a:p>
            <a:p>
              <a:pPr algn="ctr"/>
              <a:r>
                <a:rPr lang="en-US" sz="1600" b="1">
                  <a:solidFill>
                    <a:sysClr val="windowText" lastClr="000000"/>
                  </a:solidFill>
                </a:rPr>
                <a:t>( không nhập mặc định top </a:t>
              </a:r>
              <a:r>
                <a:rPr lang="en-US" sz="1600" b="1">
                  <a:solidFill>
                    <a:sysClr val="windowText" lastClr="000000"/>
                  </a:solidFill>
                  <a:sym typeface="Wingdings" panose="05000000000000000000" pitchFamily="2" charset="2"/>
                </a:rPr>
                <a:t> bottom </a:t>
              </a:r>
              <a:endParaRPr lang="en-US" sz="1600" b="1">
                <a:solidFill>
                  <a:sysClr val="windowText" lastClr="000000"/>
                </a:solidFill>
              </a:endParaRPr>
            </a:p>
          </p:txBody>
        </p:sp>
        <p:cxnSp>
          <p:nvCxnSpPr>
            <p:cNvPr id="20" name="Straight Arrow Connector 19">
              <a:extLst>
                <a:ext uri="{FF2B5EF4-FFF2-40B4-BE49-F238E27FC236}">
                  <a16:creationId xmlns:a16="http://schemas.microsoft.com/office/drawing/2014/main" id="{0F5D5E9F-1BE5-462A-BC9C-CCA81E33AB57}"/>
                </a:ext>
              </a:extLst>
            </p:cNvPr>
            <p:cNvCxnSpPr/>
            <p:nvPr/>
          </p:nvCxnSpPr>
          <p:spPr>
            <a:xfrm>
              <a:off x="8228414" y="2562225"/>
              <a:ext cx="0" cy="409934"/>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9CE4EEF-A9AE-2FCA-82F8-BBA6D1E59B22}"/>
                </a:ext>
              </a:extLst>
            </p:cNvPr>
            <p:cNvSpPr/>
            <p:nvPr/>
          </p:nvSpPr>
          <p:spPr>
            <a:xfrm>
              <a:off x="9490577" y="2972159"/>
              <a:ext cx="1596523" cy="110808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Tham số bắt buộc </a:t>
              </a:r>
            </a:p>
            <a:p>
              <a:pPr algn="ctr"/>
              <a:r>
                <a:rPr lang="en-US" sz="1600" b="1">
                  <a:solidFill>
                    <a:srgbClr val="FF0000"/>
                  </a:solidFill>
                </a:rPr>
                <a:t>Dải  màu chuyển sắc A</a:t>
              </a:r>
              <a:r>
                <a:rPr lang="en-US" sz="1600" b="1">
                  <a:solidFill>
                    <a:srgbClr val="FF0000"/>
                  </a:solidFill>
                  <a:sym typeface="Wingdings" panose="05000000000000000000" pitchFamily="2" charset="2"/>
                </a:rPr>
                <a:t> B</a:t>
              </a:r>
              <a:endParaRPr lang="en-US" sz="1600" b="1">
                <a:solidFill>
                  <a:srgbClr val="FF0000"/>
                </a:solidFill>
              </a:endParaRPr>
            </a:p>
          </p:txBody>
        </p:sp>
        <p:cxnSp>
          <p:nvCxnSpPr>
            <p:cNvPr id="22" name="Straight Arrow Connector 21">
              <a:extLst>
                <a:ext uri="{FF2B5EF4-FFF2-40B4-BE49-F238E27FC236}">
                  <a16:creationId xmlns:a16="http://schemas.microsoft.com/office/drawing/2014/main" id="{12AF9DB6-AA2C-0244-00E1-5821E841504C}"/>
                </a:ext>
              </a:extLst>
            </p:cNvPr>
            <p:cNvCxnSpPr>
              <a:cxnSpLocks/>
              <a:endCxn id="21" idx="0"/>
            </p:cNvCxnSpPr>
            <p:nvPr/>
          </p:nvCxnSpPr>
          <p:spPr>
            <a:xfrm>
              <a:off x="9349077" y="2596452"/>
              <a:ext cx="939762" cy="375707"/>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70AE31-8099-61BF-A4B9-4598FDACB2B5}"/>
                </a:ext>
              </a:extLst>
            </p:cNvPr>
            <p:cNvCxnSpPr/>
            <p:nvPr/>
          </p:nvCxnSpPr>
          <p:spPr>
            <a:xfrm>
              <a:off x="8935030" y="2596452"/>
              <a:ext cx="828095"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B5AAE50-0D30-AC24-0C3F-EC2DE3C9BF0D}"/>
                </a:ext>
              </a:extLst>
            </p:cNvPr>
            <p:cNvCxnSpPr/>
            <p:nvPr/>
          </p:nvCxnSpPr>
          <p:spPr>
            <a:xfrm>
              <a:off x="10373305" y="2596452"/>
              <a:ext cx="828095"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6E5C94-7C5D-5F4A-90D9-97BF9B76EA99}"/>
                </a:ext>
              </a:extLst>
            </p:cNvPr>
            <p:cNvCxnSpPr>
              <a:cxnSpLocks/>
              <a:endCxn id="21" idx="0"/>
            </p:cNvCxnSpPr>
            <p:nvPr/>
          </p:nvCxnSpPr>
          <p:spPr>
            <a:xfrm flipH="1">
              <a:off x="10288839" y="2596452"/>
              <a:ext cx="480379" cy="375707"/>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0308" name="Rectangle 10307">
              <a:extLst>
                <a:ext uri="{FF2B5EF4-FFF2-40B4-BE49-F238E27FC236}">
                  <a16:creationId xmlns:a16="http://schemas.microsoft.com/office/drawing/2014/main" id="{979C28C8-5957-3A83-2B3A-0EC1FA86D6BF}"/>
                </a:ext>
              </a:extLst>
            </p:cNvPr>
            <p:cNvSpPr/>
            <p:nvPr/>
          </p:nvSpPr>
          <p:spPr>
            <a:xfrm>
              <a:off x="9490577" y="622146"/>
              <a:ext cx="1520546" cy="778456"/>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ysClr val="windowText" lastClr="000000"/>
                  </a:solidFill>
                </a:rPr>
                <a:t>% không áp dụng chuyển sắc từng màu</a:t>
              </a:r>
            </a:p>
          </p:txBody>
        </p:sp>
        <p:cxnSp>
          <p:nvCxnSpPr>
            <p:cNvPr id="10309" name="Straight Arrow Connector 10308">
              <a:extLst>
                <a:ext uri="{FF2B5EF4-FFF2-40B4-BE49-F238E27FC236}">
                  <a16:creationId xmlns:a16="http://schemas.microsoft.com/office/drawing/2014/main" id="{C00847BE-B2D3-DBDE-FEEF-9A485935938C}"/>
                </a:ext>
              </a:extLst>
            </p:cNvPr>
            <p:cNvCxnSpPr>
              <a:cxnSpLocks/>
              <a:stCxn id="10308" idx="2"/>
            </p:cNvCxnSpPr>
            <p:nvPr/>
          </p:nvCxnSpPr>
          <p:spPr>
            <a:xfrm flipH="1">
              <a:off x="9927944" y="1400602"/>
              <a:ext cx="322906" cy="90376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0312" name="Straight Arrow Connector 10311">
              <a:extLst>
                <a:ext uri="{FF2B5EF4-FFF2-40B4-BE49-F238E27FC236}">
                  <a16:creationId xmlns:a16="http://schemas.microsoft.com/office/drawing/2014/main" id="{F2C89B02-F0A2-8960-B8F2-17069D245B37}"/>
                </a:ext>
              </a:extLst>
            </p:cNvPr>
            <p:cNvCxnSpPr>
              <a:cxnSpLocks/>
              <a:stCxn id="10308" idx="2"/>
            </p:cNvCxnSpPr>
            <p:nvPr/>
          </p:nvCxnSpPr>
          <p:spPr>
            <a:xfrm>
              <a:off x="10250850" y="1400602"/>
              <a:ext cx="1247950" cy="944506"/>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grpSp>
      <p:pic>
        <p:nvPicPr>
          <p:cNvPr id="131" name="Picture 130">
            <a:extLst>
              <a:ext uri="{FF2B5EF4-FFF2-40B4-BE49-F238E27FC236}">
                <a16:creationId xmlns:a16="http://schemas.microsoft.com/office/drawing/2014/main" id="{C6F1C1BE-C4A3-2BE2-70E7-B2379F5A06B8}"/>
              </a:ext>
            </a:extLst>
          </p:cNvPr>
          <p:cNvPicPr>
            <a:picLocks noChangeAspect="1"/>
          </p:cNvPicPr>
          <p:nvPr/>
        </p:nvPicPr>
        <p:blipFill>
          <a:blip r:embed="rId6"/>
          <a:stretch>
            <a:fillRect/>
          </a:stretch>
        </p:blipFill>
        <p:spPr>
          <a:xfrm>
            <a:off x="771752" y="5499448"/>
            <a:ext cx="6677787" cy="1095375"/>
          </a:xfrm>
          <a:prstGeom prst="rect">
            <a:avLst/>
          </a:prstGeom>
        </p:spPr>
      </p:pic>
      <p:pic>
        <p:nvPicPr>
          <p:cNvPr id="133" name="Picture 132">
            <a:extLst>
              <a:ext uri="{FF2B5EF4-FFF2-40B4-BE49-F238E27FC236}">
                <a16:creationId xmlns:a16="http://schemas.microsoft.com/office/drawing/2014/main" id="{B184B408-87F2-69C1-7C66-85810120E6DE}"/>
              </a:ext>
            </a:extLst>
          </p:cNvPr>
          <p:cNvPicPr>
            <a:picLocks noChangeAspect="1"/>
          </p:cNvPicPr>
          <p:nvPr/>
        </p:nvPicPr>
        <p:blipFill>
          <a:blip r:embed="rId7"/>
          <a:stretch>
            <a:fillRect/>
          </a:stretch>
        </p:blipFill>
        <p:spPr>
          <a:xfrm>
            <a:off x="4281344" y="3488634"/>
            <a:ext cx="2457450" cy="1038225"/>
          </a:xfrm>
          <a:prstGeom prst="rect">
            <a:avLst/>
          </a:prstGeom>
        </p:spPr>
      </p:pic>
      <p:pic>
        <p:nvPicPr>
          <p:cNvPr id="135" name="Picture 134">
            <a:extLst>
              <a:ext uri="{FF2B5EF4-FFF2-40B4-BE49-F238E27FC236}">
                <a16:creationId xmlns:a16="http://schemas.microsoft.com/office/drawing/2014/main" id="{85377E58-9B95-A098-635E-644B8BDAC41B}"/>
              </a:ext>
            </a:extLst>
          </p:cNvPr>
          <p:cNvPicPr>
            <a:picLocks noChangeAspect="1"/>
          </p:cNvPicPr>
          <p:nvPr/>
        </p:nvPicPr>
        <p:blipFill>
          <a:blip r:embed="rId8"/>
          <a:stretch>
            <a:fillRect/>
          </a:stretch>
        </p:blipFill>
        <p:spPr>
          <a:xfrm>
            <a:off x="788476" y="3518451"/>
            <a:ext cx="3362325" cy="1797939"/>
          </a:xfrm>
          <a:prstGeom prst="rect">
            <a:avLst/>
          </a:prstGeom>
        </p:spPr>
      </p:pic>
      <p:grpSp>
        <p:nvGrpSpPr>
          <p:cNvPr id="2" name="Group 46">
            <a:extLst>
              <a:ext uri="{FF2B5EF4-FFF2-40B4-BE49-F238E27FC236}">
                <a16:creationId xmlns:a16="http://schemas.microsoft.com/office/drawing/2014/main" id="{5A56A330-DE3B-BEB5-F54A-CDBADDA7EF4F}"/>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CA4756CE-ED5C-63E9-020D-C1FCD93B338A}"/>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DBB3B4DE-A532-C1F7-34E4-7F0EA7D2A91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4526E25B-A5A9-ED6D-86CA-752305B3C61E}"/>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5" name="Text Box 50">
              <a:extLst>
                <a:ext uri="{FF2B5EF4-FFF2-40B4-BE49-F238E27FC236}">
                  <a16:creationId xmlns:a16="http://schemas.microsoft.com/office/drawing/2014/main" id="{1F0FC296-4BF6-136D-DD9E-D9B4A9E28A86}"/>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pic>
        <p:nvPicPr>
          <p:cNvPr id="17" name="Picture 16">
            <a:extLst>
              <a:ext uri="{FF2B5EF4-FFF2-40B4-BE49-F238E27FC236}">
                <a16:creationId xmlns:a16="http://schemas.microsoft.com/office/drawing/2014/main" id="{C17F3E90-0995-1C6D-E468-FF99D9DC0B22}"/>
              </a:ext>
            </a:extLst>
          </p:cNvPr>
          <p:cNvPicPr>
            <a:picLocks noChangeAspect="1"/>
          </p:cNvPicPr>
          <p:nvPr/>
        </p:nvPicPr>
        <p:blipFill>
          <a:blip r:embed="rId9"/>
          <a:stretch>
            <a:fillRect/>
          </a:stretch>
        </p:blipFill>
        <p:spPr>
          <a:xfrm>
            <a:off x="1158836" y="1928631"/>
            <a:ext cx="3543300" cy="733425"/>
          </a:xfrm>
          <a:prstGeom prst="rect">
            <a:avLst/>
          </a:prstGeom>
        </p:spPr>
      </p:pic>
      <p:pic>
        <p:nvPicPr>
          <p:cNvPr id="23" name="Picture 22">
            <a:extLst>
              <a:ext uri="{FF2B5EF4-FFF2-40B4-BE49-F238E27FC236}">
                <a16:creationId xmlns:a16="http://schemas.microsoft.com/office/drawing/2014/main" id="{7051A541-0146-3D9A-F1C7-6F583A600B08}"/>
              </a:ext>
            </a:extLst>
          </p:cNvPr>
          <p:cNvPicPr>
            <a:picLocks noChangeAspect="1"/>
          </p:cNvPicPr>
          <p:nvPr/>
        </p:nvPicPr>
        <p:blipFill>
          <a:blip r:embed="rId10"/>
          <a:stretch>
            <a:fillRect/>
          </a:stretch>
        </p:blipFill>
        <p:spPr>
          <a:xfrm>
            <a:off x="4773986" y="1912448"/>
            <a:ext cx="2715880" cy="788230"/>
          </a:xfrm>
          <a:prstGeom prst="rect">
            <a:avLst/>
          </a:prstGeom>
        </p:spPr>
      </p:pic>
      <p:sp>
        <p:nvSpPr>
          <p:cNvPr id="28" name="TextBox 27">
            <a:extLst>
              <a:ext uri="{FF2B5EF4-FFF2-40B4-BE49-F238E27FC236}">
                <a16:creationId xmlns:a16="http://schemas.microsoft.com/office/drawing/2014/main" id="{F9E3CF3B-64E8-1A43-6AB6-8601D2BF19C4}"/>
              </a:ext>
            </a:extLst>
          </p:cNvPr>
          <p:cNvSpPr txBox="1"/>
          <p:nvPr/>
        </p:nvSpPr>
        <p:spPr>
          <a:xfrm>
            <a:off x="7682722" y="1789399"/>
            <a:ext cx="3284375" cy="646331"/>
          </a:xfrm>
          <a:prstGeom prst="rect">
            <a:avLst/>
          </a:prstGeom>
          <a:noFill/>
        </p:spPr>
        <p:txBody>
          <a:bodyPr wrap="square">
            <a:spAutoFit/>
          </a:bodyPr>
          <a:lstStyle/>
          <a:p>
            <a:r>
              <a:rPr lang="en-US">
                <a:hlinkClick r:id="rId11"/>
              </a:rPr>
              <a:t>https://www.w3schools.com/css/css3_gradients.asp</a:t>
            </a:r>
            <a:r>
              <a:rPr lang="en-US"/>
              <a:t> </a:t>
            </a:r>
          </a:p>
        </p:txBody>
      </p:sp>
      <p:sp>
        <p:nvSpPr>
          <p:cNvPr id="30" name="TextBox 29">
            <a:extLst>
              <a:ext uri="{FF2B5EF4-FFF2-40B4-BE49-F238E27FC236}">
                <a16:creationId xmlns:a16="http://schemas.microsoft.com/office/drawing/2014/main" id="{6BDB146C-38C9-8E7A-5FD4-5DB1B5546372}"/>
              </a:ext>
            </a:extLst>
          </p:cNvPr>
          <p:cNvSpPr txBox="1"/>
          <p:nvPr/>
        </p:nvSpPr>
        <p:spPr>
          <a:xfrm>
            <a:off x="991787" y="2787294"/>
            <a:ext cx="10005391" cy="369332"/>
          </a:xfrm>
          <a:prstGeom prst="rect">
            <a:avLst/>
          </a:prstGeom>
          <a:noFill/>
        </p:spPr>
        <p:txBody>
          <a:bodyPr wrap="square">
            <a:spAutoFit/>
          </a:bodyPr>
          <a:lstStyle/>
          <a:p>
            <a:r>
              <a:rPr lang="en-US" b="0" i="0">
                <a:solidFill>
                  <a:srgbClr val="0000CC"/>
                </a:solidFill>
                <a:effectLst/>
                <a:latin typeface="Consolas" panose="020B0609020204030204" pitchFamily="49" charset="0"/>
              </a:rPr>
              <a:t>background-image: linear-gradient(</a:t>
            </a:r>
            <a:r>
              <a:rPr lang="en-US" b="0" i="1">
                <a:solidFill>
                  <a:srgbClr val="0000CC"/>
                </a:solidFill>
                <a:effectLst/>
                <a:latin typeface="Consolas" panose="020B0609020204030204" pitchFamily="49" charset="0"/>
              </a:rPr>
              <a:t>direction</a:t>
            </a:r>
            <a:r>
              <a:rPr lang="en-US" b="0" i="0">
                <a:solidFill>
                  <a:srgbClr val="0000CC"/>
                </a:solidFill>
                <a:effectLst/>
                <a:latin typeface="Consolas" panose="020B0609020204030204" pitchFamily="49" charset="0"/>
              </a:rPr>
              <a:t>, </a:t>
            </a:r>
            <a:r>
              <a:rPr lang="en-US" b="0" i="1">
                <a:solidFill>
                  <a:srgbClr val="0000CC"/>
                </a:solidFill>
                <a:effectLst/>
                <a:latin typeface="Consolas" panose="020B0609020204030204" pitchFamily="49" charset="0"/>
              </a:rPr>
              <a:t>color-stop1</a:t>
            </a:r>
            <a:r>
              <a:rPr lang="en-US" b="0" i="0">
                <a:solidFill>
                  <a:srgbClr val="0000CC"/>
                </a:solidFill>
                <a:effectLst/>
                <a:latin typeface="Consolas" panose="020B0609020204030204" pitchFamily="49" charset="0"/>
              </a:rPr>
              <a:t>, </a:t>
            </a:r>
            <a:r>
              <a:rPr lang="en-US" b="0" i="1">
                <a:solidFill>
                  <a:srgbClr val="0000CC"/>
                </a:solidFill>
                <a:effectLst/>
                <a:latin typeface="Consolas" panose="020B0609020204030204" pitchFamily="49" charset="0"/>
              </a:rPr>
              <a:t>color-stop2, ...</a:t>
            </a:r>
            <a:r>
              <a:rPr lang="en-US" b="0" i="0">
                <a:solidFill>
                  <a:srgbClr val="0000CC"/>
                </a:solidFill>
                <a:effectLst/>
                <a:latin typeface="Consolas" panose="020B0609020204030204" pitchFamily="49" charset="0"/>
              </a:rPr>
              <a:t>);</a:t>
            </a:r>
            <a:endParaRPr lang="en-US">
              <a:solidFill>
                <a:srgbClr val="0000CC"/>
              </a:solidFill>
            </a:endParaRPr>
          </a:p>
        </p:txBody>
      </p:sp>
      <p:cxnSp>
        <p:nvCxnSpPr>
          <p:cNvPr id="10304" name="Straight Connector 10303">
            <a:extLst>
              <a:ext uri="{FF2B5EF4-FFF2-40B4-BE49-F238E27FC236}">
                <a16:creationId xmlns:a16="http://schemas.microsoft.com/office/drawing/2014/main" id="{27EA7169-03C5-B48A-3C18-D5B1B85E51B7}"/>
              </a:ext>
            </a:extLst>
          </p:cNvPr>
          <p:cNvCxnSpPr/>
          <p:nvPr/>
        </p:nvCxnSpPr>
        <p:spPr>
          <a:xfrm>
            <a:off x="6738794" y="3146687"/>
            <a:ext cx="5565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05" name="Straight Connector 10304">
            <a:extLst>
              <a:ext uri="{FF2B5EF4-FFF2-40B4-BE49-F238E27FC236}">
                <a16:creationId xmlns:a16="http://schemas.microsoft.com/office/drawing/2014/main" id="{B6B1C11E-056F-F4A7-3213-6073034D07AE}"/>
              </a:ext>
            </a:extLst>
          </p:cNvPr>
          <p:cNvCxnSpPr/>
          <p:nvPr/>
        </p:nvCxnSpPr>
        <p:spPr>
          <a:xfrm>
            <a:off x="8386456" y="3137754"/>
            <a:ext cx="5565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3645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8514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3625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6985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8837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1241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7074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310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178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8236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40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linear-gradient</a:t>
            </a:r>
            <a:r>
              <a:rPr lang="en-US" b="1" i="1">
                <a:solidFill>
                  <a:srgbClr val="FF0000"/>
                </a:solidFill>
                <a:latin typeface="Times New Roman" pitchFamily="18" charset="0"/>
                <a:cs typeface="Times New Roman" pitchFamily="18" charset="0"/>
              </a:rPr>
              <a:t> </a:t>
            </a:r>
            <a:r>
              <a:rPr lang="en-US" sz="1800" b="1">
                <a:solidFill>
                  <a:sysClr val="windowText" lastClr="000000"/>
                </a:solidFill>
              </a:rPr>
              <a:t>Direction</a:t>
            </a:r>
            <a:r>
              <a:rPr lang="en-US" sz="1800" b="1" i="1">
                <a:solidFill>
                  <a:sysClr val="windowText" lastClr="000000"/>
                </a:solidFill>
                <a:latin typeface="Times New Roman" pitchFamily="18" charset="0"/>
                <a:cs typeface="Times New Roman" pitchFamily="18" charset="0"/>
              </a:rPr>
              <a:t> – điều hướng chuyển màu</a:t>
            </a:r>
            <a:endParaRPr lang="en-US" sz="1800" b="1">
              <a:solidFill>
                <a:sysClr val="windowText" lastClr="000000"/>
              </a:solidFill>
            </a:endParaRPr>
          </a:p>
        </p:txBody>
      </p:sp>
      <p:sp>
        <p:nvSpPr>
          <p:cNvPr id="10332" name="TextBox 10331">
            <a:extLst>
              <a:ext uri="{FF2B5EF4-FFF2-40B4-BE49-F238E27FC236}">
                <a16:creationId xmlns:a16="http://schemas.microsoft.com/office/drawing/2014/main" id="{26887708-D77C-EC2B-2B7D-E008B68AF679}"/>
              </a:ext>
            </a:extLst>
          </p:cNvPr>
          <p:cNvSpPr txBox="1"/>
          <p:nvPr/>
        </p:nvSpPr>
        <p:spPr>
          <a:xfrm>
            <a:off x="4928223" y="919370"/>
            <a:ext cx="4833837" cy="369332"/>
          </a:xfrm>
          <a:prstGeom prst="rect">
            <a:avLst/>
          </a:prstGeom>
          <a:noFill/>
        </p:spPr>
        <p:txBody>
          <a:bodyPr wrap="square">
            <a:spAutoFit/>
          </a:bodyPr>
          <a:lstStyle/>
          <a:p>
            <a:r>
              <a:rPr lang="vi-VN">
                <a:hlinkClick r:id="rId5"/>
              </a:rPr>
              <a:t>https://cssgradient.io/gradient-backgrounds/</a:t>
            </a:r>
            <a:r>
              <a:rPr lang="en-US"/>
              <a:t> </a:t>
            </a:r>
            <a:endParaRPr lang="vi-VN"/>
          </a:p>
        </p:txBody>
      </p:sp>
      <p:pic>
        <p:nvPicPr>
          <p:cNvPr id="4" name="Picture 3">
            <a:extLst>
              <a:ext uri="{FF2B5EF4-FFF2-40B4-BE49-F238E27FC236}">
                <a16:creationId xmlns:a16="http://schemas.microsoft.com/office/drawing/2014/main" id="{E455B76D-3430-E5BD-896B-1B26C4A48CF3}"/>
              </a:ext>
            </a:extLst>
          </p:cNvPr>
          <p:cNvPicPr>
            <a:picLocks noChangeAspect="1"/>
          </p:cNvPicPr>
          <p:nvPr/>
        </p:nvPicPr>
        <p:blipFill>
          <a:blip r:embed="rId6"/>
          <a:stretch>
            <a:fillRect/>
          </a:stretch>
        </p:blipFill>
        <p:spPr>
          <a:xfrm>
            <a:off x="1044671" y="2137112"/>
            <a:ext cx="4898708" cy="885825"/>
          </a:xfrm>
          <a:prstGeom prst="rect">
            <a:avLst/>
          </a:prstGeom>
        </p:spPr>
      </p:pic>
      <p:pic>
        <p:nvPicPr>
          <p:cNvPr id="6" name="Picture 5">
            <a:extLst>
              <a:ext uri="{FF2B5EF4-FFF2-40B4-BE49-F238E27FC236}">
                <a16:creationId xmlns:a16="http://schemas.microsoft.com/office/drawing/2014/main" id="{394A4FB0-1415-8E1F-B8CD-50DFEF5C02D6}"/>
              </a:ext>
            </a:extLst>
          </p:cNvPr>
          <p:cNvPicPr>
            <a:picLocks noChangeAspect="1"/>
          </p:cNvPicPr>
          <p:nvPr/>
        </p:nvPicPr>
        <p:blipFill>
          <a:blip r:embed="rId7"/>
          <a:stretch>
            <a:fillRect/>
          </a:stretch>
        </p:blipFill>
        <p:spPr>
          <a:xfrm>
            <a:off x="6433560" y="2121871"/>
            <a:ext cx="5662612" cy="885825"/>
          </a:xfrm>
          <a:prstGeom prst="rect">
            <a:avLst/>
          </a:prstGeom>
        </p:spPr>
      </p:pic>
      <p:sp>
        <p:nvSpPr>
          <p:cNvPr id="15" name="Arrow: Left-Right 14">
            <a:extLst>
              <a:ext uri="{FF2B5EF4-FFF2-40B4-BE49-F238E27FC236}">
                <a16:creationId xmlns:a16="http://schemas.microsoft.com/office/drawing/2014/main" id="{7FC224F4-2A5C-F2C3-9515-66621A7BAE61}"/>
              </a:ext>
            </a:extLst>
          </p:cNvPr>
          <p:cNvSpPr/>
          <p:nvPr/>
        </p:nvSpPr>
        <p:spPr>
          <a:xfrm>
            <a:off x="6019690" y="2484774"/>
            <a:ext cx="337560" cy="1905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a:extLst>
              <a:ext uri="{FF2B5EF4-FFF2-40B4-BE49-F238E27FC236}">
                <a16:creationId xmlns:a16="http://schemas.microsoft.com/office/drawing/2014/main" id="{7A5C5C43-C54D-32CB-1A03-7F05BC26576F}"/>
              </a:ext>
            </a:extLst>
          </p:cNvPr>
          <p:cNvSpPr/>
          <p:nvPr/>
        </p:nvSpPr>
        <p:spPr>
          <a:xfrm>
            <a:off x="3790950" y="3086223"/>
            <a:ext cx="4287468"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Không truyền direction, mặc định = to bottom </a:t>
            </a:r>
          </a:p>
        </p:txBody>
      </p:sp>
      <p:pic>
        <p:nvPicPr>
          <p:cNvPr id="23" name="Picture 22">
            <a:extLst>
              <a:ext uri="{FF2B5EF4-FFF2-40B4-BE49-F238E27FC236}">
                <a16:creationId xmlns:a16="http://schemas.microsoft.com/office/drawing/2014/main" id="{6B2F7F67-26A9-EC65-2069-B1F70711FA53}"/>
              </a:ext>
            </a:extLst>
          </p:cNvPr>
          <p:cNvPicPr>
            <a:picLocks noChangeAspect="1"/>
          </p:cNvPicPr>
          <p:nvPr/>
        </p:nvPicPr>
        <p:blipFill>
          <a:blip r:embed="rId8"/>
          <a:stretch>
            <a:fillRect/>
          </a:stretch>
        </p:blipFill>
        <p:spPr>
          <a:xfrm>
            <a:off x="991787" y="3476697"/>
            <a:ext cx="8705850" cy="1123950"/>
          </a:xfrm>
          <a:prstGeom prst="rect">
            <a:avLst/>
          </a:prstGeom>
        </p:spPr>
      </p:pic>
      <p:sp>
        <p:nvSpPr>
          <p:cNvPr id="26" name="Rectangle 25">
            <a:extLst>
              <a:ext uri="{FF2B5EF4-FFF2-40B4-BE49-F238E27FC236}">
                <a16:creationId xmlns:a16="http://schemas.microsoft.com/office/drawing/2014/main" id="{9AD24E0F-BD3B-1B8B-85B6-D71B7D0DC729}"/>
              </a:ext>
            </a:extLst>
          </p:cNvPr>
          <p:cNvSpPr/>
          <p:nvPr/>
        </p:nvSpPr>
        <p:spPr>
          <a:xfrm>
            <a:off x="1667451" y="3861455"/>
            <a:ext cx="1113849"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 bottom </a:t>
            </a:r>
          </a:p>
        </p:txBody>
      </p:sp>
      <p:grpSp>
        <p:nvGrpSpPr>
          <p:cNvPr id="2" name="Group 46">
            <a:extLst>
              <a:ext uri="{FF2B5EF4-FFF2-40B4-BE49-F238E27FC236}">
                <a16:creationId xmlns:a16="http://schemas.microsoft.com/office/drawing/2014/main" id="{2D544E4A-27A5-F6BB-3201-7956721E9C23}"/>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1184E06B-9EE3-4A78-35FD-7AF806F8A0BE}"/>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09A5D3DE-3C5B-6198-B240-69A3D4A54FA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3C10F568-2004-33A3-62B5-AAA66CF311FB}"/>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8" name="Text Box 50">
              <a:extLst>
                <a:ext uri="{FF2B5EF4-FFF2-40B4-BE49-F238E27FC236}">
                  <a16:creationId xmlns:a16="http://schemas.microsoft.com/office/drawing/2014/main" id="{956E302C-9E24-77C3-F050-2AB35F3FF78A}"/>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8213604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5061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0C5B8C0A-7894-C71B-B3A8-C652EA9FF8E0}"/>
              </a:ext>
            </a:extLst>
          </p:cNvPr>
          <p:cNvGrpSpPr>
            <a:grpSpLocks/>
          </p:cNvGrpSpPr>
          <p:nvPr/>
        </p:nvGrpSpPr>
        <p:grpSpPr bwMode="auto">
          <a:xfrm>
            <a:off x="702179" y="712439"/>
            <a:ext cx="3588494" cy="685800"/>
            <a:chOff x="1296" y="1824"/>
            <a:chExt cx="1934" cy="432"/>
          </a:xfrm>
        </p:grpSpPr>
        <p:sp>
          <p:nvSpPr>
            <p:cNvPr id="15" name="AutoShape 47">
              <a:extLst>
                <a:ext uri="{FF2B5EF4-FFF2-40B4-BE49-F238E27FC236}">
                  <a16:creationId xmlns:a16="http://schemas.microsoft.com/office/drawing/2014/main" id="{C10B7E31-6F34-1C8F-F244-4401E6B9C466}"/>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D252E460-387A-C4E7-EF31-C8AD8E785F7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BF6EF6A3-B631-15A3-1C2A-57C2FE56BF74}"/>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Grid làm được gì ?</a:t>
              </a:r>
              <a:endParaRPr lang="vi-VN" sz="2000" b="1">
                <a:solidFill>
                  <a:srgbClr val="CC00FF"/>
                </a:solidFill>
              </a:endParaRPr>
            </a:p>
          </p:txBody>
        </p:sp>
        <p:sp>
          <p:nvSpPr>
            <p:cNvPr id="20" name="Text Box 50">
              <a:extLst>
                <a:ext uri="{FF2B5EF4-FFF2-40B4-BE49-F238E27FC236}">
                  <a16:creationId xmlns:a16="http://schemas.microsoft.com/office/drawing/2014/main" id="{63B38953-4C4B-C3F9-371B-567061532D17}"/>
                </a:ext>
              </a:extLst>
            </p:cNvPr>
            <p:cNvSpPr txBox="1">
              <a:spLocks noChangeArrowheads="1"/>
            </p:cNvSpPr>
            <p:nvPr/>
          </p:nvSpPr>
          <p:spPr bwMode="gray">
            <a:xfrm>
              <a:off x="1433"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pic>
        <p:nvPicPr>
          <p:cNvPr id="4" name="Picture 3">
            <a:extLst>
              <a:ext uri="{FF2B5EF4-FFF2-40B4-BE49-F238E27FC236}">
                <a16:creationId xmlns:a16="http://schemas.microsoft.com/office/drawing/2014/main" id="{7A61CF6E-F850-F7DE-2F52-B04A73F207EC}"/>
              </a:ext>
            </a:extLst>
          </p:cNvPr>
          <p:cNvPicPr>
            <a:picLocks noChangeAspect="1"/>
          </p:cNvPicPr>
          <p:nvPr/>
        </p:nvPicPr>
        <p:blipFill>
          <a:blip r:embed="rId5"/>
          <a:stretch>
            <a:fillRect/>
          </a:stretch>
        </p:blipFill>
        <p:spPr>
          <a:xfrm>
            <a:off x="1179036" y="2531385"/>
            <a:ext cx="5345589" cy="3792170"/>
          </a:xfrm>
          <a:prstGeom prst="rect">
            <a:avLst/>
          </a:prstGeom>
        </p:spPr>
      </p:pic>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923330"/>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1. </a:t>
            </a:r>
            <a:r>
              <a:rPr lang="vi-VN" b="1" i="1">
                <a:solidFill>
                  <a:srgbClr val="CC00FF"/>
                </a:solidFill>
                <a:latin typeface="Times New Roman" pitchFamily="18" charset="0"/>
                <a:cs typeface="Times New Roman" pitchFamily="18" charset="0"/>
              </a:rPr>
              <a:t>Grid CSS</a:t>
            </a:r>
            <a:r>
              <a:rPr lang="en-US" b="1" i="1">
                <a:solidFill>
                  <a:srgbClr val="CC00FF"/>
                </a:solidFill>
                <a:latin typeface="Times New Roman" pitchFamily="18" charset="0"/>
                <a:cs typeface="Times New Roman" pitchFamily="18" charset="0"/>
              </a:rPr>
              <a:t>: </a:t>
            </a:r>
          </a:p>
          <a:p>
            <a:pPr marL="742950" lvl="1" indent="-285750">
              <a:buFont typeface="Wingdings" panose="05000000000000000000" pitchFamily="2" charset="2"/>
              <a:buChar char="ü"/>
            </a:pPr>
            <a:r>
              <a:rPr lang="en-US" b="1" i="1">
                <a:latin typeface="Times New Roman" pitchFamily="18" charset="0"/>
                <a:cs typeface="Times New Roman" pitchFamily="18" charset="0"/>
              </a:rPr>
              <a:t>L</a:t>
            </a:r>
            <a:r>
              <a:rPr lang="vi-VN" b="1" i="1">
                <a:latin typeface="Times New Roman" pitchFamily="18" charset="0"/>
                <a:cs typeface="Times New Roman" pitchFamily="18" charset="0"/>
              </a:rPr>
              <a:t>à một phương pháp sắp xếp và cấu trúc trang web dựa trên lưới. </a:t>
            </a:r>
            <a:endParaRPr lang="en-US" b="1" i="1">
              <a:latin typeface="Times New Roman" pitchFamily="18" charset="0"/>
              <a:cs typeface="Times New Roman" pitchFamily="18" charset="0"/>
            </a:endParaRPr>
          </a:p>
          <a:p>
            <a:pPr marL="742950" lvl="1" indent="-285750">
              <a:buFont typeface="Wingdings" panose="05000000000000000000" pitchFamily="2" charset="2"/>
              <a:buChar char="ü"/>
            </a:pPr>
            <a:r>
              <a:rPr lang="en-US" b="1" i="1">
                <a:latin typeface="Times New Roman" pitchFamily="18" charset="0"/>
                <a:cs typeface="Times New Roman" pitchFamily="18" charset="0"/>
              </a:rPr>
              <a:t>Cho </a:t>
            </a:r>
            <a:r>
              <a:rPr lang="vi-VN" b="1" i="1">
                <a:latin typeface="Times New Roman" pitchFamily="18" charset="0"/>
                <a:cs typeface="Times New Roman" pitchFamily="18" charset="0"/>
              </a:rPr>
              <a:t>phép chia trang thành các ô hình chữ nhật và điều khiển vị trí của các phần tử trên tran</a:t>
            </a:r>
            <a:r>
              <a:rPr lang="en-US" b="1" i="1">
                <a:latin typeface="Times New Roman" pitchFamily="18" charset="0"/>
                <a:cs typeface="Times New Roman" pitchFamily="18" charset="0"/>
              </a:rPr>
              <a:t>g</a:t>
            </a:r>
            <a:r>
              <a:rPr lang="vi-VN" b="1" i="1">
                <a:latin typeface="Times New Roman" pitchFamily="18" charset="0"/>
                <a:cs typeface="Times New Roman" pitchFamily="18" charset="0"/>
              </a:rPr>
              <a:t>.</a:t>
            </a:r>
          </a:p>
        </p:txBody>
      </p:sp>
      <p:pic>
        <p:nvPicPr>
          <p:cNvPr id="5" name="Picture 4">
            <a:extLst>
              <a:ext uri="{FF2B5EF4-FFF2-40B4-BE49-F238E27FC236}">
                <a16:creationId xmlns:a16="http://schemas.microsoft.com/office/drawing/2014/main" id="{44DC96EC-FF6F-5F08-93D4-C5A27F772D11}"/>
              </a:ext>
            </a:extLst>
          </p:cNvPr>
          <p:cNvPicPr>
            <a:picLocks noChangeAspect="1"/>
          </p:cNvPicPr>
          <p:nvPr/>
        </p:nvPicPr>
        <p:blipFill>
          <a:blip r:embed="rId6"/>
          <a:stretch>
            <a:fillRect/>
          </a:stretch>
        </p:blipFill>
        <p:spPr>
          <a:xfrm>
            <a:off x="6914147" y="2531385"/>
            <a:ext cx="4781136" cy="3792170"/>
          </a:xfrm>
          <a:prstGeom prst="rect">
            <a:avLst/>
          </a:prstGeom>
        </p:spPr>
      </p:pic>
    </p:spTree>
    <p:extLst>
      <p:ext uri="{BB962C8B-B14F-4D97-AF65-F5344CB8AC3E}">
        <p14:creationId xmlns:p14="http://schemas.microsoft.com/office/powerpoint/2010/main" val="12793826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0C5B8C0A-7894-C71B-B3A8-C652EA9FF8E0}"/>
              </a:ext>
            </a:extLst>
          </p:cNvPr>
          <p:cNvGrpSpPr>
            <a:grpSpLocks/>
          </p:cNvGrpSpPr>
          <p:nvPr/>
        </p:nvGrpSpPr>
        <p:grpSpPr bwMode="auto">
          <a:xfrm>
            <a:off x="702179" y="712439"/>
            <a:ext cx="3588494" cy="685800"/>
            <a:chOff x="1296" y="1824"/>
            <a:chExt cx="1934" cy="432"/>
          </a:xfrm>
        </p:grpSpPr>
        <p:sp>
          <p:nvSpPr>
            <p:cNvPr id="15" name="AutoShape 47">
              <a:extLst>
                <a:ext uri="{FF2B5EF4-FFF2-40B4-BE49-F238E27FC236}">
                  <a16:creationId xmlns:a16="http://schemas.microsoft.com/office/drawing/2014/main" id="{C10B7E31-6F34-1C8F-F244-4401E6B9C466}"/>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D252E460-387A-C4E7-EF31-C8AD8E785F7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BF6EF6A3-B631-15A3-1C2A-57C2FE56BF74}"/>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Grid làm được gì ?</a:t>
              </a:r>
              <a:endParaRPr lang="vi-VN" sz="2000" b="1">
                <a:solidFill>
                  <a:srgbClr val="CC00FF"/>
                </a:solidFill>
              </a:endParaRPr>
            </a:p>
          </p:txBody>
        </p:sp>
        <p:sp>
          <p:nvSpPr>
            <p:cNvPr id="20" name="Text Box 50">
              <a:extLst>
                <a:ext uri="{FF2B5EF4-FFF2-40B4-BE49-F238E27FC236}">
                  <a16:creationId xmlns:a16="http://schemas.microsoft.com/office/drawing/2014/main" id="{63B38953-4C4B-C3F9-371B-567061532D17}"/>
                </a:ext>
              </a:extLst>
            </p:cNvPr>
            <p:cNvSpPr txBox="1">
              <a:spLocks noChangeArrowheads="1"/>
            </p:cNvSpPr>
            <p:nvPr/>
          </p:nvSpPr>
          <p:spPr bwMode="gray">
            <a:xfrm>
              <a:off x="1433"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1. </a:t>
            </a:r>
            <a:r>
              <a:rPr lang="vi-VN" b="1" i="1">
                <a:solidFill>
                  <a:srgbClr val="CC00FF"/>
                </a:solidFill>
                <a:latin typeface="Times New Roman" pitchFamily="18" charset="0"/>
                <a:cs typeface="Times New Roman" pitchFamily="18" charset="0"/>
              </a:rPr>
              <a:t>Grid CSS</a:t>
            </a:r>
            <a:r>
              <a:rPr lang="en-US" b="1" i="1">
                <a:solidFill>
                  <a:srgbClr val="CC00FF"/>
                </a:solidFill>
                <a:latin typeface="Times New Roman" pitchFamily="18" charset="0"/>
                <a:cs typeface="Times New Roman" pitchFamily="18" charset="0"/>
              </a:rPr>
              <a:t>:</a:t>
            </a:r>
            <a:endParaRPr lang="vi-VN" b="1" i="1">
              <a:latin typeface="Times New Roman" pitchFamily="18" charset="0"/>
              <a:cs typeface="Times New Roman" pitchFamily="18" charset="0"/>
            </a:endParaRPr>
          </a:p>
        </p:txBody>
      </p:sp>
      <p:pic>
        <p:nvPicPr>
          <p:cNvPr id="18" name="Picture 17">
            <a:extLst>
              <a:ext uri="{FF2B5EF4-FFF2-40B4-BE49-F238E27FC236}">
                <a16:creationId xmlns:a16="http://schemas.microsoft.com/office/drawing/2014/main" id="{FB352C54-A6A8-A684-7F43-F5A0C83CBE90}"/>
              </a:ext>
            </a:extLst>
          </p:cNvPr>
          <p:cNvPicPr>
            <a:picLocks noChangeAspect="1"/>
          </p:cNvPicPr>
          <p:nvPr/>
        </p:nvPicPr>
        <p:blipFill>
          <a:blip r:embed="rId5"/>
          <a:stretch>
            <a:fillRect/>
          </a:stretch>
        </p:blipFill>
        <p:spPr>
          <a:xfrm>
            <a:off x="6446707" y="2286770"/>
            <a:ext cx="5649465" cy="3792170"/>
          </a:xfrm>
          <a:prstGeom prst="rect">
            <a:avLst/>
          </a:prstGeom>
        </p:spPr>
      </p:pic>
      <p:pic>
        <p:nvPicPr>
          <p:cNvPr id="3" name="Picture 2">
            <a:extLst>
              <a:ext uri="{FF2B5EF4-FFF2-40B4-BE49-F238E27FC236}">
                <a16:creationId xmlns:a16="http://schemas.microsoft.com/office/drawing/2014/main" id="{BE4993F5-6419-C2C6-50D3-C6DF904CFA11}"/>
              </a:ext>
            </a:extLst>
          </p:cNvPr>
          <p:cNvPicPr>
            <a:picLocks noChangeAspect="1"/>
          </p:cNvPicPr>
          <p:nvPr/>
        </p:nvPicPr>
        <p:blipFill>
          <a:blip r:embed="rId6"/>
          <a:stretch>
            <a:fillRect/>
          </a:stretch>
        </p:blipFill>
        <p:spPr>
          <a:xfrm>
            <a:off x="917414" y="2286770"/>
            <a:ext cx="5345589" cy="3792169"/>
          </a:xfrm>
          <a:prstGeom prst="rect">
            <a:avLst/>
          </a:prstGeom>
        </p:spPr>
      </p:pic>
    </p:spTree>
    <p:extLst>
      <p:ext uri="{BB962C8B-B14F-4D97-AF65-F5344CB8AC3E}">
        <p14:creationId xmlns:p14="http://schemas.microsoft.com/office/powerpoint/2010/main" val="13159441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0C5B8C0A-7894-C71B-B3A8-C652EA9FF8E0}"/>
              </a:ext>
            </a:extLst>
          </p:cNvPr>
          <p:cNvGrpSpPr>
            <a:grpSpLocks/>
          </p:cNvGrpSpPr>
          <p:nvPr/>
        </p:nvGrpSpPr>
        <p:grpSpPr bwMode="auto">
          <a:xfrm>
            <a:off x="702179" y="712439"/>
            <a:ext cx="3588494" cy="685800"/>
            <a:chOff x="1296" y="1824"/>
            <a:chExt cx="1934" cy="432"/>
          </a:xfrm>
        </p:grpSpPr>
        <p:sp>
          <p:nvSpPr>
            <p:cNvPr id="15" name="AutoShape 47">
              <a:extLst>
                <a:ext uri="{FF2B5EF4-FFF2-40B4-BE49-F238E27FC236}">
                  <a16:creationId xmlns:a16="http://schemas.microsoft.com/office/drawing/2014/main" id="{C10B7E31-6F34-1C8F-F244-4401E6B9C466}"/>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D252E460-387A-C4E7-EF31-C8AD8E785F7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BF6EF6A3-B631-15A3-1C2A-57C2FE56BF74}"/>
                </a:ext>
              </a:extLst>
            </p:cNvPr>
            <p:cNvSpPr txBox="1">
              <a:spLocks noChangeArrowheads="1"/>
            </p:cNvSpPr>
            <p:nvPr/>
          </p:nvSpPr>
          <p:spPr bwMode="gray">
            <a:xfrm>
              <a:off x="1638" y="1921"/>
              <a:ext cx="15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Grid làm được gì ?</a:t>
              </a:r>
              <a:endParaRPr lang="vi-VN" sz="2000" b="1">
                <a:solidFill>
                  <a:srgbClr val="CC00FF"/>
                </a:solidFill>
              </a:endParaRPr>
            </a:p>
          </p:txBody>
        </p:sp>
        <p:sp>
          <p:nvSpPr>
            <p:cNvPr id="20" name="Text Box 50">
              <a:extLst>
                <a:ext uri="{FF2B5EF4-FFF2-40B4-BE49-F238E27FC236}">
                  <a16:creationId xmlns:a16="http://schemas.microsoft.com/office/drawing/2014/main" id="{63B38953-4C4B-C3F9-371B-567061532D17}"/>
                </a:ext>
              </a:extLst>
            </p:cNvPr>
            <p:cNvSpPr txBox="1">
              <a:spLocks noChangeArrowheads="1"/>
            </p:cNvSpPr>
            <p:nvPr/>
          </p:nvSpPr>
          <p:spPr bwMode="gray">
            <a:xfrm>
              <a:off x="1433"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pic>
        <p:nvPicPr>
          <p:cNvPr id="30" name="Picture 29">
            <a:extLst>
              <a:ext uri="{FF2B5EF4-FFF2-40B4-BE49-F238E27FC236}">
                <a16:creationId xmlns:a16="http://schemas.microsoft.com/office/drawing/2014/main" id="{4AED167C-7D9A-C8F4-7837-2BC42DB963AE}"/>
              </a:ext>
            </a:extLst>
          </p:cNvPr>
          <p:cNvPicPr>
            <a:picLocks noChangeAspect="1"/>
          </p:cNvPicPr>
          <p:nvPr/>
        </p:nvPicPr>
        <p:blipFill>
          <a:blip r:embed="rId5"/>
          <a:stretch>
            <a:fillRect/>
          </a:stretch>
        </p:blipFill>
        <p:spPr>
          <a:xfrm>
            <a:off x="702179" y="1624297"/>
            <a:ext cx="6198418" cy="5008514"/>
          </a:xfrm>
          <a:prstGeom prst="rect">
            <a:avLst/>
          </a:prstGeom>
        </p:spPr>
      </p:pic>
      <p:sp>
        <p:nvSpPr>
          <p:cNvPr id="10308" name="TextBox 10307">
            <a:extLst>
              <a:ext uri="{FF2B5EF4-FFF2-40B4-BE49-F238E27FC236}">
                <a16:creationId xmlns:a16="http://schemas.microsoft.com/office/drawing/2014/main" id="{4BB5869F-BB0F-244A-6F7D-D03B17D36DFF}"/>
              </a:ext>
            </a:extLst>
          </p:cNvPr>
          <p:cNvSpPr txBox="1"/>
          <p:nvPr/>
        </p:nvSpPr>
        <p:spPr>
          <a:xfrm>
            <a:off x="7128686" y="1624297"/>
            <a:ext cx="4575182" cy="369332"/>
          </a:xfrm>
          <a:prstGeom prst="rect">
            <a:avLst/>
          </a:prstGeom>
          <a:noFill/>
        </p:spPr>
        <p:txBody>
          <a:bodyPr wrap="square">
            <a:spAutoFit/>
          </a:bodyPr>
          <a:lstStyle/>
          <a:p>
            <a:r>
              <a:rPr lang="en-US">
                <a:hlinkClick r:id="rId6"/>
              </a:rPr>
              <a:t>https://galailaptrinh.github.io/demo-grid-css/</a:t>
            </a:r>
            <a:r>
              <a:rPr lang="en-US"/>
              <a:t> </a:t>
            </a:r>
          </a:p>
        </p:txBody>
      </p:sp>
      <p:pic>
        <p:nvPicPr>
          <p:cNvPr id="10312" name="Picture 10311">
            <a:extLst>
              <a:ext uri="{FF2B5EF4-FFF2-40B4-BE49-F238E27FC236}">
                <a16:creationId xmlns:a16="http://schemas.microsoft.com/office/drawing/2014/main" id="{3AA8A309-C98A-CA54-C4AF-BAFC5A5228A6}"/>
              </a:ext>
            </a:extLst>
          </p:cNvPr>
          <p:cNvPicPr>
            <a:picLocks noChangeAspect="1"/>
          </p:cNvPicPr>
          <p:nvPr/>
        </p:nvPicPr>
        <p:blipFill rotWithShape="1">
          <a:blip r:embed="rId7"/>
          <a:srcRect l="5555" t="-1" r="7334" b="-475"/>
          <a:stretch/>
        </p:blipFill>
        <p:spPr>
          <a:xfrm>
            <a:off x="7071220" y="2127670"/>
            <a:ext cx="5024952" cy="2921794"/>
          </a:xfrm>
          <a:prstGeom prst="rect">
            <a:avLst/>
          </a:prstGeom>
        </p:spPr>
      </p:pic>
    </p:spTree>
    <p:extLst>
      <p:ext uri="{BB962C8B-B14F-4D97-AF65-F5344CB8AC3E}">
        <p14:creationId xmlns:p14="http://schemas.microsoft.com/office/powerpoint/2010/main" val="18165445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3" name="Group 2">
            <a:extLst>
              <a:ext uri="{FF2B5EF4-FFF2-40B4-BE49-F238E27FC236}">
                <a16:creationId xmlns:a16="http://schemas.microsoft.com/office/drawing/2014/main" id="{447FA6FA-83FB-0895-0E2D-19286DCFB752}"/>
              </a:ext>
            </a:extLst>
          </p:cNvPr>
          <p:cNvGrpSpPr/>
          <p:nvPr/>
        </p:nvGrpSpPr>
        <p:grpSpPr>
          <a:xfrm>
            <a:off x="7124121" y="2252003"/>
            <a:ext cx="4732912" cy="2964581"/>
            <a:chOff x="2173706" y="2048341"/>
            <a:chExt cx="6296526" cy="2917691"/>
          </a:xfrm>
        </p:grpSpPr>
        <p:sp>
          <p:nvSpPr>
            <p:cNvPr id="4" name="Rectangle: Rounded Corners 3">
              <a:extLst>
                <a:ext uri="{FF2B5EF4-FFF2-40B4-BE49-F238E27FC236}">
                  <a16:creationId xmlns:a16="http://schemas.microsoft.com/office/drawing/2014/main" id="{2BCF12ED-6994-B033-ECE7-E161DBBD8A06}"/>
                </a:ext>
              </a:extLst>
            </p:cNvPr>
            <p:cNvSpPr/>
            <p:nvPr/>
          </p:nvSpPr>
          <p:spPr>
            <a:xfrm>
              <a:off x="2173706" y="2048342"/>
              <a:ext cx="3543700" cy="131087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9BCAC75-0529-EE53-D23C-5A373C77A69C}"/>
                </a:ext>
              </a:extLst>
            </p:cNvPr>
            <p:cNvSpPr/>
            <p:nvPr/>
          </p:nvSpPr>
          <p:spPr>
            <a:xfrm>
              <a:off x="2241083" y="3655157"/>
              <a:ext cx="3543700" cy="13108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B0BFBFD-FBCC-2203-2059-CC6CF4810C00}"/>
                </a:ext>
              </a:extLst>
            </p:cNvPr>
            <p:cNvSpPr/>
            <p:nvPr/>
          </p:nvSpPr>
          <p:spPr>
            <a:xfrm>
              <a:off x="6245192" y="2048341"/>
              <a:ext cx="2225040" cy="291769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95B0CA1-3481-5384-F7C9-B6C61C0775B7}"/>
              </a:ext>
            </a:extLst>
          </p:cNvPr>
          <p:cNvGrpSpPr/>
          <p:nvPr/>
        </p:nvGrpSpPr>
        <p:grpSpPr>
          <a:xfrm>
            <a:off x="1102795" y="3231203"/>
            <a:ext cx="4272561" cy="1006182"/>
            <a:chOff x="1685477" y="2826942"/>
            <a:chExt cx="2369770" cy="1006182"/>
          </a:xfrm>
        </p:grpSpPr>
        <p:sp>
          <p:nvSpPr>
            <p:cNvPr id="23" name="Rectangle: Rounded Corners 22">
              <a:extLst>
                <a:ext uri="{FF2B5EF4-FFF2-40B4-BE49-F238E27FC236}">
                  <a16:creationId xmlns:a16="http://schemas.microsoft.com/office/drawing/2014/main" id="{20EDEA99-D6B2-9C85-07B9-559CAAF3CF2B}"/>
                </a:ext>
              </a:extLst>
            </p:cNvPr>
            <p:cNvSpPr/>
            <p:nvPr/>
          </p:nvSpPr>
          <p:spPr>
            <a:xfrm>
              <a:off x="1685477" y="2826942"/>
              <a:ext cx="529362" cy="100618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EDCE54D-5004-64A4-C15F-34E1F196661A}"/>
                </a:ext>
              </a:extLst>
            </p:cNvPr>
            <p:cNvSpPr/>
            <p:nvPr/>
          </p:nvSpPr>
          <p:spPr>
            <a:xfrm>
              <a:off x="2296233" y="2826942"/>
              <a:ext cx="989388" cy="100618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CA026767-CF9F-4B0C-DF5A-D82464686960}"/>
                </a:ext>
              </a:extLst>
            </p:cNvPr>
            <p:cNvSpPr/>
            <p:nvPr/>
          </p:nvSpPr>
          <p:spPr>
            <a:xfrm>
              <a:off x="3367015" y="2826942"/>
              <a:ext cx="688232" cy="1006182"/>
            </a:xfrm>
            <a:prstGeom prst="roundRect">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Connector 27">
            <a:extLst>
              <a:ext uri="{FF2B5EF4-FFF2-40B4-BE49-F238E27FC236}">
                <a16:creationId xmlns:a16="http://schemas.microsoft.com/office/drawing/2014/main" id="{73985F2E-C56D-5573-038D-45E09C8D7613}"/>
              </a:ext>
            </a:extLst>
          </p:cNvPr>
          <p:cNvCxnSpPr>
            <a:cxnSpLocks/>
          </p:cNvCxnSpPr>
          <p:nvPr/>
        </p:nvCxnSpPr>
        <p:spPr>
          <a:xfrm>
            <a:off x="5929162" y="1096964"/>
            <a:ext cx="0" cy="5621470"/>
          </a:xfrm>
          <a:prstGeom prst="line">
            <a:avLst/>
          </a:prstGeom>
          <a:ln w="57150">
            <a:solidFill>
              <a:srgbClr val="8500FF"/>
            </a:solidFill>
            <a:prstDash val="lgDashDot"/>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0E67251-77C4-C09F-A5F0-B37889A5E458}"/>
              </a:ext>
            </a:extLst>
          </p:cNvPr>
          <p:cNvSpPr txBox="1"/>
          <p:nvPr/>
        </p:nvSpPr>
        <p:spPr>
          <a:xfrm>
            <a:off x="1056835" y="1280448"/>
            <a:ext cx="3718306" cy="769441"/>
          </a:xfrm>
          <a:prstGeom prst="rect">
            <a:avLst/>
          </a:prstGeom>
          <a:noFill/>
        </p:spPr>
        <p:txBody>
          <a:bodyPr wrap="square" rtlCol="0">
            <a:spAutoFit/>
          </a:bodyPr>
          <a:lstStyle/>
          <a:p>
            <a:r>
              <a:rPr lang="en-US" sz="4400" b="1">
                <a:solidFill>
                  <a:schemeClr val="accent2">
                    <a:lumMod val="75000"/>
                  </a:schemeClr>
                </a:solidFill>
                <a:latin typeface="Times New Roman" panose="02020603050405020304" pitchFamily="18" charset="0"/>
                <a:cs typeface="Times New Roman" panose="02020603050405020304" pitchFamily="18" charset="0"/>
              </a:rPr>
              <a:t>FLEXbox</a:t>
            </a:r>
          </a:p>
        </p:txBody>
      </p:sp>
      <p:sp>
        <p:nvSpPr>
          <p:cNvPr id="31" name="TextBox 30">
            <a:extLst>
              <a:ext uri="{FF2B5EF4-FFF2-40B4-BE49-F238E27FC236}">
                <a16:creationId xmlns:a16="http://schemas.microsoft.com/office/drawing/2014/main" id="{992AF65E-1008-86A5-17C1-FEA12F68CB1B}"/>
              </a:ext>
            </a:extLst>
          </p:cNvPr>
          <p:cNvSpPr txBox="1"/>
          <p:nvPr/>
        </p:nvSpPr>
        <p:spPr>
          <a:xfrm>
            <a:off x="7149162" y="1280447"/>
            <a:ext cx="3718306" cy="769441"/>
          </a:xfrm>
          <a:prstGeom prst="rect">
            <a:avLst/>
          </a:prstGeom>
          <a:noFill/>
        </p:spPr>
        <p:txBody>
          <a:bodyPr wrap="square" rtlCol="0">
            <a:spAutoFit/>
          </a:bodyPr>
          <a:lstStyle/>
          <a:p>
            <a:r>
              <a:rPr lang="en-US" sz="4400" b="1">
                <a:solidFill>
                  <a:srgbClr val="CC00FF"/>
                </a:solidFill>
                <a:latin typeface="Times New Roman" panose="02020603050405020304" pitchFamily="18" charset="0"/>
                <a:cs typeface="Times New Roman" panose="02020603050405020304" pitchFamily="18" charset="0"/>
              </a:rPr>
              <a:t>Grid</a:t>
            </a:r>
          </a:p>
        </p:txBody>
      </p:sp>
      <p:sp>
        <p:nvSpPr>
          <p:cNvPr id="10243" name="Oval 10242">
            <a:extLst>
              <a:ext uri="{FF2B5EF4-FFF2-40B4-BE49-F238E27FC236}">
                <a16:creationId xmlns:a16="http://schemas.microsoft.com/office/drawing/2014/main" id="{5FE2B11A-4833-C205-BC15-8F96083728A8}"/>
              </a:ext>
            </a:extLst>
          </p:cNvPr>
          <p:cNvSpPr/>
          <p:nvPr/>
        </p:nvSpPr>
        <p:spPr>
          <a:xfrm>
            <a:off x="137329" y="3449464"/>
            <a:ext cx="770016" cy="684608"/>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1D</a:t>
            </a:r>
          </a:p>
        </p:txBody>
      </p:sp>
      <p:sp>
        <p:nvSpPr>
          <p:cNvPr id="10244" name="Oval 10243">
            <a:extLst>
              <a:ext uri="{FF2B5EF4-FFF2-40B4-BE49-F238E27FC236}">
                <a16:creationId xmlns:a16="http://schemas.microsoft.com/office/drawing/2014/main" id="{31A883A7-33FE-B358-0555-DF14CBF8C769}"/>
              </a:ext>
            </a:extLst>
          </p:cNvPr>
          <p:cNvSpPr/>
          <p:nvPr/>
        </p:nvSpPr>
        <p:spPr>
          <a:xfrm>
            <a:off x="6063921" y="3316862"/>
            <a:ext cx="770016" cy="684608"/>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2D</a:t>
            </a:r>
          </a:p>
        </p:txBody>
      </p:sp>
      <p:cxnSp>
        <p:nvCxnSpPr>
          <p:cNvPr id="10246" name="Straight Arrow Connector 10245">
            <a:extLst>
              <a:ext uri="{FF2B5EF4-FFF2-40B4-BE49-F238E27FC236}">
                <a16:creationId xmlns:a16="http://schemas.microsoft.com/office/drawing/2014/main" id="{3FE1AA7F-A3A4-03AA-8697-EC21210B0CFE}"/>
              </a:ext>
            </a:extLst>
          </p:cNvPr>
          <p:cNvCxnSpPr/>
          <p:nvPr/>
        </p:nvCxnSpPr>
        <p:spPr>
          <a:xfrm>
            <a:off x="6939813" y="2252003"/>
            <a:ext cx="0" cy="296458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0251" name="Straight Arrow Connector 10250">
            <a:extLst>
              <a:ext uri="{FF2B5EF4-FFF2-40B4-BE49-F238E27FC236}">
                <a16:creationId xmlns:a16="http://schemas.microsoft.com/office/drawing/2014/main" id="{51C43F31-1478-6012-86AE-09FE40BA04A0}"/>
              </a:ext>
            </a:extLst>
          </p:cNvPr>
          <p:cNvCxnSpPr>
            <a:cxnSpLocks/>
          </p:cNvCxnSpPr>
          <p:nvPr/>
        </p:nvCxnSpPr>
        <p:spPr>
          <a:xfrm>
            <a:off x="7298035" y="2049888"/>
            <a:ext cx="4415910" cy="0"/>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0254" name="Straight Arrow Connector 10253">
            <a:extLst>
              <a:ext uri="{FF2B5EF4-FFF2-40B4-BE49-F238E27FC236}">
                <a16:creationId xmlns:a16="http://schemas.microsoft.com/office/drawing/2014/main" id="{2FC20946-5396-A236-940A-34D5463A9D4F}"/>
              </a:ext>
            </a:extLst>
          </p:cNvPr>
          <p:cNvCxnSpPr>
            <a:cxnSpLocks/>
          </p:cNvCxnSpPr>
          <p:nvPr/>
        </p:nvCxnSpPr>
        <p:spPr>
          <a:xfrm>
            <a:off x="1110916" y="2898431"/>
            <a:ext cx="4272561" cy="0"/>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46">
            <a:extLst>
              <a:ext uri="{FF2B5EF4-FFF2-40B4-BE49-F238E27FC236}">
                <a16:creationId xmlns:a16="http://schemas.microsoft.com/office/drawing/2014/main" id="{D2C1B703-E530-7CE0-B597-A0B8BB653C4F}"/>
              </a:ext>
            </a:extLst>
          </p:cNvPr>
          <p:cNvGrpSpPr>
            <a:grpSpLocks/>
          </p:cNvGrpSpPr>
          <p:nvPr/>
        </p:nvGrpSpPr>
        <p:grpSpPr bwMode="auto">
          <a:xfrm>
            <a:off x="702179" y="712439"/>
            <a:ext cx="4139571" cy="685800"/>
            <a:chOff x="1296" y="1824"/>
            <a:chExt cx="2231" cy="432"/>
          </a:xfrm>
        </p:grpSpPr>
        <p:sp>
          <p:nvSpPr>
            <p:cNvPr id="6" name="AutoShape 47">
              <a:extLst>
                <a:ext uri="{FF2B5EF4-FFF2-40B4-BE49-F238E27FC236}">
                  <a16:creationId xmlns:a16="http://schemas.microsoft.com/office/drawing/2014/main" id="{73A8460B-F4CB-803C-A17A-E2BCCBA8FF41}"/>
                </a:ext>
              </a:extLst>
            </p:cNvPr>
            <p:cNvSpPr>
              <a:spLocks noChangeArrowheads="1"/>
            </p:cNvSpPr>
            <p:nvPr/>
          </p:nvSpPr>
          <p:spPr bwMode="gray">
            <a:xfrm>
              <a:off x="1536" y="1899"/>
              <a:ext cx="199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D8B1CB5C-4938-E071-6449-A6836DEEE22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986AD8A4-8EDA-76A3-8D96-DC21C8206741}"/>
                </a:ext>
              </a:extLst>
            </p:cNvPr>
            <p:cNvSpPr txBox="1">
              <a:spLocks noChangeArrowheads="1"/>
            </p:cNvSpPr>
            <p:nvPr/>
          </p:nvSpPr>
          <p:spPr bwMode="gray">
            <a:xfrm>
              <a:off x="1638" y="1921"/>
              <a:ext cx="183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Dùng CSS Grid hay Flex-box</a:t>
              </a:r>
              <a:endParaRPr lang="vi-VN" sz="2000" b="1">
                <a:solidFill>
                  <a:srgbClr val="CC00FF"/>
                </a:solidFill>
              </a:endParaRPr>
            </a:p>
          </p:txBody>
        </p:sp>
        <p:sp>
          <p:nvSpPr>
            <p:cNvPr id="17" name="Text Box 50">
              <a:extLst>
                <a:ext uri="{FF2B5EF4-FFF2-40B4-BE49-F238E27FC236}">
                  <a16:creationId xmlns:a16="http://schemas.microsoft.com/office/drawing/2014/main" id="{D4A04FF5-5911-2268-3298-A53A8F9F86B0}"/>
                </a:ext>
              </a:extLst>
            </p:cNvPr>
            <p:cNvSpPr txBox="1">
              <a:spLocks noChangeArrowheads="1"/>
            </p:cNvSpPr>
            <p:nvPr/>
          </p:nvSpPr>
          <p:spPr bwMode="gray">
            <a:xfrm>
              <a:off x="1433"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spTree>
    <p:extLst>
      <p:ext uri="{BB962C8B-B14F-4D97-AF65-F5344CB8AC3E}">
        <p14:creationId xmlns:p14="http://schemas.microsoft.com/office/powerpoint/2010/main" val="33632618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1" name="Group 20">
            <a:extLst>
              <a:ext uri="{FF2B5EF4-FFF2-40B4-BE49-F238E27FC236}">
                <a16:creationId xmlns:a16="http://schemas.microsoft.com/office/drawing/2014/main" id="{47DBCE85-F0D3-6267-848D-19F06C2A6D7D}"/>
              </a:ext>
            </a:extLst>
          </p:cNvPr>
          <p:cNvGrpSpPr/>
          <p:nvPr/>
        </p:nvGrpSpPr>
        <p:grpSpPr>
          <a:xfrm>
            <a:off x="1981200" y="2409136"/>
            <a:ext cx="7776099" cy="3765317"/>
            <a:chOff x="2173706" y="2048341"/>
            <a:chExt cx="6296526" cy="2917691"/>
          </a:xfrm>
        </p:grpSpPr>
        <p:sp>
          <p:nvSpPr>
            <p:cNvPr id="3" name="Rectangle: Rounded Corners 2">
              <a:extLst>
                <a:ext uri="{FF2B5EF4-FFF2-40B4-BE49-F238E27FC236}">
                  <a16:creationId xmlns:a16="http://schemas.microsoft.com/office/drawing/2014/main" id="{E7658C99-A97C-57B7-1B44-A106D98FF108}"/>
                </a:ext>
              </a:extLst>
            </p:cNvPr>
            <p:cNvSpPr/>
            <p:nvPr/>
          </p:nvSpPr>
          <p:spPr>
            <a:xfrm>
              <a:off x="2173706" y="2048342"/>
              <a:ext cx="3543700" cy="13108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33B5779-3711-A7AC-227B-E1974B89F27E}"/>
                </a:ext>
              </a:extLst>
            </p:cNvPr>
            <p:cNvSpPr/>
            <p:nvPr/>
          </p:nvSpPr>
          <p:spPr>
            <a:xfrm>
              <a:off x="2241083" y="3655157"/>
              <a:ext cx="3543700" cy="131087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54A9114-BB89-CA99-BAFC-DE5D89427587}"/>
                </a:ext>
              </a:extLst>
            </p:cNvPr>
            <p:cNvSpPr/>
            <p:nvPr/>
          </p:nvSpPr>
          <p:spPr>
            <a:xfrm>
              <a:off x="6245192" y="2048341"/>
              <a:ext cx="2225040" cy="291769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F3910A1-EADA-1DD0-1163-BCF84A8EE7D5}"/>
                </a:ext>
              </a:extLst>
            </p:cNvPr>
            <p:cNvSpPr/>
            <p:nvPr/>
          </p:nvSpPr>
          <p:spPr>
            <a:xfrm>
              <a:off x="2327711" y="2217855"/>
              <a:ext cx="704248" cy="9902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4D15B2B-E6C3-9F48-69D0-781AF5876EBE}"/>
                </a:ext>
              </a:extLst>
            </p:cNvPr>
            <p:cNvSpPr/>
            <p:nvPr/>
          </p:nvSpPr>
          <p:spPr>
            <a:xfrm>
              <a:off x="3140243" y="2217855"/>
              <a:ext cx="1316253" cy="99026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24951E0-59E5-D9DD-E1A6-92BFADD8EC6F}"/>
                </a:ext>
              </a:extLst>
            </p:cNvPr>
            <p:cNvSpPr/>
            <p:nvPr/>
          </p:nvSpPr>
          <p:spPr>
            <a:xfrm>
              <a:off x="4564780" y="2217855"/>
              <a:ext cx="915604" cy="990267"/>
            </a:xfrm>
            <a:prstGeom prst="roundRect">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745F446-1954-10E7-4DB6-C51EFCB75B2B}"/>
              </a:ext>
            </a:extLst>
          </p:cNvPr>
          <p:cNvSpPr txBox="1"/>
          <p:nvPr/>
        </p:nvSpPr>
        <p:spPr>
          <a:xfrm>
            <a:off x="2647117" y="1519580"/>
            <a:ext cx="6835541" cy="769441"/>
          </a:xfrm>
          <a:prstGeom prst="rect">
            <a:avLst/>
          </a:prstGeom>
          <a:noFill/>
        </p:spPr>
        <p:txBody>
          <a:bodyPr wrap="square" rtlCol="0">
            <a:spAutoFit/>
          </a:bodyPr>
          <a:lstStyle/>
          <a:p>
            <a:pPr algn="ctr"/>
            <a:r>
              <a:rPr lang="en-US" sz="4400" b="1">
                <a:solidFill>
                  <a:srgbClr val="CC00FF"/>
                </a:solidFill>
                <a:latin typeface="Times New Roman" panose="02020603050405020304" pitchFamily="18" charset="0"/>
                <a:cs typeface="Times New Roman" panose="02020603050405020304" pitchFamily="18" charset="0"/>
              </a:rPr>
              <a:t>Grid</a:t>
            </a:r>
            <a:r>
              <a:rPr lang="en-US" sz="4400" b="1">
                <a:solidFill>
                  <a:schemeClr val="accent2">
                    <a:lumMod val="75000"/>
                  </a:schemeClr>
                </a:solidFill>
                <a:latin typeface="Times New Roman" panose="02020603050405020304" pitchFamily="18" charset="0"/>
                <a:cs typeface="Times New Roman" panose="02020603050405020304" pitchFamily="18" charset="0"/>
              </a:rPr>
              <a:t> </a:t>
            </a:r>
            <a:r>
              <a:rPr lang="en-US" sz="4400" b="1">
                <a:solidFill>
                  <a:srgbClr val="002060"/>
                </a:solidFill>
                <a:latin typeface="Times New Roman" panose="02020603050405020304" pitchFamily="18" charset="0"/>
                <a:cs typeface="Times New Roman" panose="02020603050405020304" pitchFamily="18" charset="0"/>
              </a:rPr>
              <a:t>kết hợp </a:t>
            </a:r>
            <a:r>
              <a:rPr lang="en-US" sz="4400" b="1">
                <a:solidFill>
                  <a:srgbClr val="CC00FF"/>
                </a:solidFill>
                <a:latin typeface="Times New Roman" panose="02020603050405020304" pitchFamily="18" charset="0"/>
                <a:cs typeface="Times New Roman" panose="02020603050405020304" pitchFamily="18" charset="0"/>
              </a:rPr>
              <a:t>FLEXbox</a:t>
            </a:r>
          </a:p>
        </p:txBody>
      </p:sp>
      <p:sp>
        <p:nvSpPr>
          <p:cNvPr id="23" name="TextBox 22">
            <a:extLst>
              <a:ext uri="{FF2B5EF4-FFF2-40B4-BE49-F238E27FC236}">
                <a16:creationId xmlns:a16="http://schemas.microsoft.com/office/drawing/2014/main" id="{73DDF4C0-2ED9-4C87-0479-51D827C469DB}"/>
              </a:ext>
            </a:extLst>
          </p:cNvPr>
          <p:cNvSpPr txBox="1"/>
          <p:nvPr/>
        </p:nvSpPr>
        <p:spPr>
          <a:xfrm>
            <a:off x="2502077" y="6276880"/>
            <a:ext cx="6835541" cy="461665"/>
          </a:xfrm>
          <a:prstGeom prst="rect">
            <a:avLst/>
          </a:prstGeom>
          <a:no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FLEXbox bên trong Grid</a:t>
            </a:r>
          </a:p>
        </p:txBody>
      </p:sp>
      <p:grpSp>
        <p:nvGrpSpPr>
          <p:cNvPr id="18" name="Group 46">
            <a:extLst>
              <a:ext uri="{FF2B5EF4-FFF2-40B4-BE49-F238E27FC236}">
                <a16:creationId xmlns:a16="http://schemas.microsoft.com/office/drawing/2014/main" id="{B47F5C00-A321-1BF1-9197-5F8E991EBEA0}"/>
              </a:ext>
            </a:extLst>
          </p:cNvPr>
          <p:cNvGrpSpPr>
            <a:grpSpLocks/>
          </p:cNvGrpSpPr>
          <p:nvPr/>
        </p:nvGrpSpPr>
        <p:grpSpPr bwMode="auto">
          <a:xfrm>
            <a:off x="702179" y="712439"/>
            <a:ext cx="4139571" cy="685800"/>
            <a:chOff x="1296" y="1824"/>
            <a:chExt cx="2231" cy="432"/>
          </a:xfrm>
        </p:grpSpPr>
        <p:sp>
          <p:nvSpPr>
            <p:cNvPr id="24" name="AutoShape 47">
              <a:extLst>
                <a:ext uri="{FF2B5EF4-FFF2-40B4-BE49-F238E27FC236}">
                  <a16:creationId xmlns:a16="http://schemas.microsoft.com/office/drawing/2014/main" id="{E5701810-C563-47F6-F637-01991BAF055F}"/>
                </a:ext>
              </a:extLst>
            </p:cNvPr>
            <p:cNvSpPr>
              <a:spLocks noChangeArrowheads="1"/>
            </p:cNvSpPr>
            <p:nvPr/>
          </p:nvSpPr>
          <p:spPr bwMode="gray">
            <a:xfrm>
              <a:off x="1536" y="1899"/>
              <a:ext cx="199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5" name="AutoShape 48">
              <a:extLst>
                <a:ext uri="{FF2B5EF4-FFF2-40B4-BE49-F238E27FC236}">
                  <a16:creationId xmlns:a16="http://schemas.microsoft.com/office/drawing/2014/main" id="{0F8B132A-EEE0-703B-D2FC-A9F954F3FD9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6" name="Text Box 49">
              <a:extLst>
                <a:ext uri="{FF2B5EF4-FFF2-40B4-BE49-F238E27FC236}">
                  <a16:creationId xmlns:a16="http://schemas.microsoft.com/office/drawing/2014/main" id="{7A4D903F-D2D6-4E4F-7290-66755E16A9F5}"/>
                </a:ext>
              </a:extLst>
            </p:cNvPr>
            <p:cNvSpPr txBox="1">
              <a:spLocks noChangeArrowheads="1"/>
            </p:cNvSpPr>
            <p:nvPr/>
          </p:nvSpPr>
          <p:spPr bwMode="gray">
            <a:xfrm>
              <a:off x="1638" y="1921"/>
              <a:ext cx="183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Dùng CSS Grid hay Flex-box</a:t>
              </a:r>
              <a:endParaRPr lang="vi-VN" sz="2000" b="1">
                <a:solidFill>
                  <a:srgbClr val="CC00FF"/>
                </a:solidFill>
              </a:endParaRPr>
            </a:p>
          </p:txBody>
        </p:sp>
        <p:sp>
          <p:nvSpPr>
            <p:cNvPr id="27" name="Text Box 50">
              <a:extLst>
                <a:ext uri="{FF2B5EF4-FFF2-40B4-BE49-F238E27FC236}">
                  <a16:creationId xmlns:a16="http://schemas.microsoft.com/office/drawing/2014/main" id="{A78F60CF-ECD8-9C68-85B5-A0DD509B5992}"/>
                </a:ext>
              </a:extLst>
            </p:cNvPr>
            <p:cNvSpPr txBox="1">
              <a:spLocks noChangeArrowheads="1"/>
            </p:cNvSpPr>
            <p:nvPr/>
          </p:nvSpPr>
          <p:spPr bwMode="gray">
            <a:xfrm>
              <a:off x="1433"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spTree>
    <p:extLst>
      <p:ext uri="{BB962C8B-B14F-4D97-AF65-F5344CB8AC3E}">
        <p14:creationId xmlns:p14="http://schemas.microsoft.com/office/powerpoint/2010/main" val="1909178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7" name="Group 26">
            <a:extLst>
              <a:ext uri="{FF2B5EF4-FFF2-40B4-BE49-F238E27FC236}">
                <a16:creationId xmlns:a16="http://schemas.microsoft.com/office/drawing/2014/main" id="{74823AE4-4DDD-33B5-E342-35746CDC003A}"/>
              </a:ext>
            </a:extLst>
          </p:cNvPr>
          <p:cNvGrpSpPr/>
          <p:nvPr/>
        </p:nvGrpSpPr>
        <p:grpSpPr>
          <a:xfrm>
            <a:off x="1979239" y="2872450"/>
            <a:ext cx="8359600" cy="2212373"/>
            <a:chOff x="1981199" y="3188178"/>
            <a:chExt cx="8359600" cy="2212373"/>
          </a:xfrm>
        </p:grpSpPr>
        <p:grpSp>
          <p:nvGrpSpPr>
            <p:cNvPr id="23" name="Group 22">
              <a:extLst>
                <a:ext uri="{FF2B5EF4-FFF2-40B4-BE49-F238E27FC236}">
                  <a16:creationId xmlns:a16="http://schemas.microsoft.com/office/drawing/2014/main" id="{748E57D6-DAB6-D2F1-DF43-7ABC82C7D4DE}"/>
                </a:ext>
              </a:extLst>
            </p:cNvPr>
            <p:cNvGrpSpPr/>
            <p:nvPr/>
          </p:nvGrpSpPr>
          <p:grpSpPr>
            <a:xfrm>
              <a:off x="1981199" y="3188178"/>
              <a:ext cx="8359600" cy="2212373"/>
              <a:chOff x="1594332" y="2826942"/>
              <a:chExt cx="2460915" cy="1036214"/>
            </a:xfrm>
          </p:grpSpPr>
          <p:sp>
            <p:nvSpPr>
              <p:cNvPr id="24" name="Rectangle: Rounded Corners 23">
                <a:extLst>
                  <a:ext uri="{FF2B5EF4-FFF2-40B4-BE49-F238E27FC236}">
                    <a16:creationId xmlns:a16="http://schemas.microsoft.com/office/drawing/2014/main" id="{3B596530-E53F-294D-B231-D3E47CBDC799}"/>
                  </a:ext>
                </a:extLst>
              </p:cNvPr>
              <p:cNvSpPr/>
              <p:nvPr/>
            </p:nvSpPr>
            <p:spPr>
              <a:xfrm>
                <a:off x="2695295" y="2836612"/>
                <a:ext cx="529362" cy="100618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6F76A486-1735-F0DF-4427-47D4F555D53F}"/>
                  </a:ext>
                </a:extLst>
              </p:cNvPr>
              <p:cNvSpPr/>
              <p:nvPr/>
            </p:nvSpPr>
            <p:spPr>
              <a:xfrm>
                <a:off x="1594332" y="2856974"/>
                <a:ext cx="989388" cy="100618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1D5D3C72-4FB8-E205-213D-2F636E95B6B8}"/>
                  </a:ext>
                </a:extLst>
              </p:cNvPr>
              <p:cNvSpPr/>
              <p:nvPr/>
            </p:nvSpPr>
            <p:spPr>
              <a:xfrm>
                <a:off x="3367015" y="2826942"/>
                <a:ext cx="688232" cy="1006182"/>
              </a:xfrm>
              <a:prstGeom prst="roundRect">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7DBCE85-F0D3-6267-848D-19F06C2A6D7D}"/>
                </a:ext>
              </a:extLst>
            </p:cNvPr>
            <p:cNvGrpSpPr/>
            <p:nvPr/>
          </p:nvGrpSpPr>
          <p:grpSpPr>
            <a:xfrm>
              <a:off x="2494907" y="3480811"/>
              <a:ext cx="2533048" cy="1691226"/>
              <a:chOff x="2173706" y="2048341"/>
              <a:chExt cx="6296526" cy="2917691"/>
            </a:xfrm>
          </p:grpSpPr>
          <p:sp>
            <p:nvSpPr>
              <p:cNvPr id="3" name="Rectangle: Rounded Corners 2">
                <a:extLst>
                  <a:ext uri="{FF2B5EF4-FFF2-40B4-BE49-F238E27FC236}">
                    <a16:creationId xmlns:a16="http://schemas.microsoft.com/office/drawing/2014/main" id="{E7658C99-A97C-57B7-1B44-A106D98FF108}"/>
                  </a:ext>
                </a:extLst>
              </p:cNvPr>
              <p:cNvSpPr/>
              <p:nvPr/>
            </p:nvSpPr>
            <p:spPr>
              <a:xfrm>
                <a:off x="2173706" y="2048342"/>
                <a:ext cx="3543700" cy="1310875"/>
              </a:xfrm>
              <a:prstGeom prst="roundRect">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33B5779-3711-A7AC-227B-E1974B89F27E}"/>
                  </a:ext>
                </a:extLst>
              </p:cNvPr>
              <p:cNvSpPr/>
              <p:nvPr/>
            </p:nvSpPr>
            <p:spPr>
              <a:xfrm>
                <a:off x="2241083" y="3655157"/>
                <a:ext cx="3543700" cy="1310875"/>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54A9114-BB89-CA99-BAFC-DE5D89427587}"/>
                  </a:ext>
                </a:extLst>
              </p:cNvPr>
              <p:cNvSpPr/>
              <p:nvPr/>
            </p:nvSpPr>
            <p:spPr>
              <a:xfrm>
                <a:off x="6245192" y="2048341"/>
                <a:ext cx="2225040" cy="2917691"/>
              </a:xfrm>
              <a:prstGeom prst="roundRect">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TextBox 21">
            <a:extLst>
              <a:ext uri="{FF2B5EF4-FFF2-40B4-BE49-F238E27FC236}">
                <a16:creationId xmlns:a16="http://schemas.microsoft.com/office/drawing/2014/main" id="{F745F446-1954-10E7-4DB6-C51EFCB75B2B}"/>
              </a:ext>
            </a:extLst>
          </p:cNvPr>
          <p:cNvSpPr txBox="1"/>
          <p:nvPr/>
        </p:nvSpPr>
        <p:spPr>
          <a:xfrm>
            <a:off x="2647117" y="1519580"/>
            <a:ext cx="6835541" cy="769441"/>
          </a:xfrm>
          <a:prstGeom prst="rect">
            <a:avLst/>
          </a:prstGeom>
          <a:noFill/>
        </p:spPr>
        <p:txBody>
          <a:bodyPr wrap="square" rtlCol="0">
            <a:spAutoFit/>
          </a:bodyPr>
          <a:lstStyle/>
          <a:p>
            <a:pPr algn="ctr"/>
            <a:r>
              <a:rPr lang="en-US" sz="4400" b="1">
                <a:solidFill>
                  <a:srgbClr val="CC00FF"/>
                </a:solidFill>
                <a:latin typeface="Times New Roman" panose="02020603050405020304" pitchFamily="18" charset="0"/>
                <a:cs typeface="Times New Roman" panose="02020603050405020304" pitchFamily="18" charset="0"/>
              </a:rPr>
              <a:t>Grid</a:t>
            </a:r>
            <a:r>
              <a:rPr lang="en-US" sz="4400" b="1">
                <a:solidFill>
                  <a:schemeClr val="accent2">
                    <a:lumMod val="75000"/>
                  </a:schemeClr>
                </a:solidFill>
                <a:latin typeface="Times New Roman" panose="02020603050405020304" pitchFamily="18" charset="0"/>
                <a:cs typeface="Times New Roman" panose="02020603050405020304" pitchFamily="18" charset="0"/>
              </a:rPr>
              <a:t> </a:t>
            </a:r>
            <a:r>
              <a:rPr lang="en-US" sz="4400" b="1">
                <a:solidFill>
                  <a:srgbClr val="002060"/>
                </a:solidFill>
                <a:latin typeface="Times New Roman" panose="02020603050405020304" pitchFamily="18" charset="0"/>
                <a:cs typeface="Times New Roman" panose="02020603050405020304" pitchFamily="18" charset="0"/>
              </a:rPr>
              <a:t>kết hợp </a:t>
            </a:r>
            <a:r>
              <a:rPr lang="en-US" sz="4400" b="1">
                <a:solidFill>
                  <a:srgbClr val="CC00FF"/>
                </a:solidFill>
                <a:latin typeface="Times New Roman" panose="02020603050405020304" pitchFamily="18" charset="0"/>
                <a:cs typeface="Times New Roman" panose="02020603050405020304" pitchFamily="18" charset="0"/>
              </a:rPr>
              <a:t>FLEXbox</a:t>
            </a:r>
          </a:p>
        </p:txBody>
      </p:sp>
      <p:sp>
        <p:nvSpPr>
          <p:cNvPr id="18" name="TextBox 17">
            <a:extLst>
              <a:ext uri="{FF2B5EF4-FFF2-40B4-BE49-F238E27FC236}">
                <a16:creationId xmlns:a16="http://schemas.microsoft.com/office/drawing/2014/main" id="{D54A58D3-E230-0923-02A8-D5633F4624DF}"/>
              </a:ext>
            </a:extLst>
          </p:cNvPr>
          <p:cNvSpPr txBox="1"/>
          <p:nvPr/>
        </p:nvSpPr>
        <p:spPr>
          <a:xfrm>
            <a:off x="394144" y="5270707"/>
            <a:ext cx="6835541" cy="461665"/>
          </a:xfrm>
          <a:prstGeom prst="rect">
            <a:avLst/>
          </a:prstGeom>
          <a:no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Grid bên trong Flexbox</a:t>
            </a:r>
          </a:p>
        </p:txBody>
      </p:sp>
      <p:grpSp>
        <p:nvGrpSpPr>
          <p:cNvPr id="6" name="Group 46">
            <a:extLst>
              <a:ext uri="{FF2B5EF4-FFF2-40B4-BE49-F238E27FC236}">
                <a16:creationId xmlns:a16="http://schemas.microsoft.com/office/drawing/2014/main" id="{E4ED85D8-324C-5FA8-A30C-4B51D73184F8}"/>
              </a:ext>
            </a:extLst>
          </p:cNvPr>
          <p:cNvGrpSpPr>
            <a:grpSpLocks/>
          </p:cNvGrpSpPr>
          <p:nvPr/>
        </p:nvGrpSpPr>
        <p:grpSpPr bwMode="auto">
          <a:xfrm>
            <a:off x="702179" y="712439"/>
            <a:ext cx="4139571" cy="685800"/>
            <a:chOff x="1296" y="1824"/>
            <a:chExt cx="2231" cy="432"/>
          </a:xfrm>
        </p:grpSpPr>
        <p:sp>
          <p:nvSpPr>
            <p:cNvPr id="14" name="AutoShape 47">
              <a:extLst>
                <a:ext uri="{FF2B5EF4-FFF2-40B4-BE49-F238E27FC236}">
                  <a16:creationId xmlns:a16="http://schemas.microsoft.com/office/drawing/2014/main" id="{3547E464-607E-115E-77FC-EAE9224CBE83}"/>
                </a:ext>
              </a:extLst>
            </p:cNvPr>
            <p:cNvSpPr>
              <a:spLocks noChangeArrowheads="1"/>
            </p:cNvSpPr>
            <p:nvPr/>
          </p:nvSpPr>
          <p:spPr bwMode="gray">
            <a:xfrm>
              <a:off x="1536" y="1899"/>
              <a:ext cx="199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7" name="AutoShape 48">
              <a:extLst>
                <a:ext uri="{FF2B5EF4-FFF2-40B4-BE49-F238E27FC236}">
                  <a16:creationId xmlns:a16="http://schemas.microsoft.com/office/drawing/2014/main" id="{45E5AF59-A452-8779-2447-39C8E55C92EF}"/>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8" name="Text Box 49">
              <a:extLst>
                <a:ext uri="{FF2B5EF4-FFF2-40B4-BE49-F238E27FC236}">
                  <a16:creationId xmlns:a16="http://schemas.microsoft.com/office/drawing/2014/main" id="{66B61A97-8B84-8CA9-30AE-AA8744E1CBCE}"/>
                </a:ext>
              </a:extLst>
            </p:cNvPr>
            <p:cNvSpPr txBox="1">
              <a:spLocks noChangeArrowheads="1"/>
            </p:cNvSpPr>
            <p:nvPr/>
          </p:nvSpPr>
          <p:spPr bwMode="gray">
            <a:xfrm>
              <a:off x="1638" y="1921"/>
              <a:ext cx="183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Dùng CSS Grid hay Flex-box</a:t>
              </a:r>
              <a:endParaRPr lang="vi-VN" sz="2000" b="1">
                <a:solidFill>
                  <a:srgbClr val="CC00FF"/>
                </a:solidFill>
              </a:endParaRPr>
            </a:p>
          </p:txBody>
        </p:sp>
        <p:sp>
          <p:nvSpPr>
            <p:cNvPr id="29" name="Text Box 50">
              <a:extLst>
                <a:ext uri="{FF2B5EF4-FFF2-40B4-BE49-F238E27FC236}">
                  <a16:creationId xmlns:a16="http://schemas.microsoft.com/office/drawing/2014/main" id="{1EA8EC30-8CB7-EFD9-4FD0-35ECC65661EB}"/>
                </a:ext>
              </a:extLst>
            </p:cNvPr>
            <p:cNvSpPr txBox="1">
              <a:spLocks noChangeArrowheads="1"/>
            </p:cNvSpPr>
            <p:nvPr/>
          </p:nvSpPr>
          <p:spPr bwMode="gray">
            <a:xfrm>
              <a:off x="1433"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spTree>
    <p:extLst>
      <p:ext uri="{BB962C8B-B14F-4D97-AF65-F5344CB8AC3E}">
        <p14:creationId xmlns:p14="http://schemas.microsoft.com/office/powerpoint/2010/main" val="10205414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0C5B8C0A-7894-C71B-B3A8-C652EA9FF8E0}"/>
              </a:ext>
            </a:extLst>
          </p:cNvPr>
          <p:cNvGrpSpPr>
            <a:grpSpLocks/>
          </p:cNvGrpSpPr>
          <p:nvPr/>
        </p:nvGrpSpPr>
        <p:grpSpPr bwMode="auto">
          <a:xfrm>
            <a:off x="702179" y="712439"/>
            <a:ext cx="4139571" cy="685800"/>
            <a:chOff x="1296" y="1824"/>
            <a:chExt cx="2231" cy="432"/>
          </a:xfrm>
        </p:grpSpPr>
        <p:sp>
          <p:nvSpPr>
            <p:cNvPr id="15" name="AutoShape 47">
              <a:extLst>
                <a:ext uri="{FF2B5EF4-FFF2-40B4-BE49-F238E27FC236}">
                  <a16:creationId xmlns:a16="http://schemas.microsoft.com/office/drawing/2014/main" id="{C10B7E31-6F34-1C8F-F244-4401E6B9C466}"/>
                </a:ext>
              </a:extLst>
            </p:cNvPr>
            <p:cNvSpPr>
              <a:spLocks noChangeArrowheads="1"/>
            </p:cNvSpPr>
            <p:nvPr/>
          </p:nvSpPr>
          <p:spPr bwMode="gray">
            <a:xfrm>
              <a:off x="1536" y="1899"/>
              <a:ext cx="199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D252E460-387A-C4E7-EF31-C8AD8E785F7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BF6EF6A3-B631-15A3-1C2A-57C2FE56BF74}"/>
                </a:ext>
              </a:extLst>
            </p:cNvPr>
            <p:cNvSpPr txBox="1">
              <a:spLocks noChangeArrowheads="1"/>
            </p:cNvSpPr>
            <p:nvPr/>
          </p:nvSpPr>
          <p:spPr bwMode="gray">
            <a:xfrm>
              <a:off x="1638" y="1921"/>
              <a:ext cx="183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Dùng CSS Grid hay Flex-box</a:t>
              </a:r>
              <a:endParaRPr lang="vi-VN" sz="2000" b="1">
                <a:solidFill>
                  <a:srgbClr val="CC00FF"/>
                </a:solidFill>
              </a:endParaRPr>
            </a:p>
          </p:txBody>
        </p:sp>
        <p:sp>
          <p:nvSpPr>
            <p:cNvPr id="20" name="Text Box 50">
              <a:extLst>
                <a:ext uri="{FF2B5EF4-FFF2-40B4-BE49-F238E27FC236}">
                  <a16:creationId xmlns:a16="http://schemas.microsoft.com/office/drawing/2014/main" id="{63B38953-4C4B-C3F9-371B-567061532D17}"/>
                </a:ext>
              </a:extLst>
            </p:cNvPr>
            <p:cNvSpPr txBox="1">
              <a:spLocks noChangeArrowheads="1"/>
            </p:cNvSpPr>
            <p:nvPr/>
          </p:nvSpPr>
          <p:spPr bwMode="gray">
            <a:xfrm>
              <a:off x="1433" y="1886"/>
              <a:ext cx="10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endParaRPr lang="en-US" sz="2400">
                <a:solidFill>
                  <a:schemeClr val="bg1"/>
                </a:solidFill>
              </a:endParaRPr>
            </a:p>
          </p:txBody>
        </p:sp>
      </p:grpSp>
      <p:sp>
        <p:nvSpPr>
          <p:cNvPr id="14" name="TextBox 13">
            <a:extLst>
              <a:ext uri="{FF2B5EF4-FFF2-40B4-BE49-F238E27FC236}">
                <a16:creationId xmlns:a16="http://schemas.microsoft.com/office/drawing/2014/main" id="{BCAAAE70-4DC2-77A2-C129-7DAF5608428C}"/>
              </a:ext>
            </a:extLst>
          </p:cNvPr>
          <p:cNvSpPr txBox="1"/>
          <p:nvPr/>
        </p:nvSpPr>
        <p:spPr>
          <a:xfrm>
            <a:off x="1241871" y="1574590"/>
            <a:ext cx="4530344" cy="369332"/>
          </a:xfrm>
          <a:prstGeom prst="rect">
            <a:avLst/>
          </a:prstGeom>
          <a:noFill/>
        </p:spPr>
        <p:txBody>
          <a:bodyPr wrap="square">
            <a:spAutoFit/>
          </a:bodyPr>
          <a:lstStyle/>
          <a:p>
            <a:r>
              <a:rPr lang="en-US">
                <a:solidFill>
                  <a:srgbClr val="CC00FF"/>
                </a:solidFill>
                <a:hlinkClick r:id="rId5">
                  <a:extLst>
                    <a:ext uri="{A12FA001-AC4F-418D-AE19-62706E023703}">
                      <ahyp:hlinkClr xmlns:ahyp="http://schemas.microsoft.com/office/drawing/2018/hyperlinkcolor" val="tx"/>
                    </a:ext>
                  </a:extLst>
                </a:hlinkClick>
              </a:rPr>
              <a:t>https://</a:t>
            </a:r>
            <a:r>
              <a:rPr lang="en-US">
                <a:hlinkClick r:id="rId5">
                  <a:extLst>
                    <a:ext uri="{A12FA001-AC4F-418D-AE19-62706E023703}">
                      <ahyp:hlinkClr xmlns:ahyp="http://schemas.microsoft.com/office/drawing/2018/hyperlinkcolor" val="tx"/>
                    </a:ext>
                  </a:extLst>
                </a:hlinkClick>
              </a:rPr>
              <a:t>galailaptrinh</a:t>
            </a:r>
            <a:r>
              <a:rPr lang="en-US">
                <a:solidFill>
                  <a:srgbClr val="CC00FF"/>
                </a:solidFill>
                <a:hlinkClick r:id="rId5">
                  <a:extLst>
                    <a:ext uri="{A12FA001-AC4F-418D-AE19-62706E023703}">
                      <ahyp:hlinkClr xmlns:ahyp="http://schemas.microsoft.com/office/drawing/2018/hyperlinkcolor" val="tx"/>
                    </a:ext>
                  </a:extLst>
                </a:hlinkClick>
              </a:rPr>
              <a:t>.github.io/</a:t>
            </a:r>
            <a:r>
              <a:rPr lang="en-US">
                <a:hlinkClick r:id="rId5">
                  <a:extLst>
                    <a:ext uri="{A12FA001-AC4F-418D-AE19-62706E023703}">
                      <ahyp:hlinkClr xmlns:ahyp="http://schemas.microsoft.com/office/drawing/2018/hyperlinkcolor" val="tx"/>
                    </a:ext>
                  </a:extLst>
                </a:hlinkClick>
              </a:rPr>
              <a:t>2.grid-flexbox</a:t>
            </a:r>
            <a:r>
              <a:rPr lang="en-US">
                <a:solidFill>
                  <a:srgbClr val="CC00FF"/>
                </a:solidFill>
                <a:hlinkClick r:id="rId5">
                  <a:extLst>
                    <a:ext uri="{A12FA001-AC4F-418D-AE19-62706E023703}">
                      <ahyp:hlinkClr xmlns:ahyp="http://schemas.microsoft.com/office/drawing/2018/hyperlinkcolor" val="tx"/>
                    </a:ext>
                  </a:extLst>
                </a:hlinkClick>
              </a:rPr>
              <a:t>/</a:t>
            </a:r>
            <a:r>
              <a:rPr lang="en-US">
                <a:solidFill>
                  <a:srgbClr val="CC00FF"/>
                </a:solidFill>
              </a:rPr>
              <a:t> </a:t>
            </a:r>
          </a:p>
        </p:txBody>
      </p:sp>
      <p:pic>
        <p:nvPicPr>
          <p:cNvPr id="28" name="Picture 27">
            <a:extLst>
              <a:ext uri="{FF2B5EF4-FFF2-40B4-BE49-F238E27FC236}">
                <a16:creationId xmlns:a16="http://schemas.microsoft.com/office/drawing/2014/main" id="{7837331E-0B4C-5B24-94F5-846D11EC2858}"/>
              </a:ext>
            </a:extLst>
          </p:cNvPr>
          <p:cNvPicPr>
            <a:picLocks noChangeAspect="1"/>
          </p:cNvPicPr>
          <p:nvPr/>
        </p:nvPicPr>
        <p:blipFill>
          <a:blip r:embed="rId6"/>
          <a:stretch>
            <a:fillRect/>
          </a:stretch>
        </p:blipFill>
        <p:spPr>
          <a:xfrm>
            <a:off x="1336752" y="2178735"/>
            <a:ext cx="4435463" cy="4259981"/>
          </a:xfrm>
          <a:prstGeom prst="rect">
            <a:avLst/>
          </a:prstGeom>
        </p:spPr>
      </p:pic>
      <p:pic>
        <p:nvPicPr>
          <p:cNvPr id="30" name="Picture 29">
            <a:extLst>
              <a:ext uri="{FF2B5EF4-FFF2-40B4-BE49-F238E27FC236}">
                <a16:creationId xmlns:a16="http://schemas.microsoft.com/office/drawing/2014/main" id="{B304EA72-CB26-D34F-9584-73F5DC5ED649}"/>
              </a:ext>
            </a:extLst>
          </p:cNvPr>
          <p:cNvPicPr>
            <a:picLocks noChangeAspect="1"/>
          </p:cNvPicPr>
          <p:nvPr/>
        </p:nvPicPr>
        <p:blipFill>
          <a:blip r:embed="rId7"/>
          <a:stretch>
            <a:fillRect/>
          </a:stretch>
        </p:blipFill>
        <p:spPr>
          <a:xfrm>
            <a:off x="5895609" y="2175127"/>
            <a:ext cx="6114627" cy="2775602"/>
          </a:xfrm>
          <a:prstGeom prst="rect">
            <a:avLst/>
          </a:prstGeom>
        </p:spPr>
      </p:pic>
      <p:sp>
        <p:nvSpPr>
          <p:cNvPr id="10240" name="TextBox 10239">
            <a:extLst>
              <a:ext uri="{FF2B5EF4-FFF2-40B4-BE49-F238E27FC236}">
                <a16:creationId xmlns:a16="http://schemas.microsoft.com/office/drawing/2014/main" id="{8194C270-E259-BEEB-A024-22B81E4B803A}"/>
              </a:ext>
            </a:extLst>
          </p:cNvPr>
          <p:cNvSpPr txBox="1"/>
          <p:nvPr/>
        </p:nvSpPr>
        <p:spPr>
          <a:xfrm>
            <a:off x="7274293" y="1693860"/>
            <a:ext cx="3482197" cy="369332"/>
          </a:xfrm>
          <a:prstGeom prst="rect">
            <a:avLst/>
          </a:prstGeom>
          <a:noFill/>
        </p:spPr>
        <p:txBody>
          <a:bodyPr wrap="square">
            <a:spAutoFit/>
          </a:bodyPr>
          <a:lstStyle/>
          <a:p>
            <a:r>
              <a:rPr lang="en-US">
                <a:solidFill>
                  <a:srgbClr val="0563C1"/>
                </a:solidFill>
                <a:hlinkClick r:id="rId8">
                  <a:extLst>
                    <a:ext uri="{A12FA001-AC4F-418D-AE19-62706E023703}">
                      <ahyp:hlinkClr xmlns:ahyp="http://schemas.microsoft.com/office/drawing/2018/hyperlinkcolor" val="tx"/>
                    </a:ext>
                  </a:extLst>
                </a:hlinkClick>
              </a:rPr>
              <a:t>https://github.com/</a:t>
            </a:r>
            <a:r>
              <a:rPr lang="en-US">
                <a:solidFill>
                  <a:srgbClr val="CC00FF"/>
                </a:solidFill>
                <a:hlinkClick r:id="rId8">
                  <a:extLst>
                    <a:ext uri="{A12FA001-AC4F-418D-AE19-62706E023703}">
                      <ahyp:hlinkClr xmlns:ahyp="http://schemas.microsoft.com/office/drawing/2018/hyperlinkcolor" val="tx"/>
                    </a:ext>
                  </a:extLst>
                </a:hlinkClick>
              </a:rPr>
              <a:t>GaLaiLapTrinh</a:t>
            </a:r>
            <a:r>
              <a:rPr lang="en-US">
                <a:solidFill>
                  <a:srgbClr val="CC00FF"/>
                </a:solidFill>
              </a:rPr>
              <a:t> </a:t>
            </a:r>
          </a:p>
        </p:txBody>
      </p:sp>
    </p:spTree>
    <p:extLst>
      <p:ext uri="{BB962C8B-B14F-4D97-AF65-F5344CB8AC3E}">
        <p14:creationId xmlns:p14="http://schemas.microsoft.com/office/powerpoint/2010/main" val="35345089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0255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0C5B8C0A-7894-C71B-B3A8-C652EA9FF8E0}"/>
              </a:ext>
            </a:extLst>
          </p:cNvPr>
          <p:cNvGrpSpPr>
            <a:grpSpLocks/>
          </p:cNvGrpSpPr>
          <p:nvPr/>
        </p:nvGrpSpPr>
        <p:grpSpPr bwMode="auto">
          <a:xfrm>
            <a:off x="702179" y="712439"/>
            <a:ext cx="4735180" cy="685800"/>
            <a:chOff x="1296" y="1824"/>
            <a:chExt cx="2552" cy="432"/>
          </a:xfrm>
        </p:grpSpPr>
        <p:sp>
          <p:nvSpPr>
            <p:cNvPr id="15" name="AutoShape 47">
              <a:extLst>
                <a:ext uri="{FF2B5EF4-FFF2-40B4-BE49-F238E27FC236}">
                  <a16:creationId xmlns:a16="http://schemas.microsoft.com/office/drawing/2014/main" id="{C10B7E31-6F34-1C8F-F244-4401E6B9C466}"/>
                </a:ext>
              </a:extLst>
            </p:cNvPr>
            <p:cNvSpPr>
              <a:spLocks noChangeArrowheads="1"/>
            </p:cNvSpPr>
            <p:nvPr/>
          </p:nvSpPr>
          <p:spPr bwMode="gray">
            <a:xfrm>
              <a:off x="1536" y="1899"/>
              <a:ext cx="231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D252E460-387A-C4E7-EF31-C8AD8E785F7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BF6EF6A3-B631-15A3-1C2A-57C2FE56BF74}"/>
                </a:ext>
              </a:extLst>
            </p:cNvPr>
            <p:cNvSpPr txBox="1">
              <a:spLocks noChangeArrowheads="1"/>
            </p:cNvSpPr>
            <p:nvPr/>
          </p:nvSpPr>
          <p:spPr bwMode="gray">
            <a:xfrm>
              <a:off x="1638" y="1921"/>
              <a:ext cx="22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Cách sử dụng Grid - </a:t>
              </a:r>
              <a:r>
                <a:rPr lang="en-US" sz="2000" b="1">
                  <a:solidFill>
                    <a:srgbClr val="FF0000"/>
                  </a:solidFill>
                </a:rPr>
                <a:t>Grid Container</a:t>
              </a:r>
              <a:endParaRPr lang="vi-VN" sz="2000" b="1">
                <a:solidFill>
                  <a:srgbClr val="FF0000"/>
                </a:solidFill>
              </a:endParaRPr>
            </a:p>
          </p:txBody>
        </p:sp>
        <p:sp>
          <p:nvSpPr>
            <p:cNvPr id="20" name="Text Box 50">
              <a:extLst>
                <a:ext uri="{FF2B5EF4-FFF2-40B4-BE49-F238E27FC236}">
                  <a16:creationId xmlns:a16="http://schemas.microsoft.com/office/drawing/2014/main" id="{63B38953-4C4B-C3F9-371B-567061532D17}"/>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2. Cách sử dụng </a:t>
            </a:r>
            <a:r>
              <a:rPr lang="vi-VN" b="1" i="1">
                <a:solidFill>
                  <a:srgbClr val="CC00FF"/>
                </a:solidFill>
                <a:latin typeface="Times New Roman" pitchFamily="18" charset="0"/>
                <a:cs typeface="Times New Roman" pitchFamily="18" charset="0"/>
              </a:rPr>
              <a:t>Grid CSS</a:t>
            </a:r>
            <a:r>
              <a:rPr lang="en-US" b="1" i="1">
                <a:solidFill>
                  <a:srgbClr val="CC00FF"/>
                </a:solidFill>
                <a:latin typeface="Times New Roman" pitchFamily="18" charset="0"/>
                <a:cs typeface="Times New Roman" pitchFamily="18" charset="0"/>
              </a:rPr>
              <a:t>: </a:t>
            </a:r>
          </a:p>
        </p:txBody>
      </p:sp>
      <p:sp>
        <p:nvSpPr>
          <p:cNvPr id="26" name="TextBox 25">
            <a:extLst>
              <a:ext uri="{FF2B5EF4-FFF2-40B4-BE49-F238E27FC236}">
                <a16:creationId xmlns:a16="http://schemas.microsoft.com/office/drawing/2014/main" id="{99BDEA63-5000-C997-A0E1-F340C508AFA9}"/>
              </a:ext>
            </a:extLst>
          </p:cNvPr>
          <p:cNvSpPr txBox="1"/>
          <p:nvPr/>
        </p:nvSpPr>
        <p:spPr>
          <a:xfrm>
            <a:off x="1336752" y="1891603"/>
            <a:ext cx="10683798" cy="646331"/>
          </a:xfrm>
          <a:prstGeom prst="rect">
            <a:avLst/>
          </a:prstGeom>
          <a:noFill/>
        </p:spPr>
        <p:txBody>
          <a:bodyPr wrap="square">
            <a:spAutoFit/>
          </a:bodyPr>
          <a:lstStyle/>
          <a:p>
            <a:r>
              <a:rPr lang="vi-VN" b="1" i="1">
                <a:latin typeface="Times New Roman" pitchFamily="18" charset="0"/>
                <a:cs typeface="Times New Roman" pitchFamily="18" charset="0"/>
              </a:rPr>
              <a:t>Khi đặt class cha là </a:t>
            </a:r>
            <a:r>
              <a:rPr lang="vi-VN" b="1" i="1">
                <a:solidFill>
                  <a:srgbClr val="FF0000"/>
                </a:solidFill>
                <a:latin typeface="Times New Roman" pitchFamily="18" charset="0"/>
                <a:cs typeface="Times New Roman" pitchFamily="18" charset="0"/>
              </a:rPr>
              <a:t>grid</a:t>
            </a:r>
            <a:r>
              <a:rPr lang="vi-VN" b="1" i="1">
                <a:latin typeface="Times New Roman" pitchFamily="18" charset="0"/>
                <a:cs typeface="Times New Roman" pitchFamily="18" charset="0"/>
              </a:rPr>
              <a:t> hoặc </a:t>
            </a:r>
            <a:r>
              <a:rPr lang="vi-VN" b="1" i="1">
                <a:solidFill>
                  <a:srgbClr val="FF0000"/>
                </a:solidFill>
                <a:latin typeface="Times New Roman" pitchFamily="18" charset="0"/>
                <a:cs typeface="Times New Roman" pitchFamily="18" charset="0"/>
              </a:rPr>
              <a:t>inline-grid</a:t>
            </a:r>
            <a:r>
              <a:rPr lang="vi-VN" b="1" i="1">
                <a:latin typeface="Times New Roman" pitchFamily="18" charset="0"/>
                <a:cs typeface="Times New Roman" pitchFamily="18" charset="0"/>
              </a:rPr>
              <a:t> thì tất cả các phần tử rời khỏi luồng thông thường và tuân theo quy tắc lưới của grid</a:t>
            </a:r>
          </a:p>
        </p:txBody>
      </p:sp>
      <p:pic>
        <p:nvPicPr>
          <p:cNvPr id="4" name="Picture 3">
            <a:extLst>
              <a:ext uri="{FF2B5EF4-FFF2-40B4-BE49-F238E27FC236}">
                <a16:creationId xmlns:a16="http://schemas.microsoft.com/office/drawing/2014/main" id="{9B7541DA-B061-4CA4-62E4-E09DA18FFD08}"/>
              </a:ext>
            </a:extLst>
          </p:cNvPr>
          <p:cNvPicPr>
            <a:picLocks noChangeAspect="1"/>
          </p:cNvPicPr>
          <p:nvPr/>
        </p:nvPicPr>
        <p:blipFill>
          <a:blip r:embed="rId5"/>
          <a:stretch>
            <a:fillRect/>
          </a:stretch>
        </p:blipFill>
        <p:spPr>
          <a:xfrm>
            <a:off x="1409116" y="2784010"/>
            <a:ext cx="3444211" cy="1441936"/>
          </a:xfrm>
          <a:prstGeom prst="rect">
            <a:avLst/>
          </a:prstGeom>
        </p:spPr>
      </p:pic>
      <p:pic>
        <p:nvPicPr>
          <p:cNvPr id="6" name="Picture 5">
            <a:extLst>
              <a:ext uri="{FF2B5EF4-FFF2-40B4-BE49-F238E27FC236}">
                <a16:creationId xmlns:a16="http://schemas.microsoft.com/office/drawing/2014/main" id="{CF078C96-D146-6F5C-0090-A2C2819E8295}"/>
              </a:ext>
            </a:extLst>
          </p:cNvPr>
          <p:cNvPicPr>
            <a:picLocks noChangeAspect="1"/>
          </p:cNvPicPr>
          <p:nvPr/>
        </p:nvPicPr>
        <p:blipFill>
          <a:blip r:embed="rId6"/>
          <a:stretch>
            <a:fillRect/>
          </a:stretch>
        </p:blipFill>
        <p:spPr>
          <a:xfrm>
            <a:off x="5020746" y="2784010"/>
            <a:ext cx="2317929" cy="3016667"/>
          </a:xfrm>
          <a:prstGeom prst="rect">
            <a:avLst/>
          </a:prstGeom>
        </p:spPr>
      </p:pic>
      <p:pic>
        <p:nvPicPr>
          <p:cNvPr id="18" name="Picture 17">
            <a:extLst>
              <a:ext uri="{FF2B5EF4-FFF2-40B4-BE49-F238E27FC236}">
                <a16:creationId xmlns:a16="http://schemas.microsoft.com/office/drawing/2014/main" id="{167112D6-FCF7-F325-F872-6DD15A926D50}"/>
              </a:ext>
            </a:extLst>
          </p:cNvPr>
          <p:cNvPicPr>
            <a:picLocks noChangeAspect="1"/>
          </p:cNvPicPr>
          <p:nvPr/>
        </p:nvPicPr>
        <p:blipFill>
          <a:blip r:embed="rId7"/>
          <a:stretch>
            <a:fillRect/>
          </a:stretch>
        </p:blipFill>
        <p:spPr>
          <a:xfrm>
            <a:off x="7461042" y="2784010"/>
            <a:ext cx="3954520" cy="1217992"/>
          </a:xfrm>
          <a:prstGeom prst="rect">
            <a:avLst/>
          </a:prstGeom>
        </p:spPr>
      </p:pic>
      <p:sp>
        <p:nvSpPr>
          <p:cNvPr id="21" name="Rectangle 20">
            <a:extLst>
              <a:ext uri="{FF2B5EF4-FFF2-40B4-BE49-F238E27FC236}">
                <a16:creationId xmlns:a16="http://schemas.microsoft.com/office/drawing/2014/main" id="{5653EA85-4B2A-EFC3-5470-C834133B3014}"/>
              </a:ext>
            </a:extLst>
          </p:cNvPr>
          <p:cNvSpPr/>
          <p:nvPr/>
        </p:nvSpPr>
        <p:spPr>
          <a:xfrm>
            <a:off x="2329314" y="2714107"/>
            <a:ext cx="1135781" cy="298600"/>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BBCF3D94-CDD9-A77F-179B-B223858B7847}"/>
              </a:ext>
            </a:extLst>
          </p:cNvPr>
          <p:cNvCxnSpPr>
            <a:cxnSpLocks/>
            <a:stCxn id="21" idx="0"/>
            <a:endCxn id="25" idx="0"/>
          </p:cNvCxnSpPr>
          <p:nvPr/>
        </p:nvCxnSpPr>
        <p:spPr>
          <a:xfrm rot="16200000" flipH="1">
            <a:off x="5396922" y="214389"/>
            <a:ext cx="69903" cy="5069339"/>
          </a:xfrm>
          <a:prstGeom prst="bentConnector3">
            <a:avLst>
              <a:gd name="adj1" fmla="val -327025"/>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B6B4EDA-E6ED-AECE-29F7-F42A3582F792}"/>
              </a:ext>
            </a:extLst>
          </p:cNvPr>
          <p:cNvSpPr/>
          <p:nvPr/>
        </p:nvSpPr>
        <p:spPr>
          <a:xfrm>
            <a:off x="7398653" y="2784010"/>
            <a:ext cx="1135781" cy="298600"/>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48474E68-71F5-D4C9-FA91-137B2CFD9020}"/>
              </a:ext>
            </a:extLst>
          </p:cNvPr>
          <p:cNvPicPr>
            <a:picLocks noChangeAspect="1"/>
          </p:cNvPicPr>
          <p:nvPr/>
        </p:nvPicPr>
        <p:blipFill>
          <a:blip r:embed="rId8"/>
          <a:stretch>
            <a:fillRect/>
          </a:stretch>
        </p:blipFill>
        <p:spPr>
          <a:xfrm>
            <a:off x="7484194" y="5704438"/>
            <a:ext cx="3944047" cy="904319"/>
          </a:xfrm>
          <a:prstGeom prst="rect">
            <a:avLst/>
          </a:prstGeom>
        </p:spPr>
      </p:pic>
      <p:pic>
        <p:nvPicPr>
          <p:cNvPr id="10241" name="Picture 10240">
            <a:extLst>
              <a:ext uri="{FF2B5EF4-FFF2-40B4-BE49-F238E27FC236}">
                <a16:creationId xmlns:a16="http://schemas.microsoft.com/office/drawing/2014/main" id="{6BBAD328-4D38-D0FB-84BB-C03A7C2FD599}"/>
              </a:ext>
            </a:extLst>
          </p:cNvPr>
          <p:cNvPicPr>
            <a:picLocks noChangeAspect="1"/>
          </p:cNvPicPr>
          <p:nvPr/>
        </p:nvPicPr>
        <p:blipFill rotWithShape="1">
          <a:blip r:embed="rId9"/>
          <a:srcRect r="21818"/>
          <a:stretch/>
        </p:blipFill>
        <p:spPr>
          <a:xfrm>
            <a:off x="7484194" y="4060956"/>
            <a:ext cx="2561931" cy="1529739"/>
          </a:xfrm>
          <a:prstGeom prst="rect">
            <a:avLst/>
          </a:prstGeom>
        </p:spPr>
      </p:pic>
      <p:sp>
        <p:nvSpPr>
          <p:cNvPr id="3" name="Rectangle 2">
            <a:extLst>
              <a:ext uri="{FF2B5EF4-FFF2-40B4-BE49-F238E27FC236}">
                <a16:creationId xmlns:a16="http://schemas.microsoft.com/office/drawing/2014/main" id="{04304393-96DF-BBCA-F0FD-4898E906EF18}"/>
              </a:ext>
            </a:extLst>
          </p:cNvPr>
          <p:cNvSpPr/>
          <p:nvPr/>
        </p:nvSpPr>
        <p:spPr>
          <a:xfrm>
            <a:off x="7748337" y="3496254"/>
            <a:ext cx="3590223" cy="29860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110BC29-EC2B-3BDC-9B2B-CD03C6A2A762}"/>
              </a:ext>
            </a:extLst>
          </p:cNvPr>
          <p:cNvSpPr txBox="1"/>
          <p:nvPr/>
        </p:nvSpPr>
        <p:spPr>
          <a:xfrm>
            <a:off x="3997093" y="2286770"/>
            <a:ext cx="2681558"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Grid container</a:t>
            </a:r>
            <a:endParaRPr lang="vi-VN" sz="1400" b="0">
              <a:solidFill>
                <a:srgbClr val="FF0000"/>
              </a:solidFill>
              <a:effectLst/>
              <a:latin typeface="Consolas" panose="020B0609020204030204" pitchFamily="49" charset="0"/>
            </a:endParaRPr>
          </a:p>
        </p:txBody>
      </p:sp>
      <p:sp>
        <p:nvSpPr>
          <p:cNvPr id="17" name="TextBox 16">
            <a:extLst>
              <a:ext uri="{FF2B5EF4-FFF2-40B4-BE49-F238E27FC236}">
                <a16:creationId xmlns:a16="http://schemas.microsoft.com/office/drawing/2014/main" id="{807F52AA-5C36-8D50-6A84-C521519F87AF}"/>
              </a:ext>
            </a:extLst>
          </p:cNvPr>
          <p:cNvSpPr txBox="1"/>
          <p:nvPr/>
        </p:nvSpPr>
        <p:spPr>
          <a:xfrm>
            <a:off x="348008" y="3339043"/>
            <a:ext cx="929291" cy="307777"/>
          </a:xfrm>
          <a:prstGeom prst="rect">
            <a:avLst/>
          </a:prstGeom>
          <a:noFill/>
          <a:ln>
            <a:solidFill>
              <a:srgbClr val="0000CC"/>
            </a:solidFill>
          </a:ln>
        </p:spPr>
        <p:txBody>
          <a:bodyPr wrap="square">
            <a:spAutoFit/>
          </a:bodyPr>
          <a:lstStyle/>
          <a:p>
            <a:pPr algn="ctr"/>
            <a:r>
              <a:rPr lang="en-US" sz="1400" b="1" i="1">
                <a:solidFill>
                  <a:srgbClr val="8500FF"/>
                </a:solidFill>
                <a:latin typeface="Times New Roman" pitchFamily="18" charset="0"/>
                <a:cs typeface="Times New Roman" pitchFamily="18" charset="0"/>
              </a:rPr>
              <a:t>Grid item </a:t>
            </a:r>
            <a:endParaRPr lang="vi-VN" sz="1400" b="0">
              <a:solidFill>
                <a:srgbClr val="FF0000"/>
              </a:solidFill>
              <a:effectLst/>
              <a:latin typeface="Consolas" panose="020B0609020204030204" pitchFamily="49" charset="0"/>
            </a:endParaRPr>
          </a:p>
        </p:txBody>
      </p:sp>
      <p:cxnSp>
        <p:nvCxnSpPr>
          <p:cNvPr id="24" name="Straight Connector 23">
            <a:extLst>
              <a:ext uri="{FF2B5EF4-FFF2-40B4-BE49-F238E27FC236}">
                <a16:creationId xmlns:a16="http://schemas.microsoft.com/office/drawing/2014/main" id="{7AD31AC4-1FB4-98C0-2F4C-A05E7585D85B}"/>
              </a:ext>
            </a:extLst>
          </p:cNvPr>
          <p:cNvCxnSpPr/>
          <p:nvPr/>
        </p:nvCxnSpPr>
        <p:spPr>
          <a:xfrm>
            <a:off x="1740665" y="3082610"/>
            <a:ext cx="0" cy="914810"/>
          </a:xfrm>
          <a:prstGeom prst="line">
            <a:avLst/>
          </a:prstGeom>
          <a:ln w="28575">
            <a:solidFill>
              <a:srgbClr val="CC00FF"/>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53797F1-3826-8675-4D52-C141020B4794}"/>
              </a:ext>
            </a:extLst>
          </p:cNvPr>
          <p:cNvCxnSpPr>
            <a:cxnSpLocks/>
            <a:stCxn id="17" idx="3"/>
          </p:cNvCxnSpPr>
          <p:nvPr/>
        </p:nvCxnSpPr>
        <p:spPr>
          <a:xfrm flipV="1">
            <a:off x="1277299" y="3140658"/>
            <a:ext cx="411853" cy="352274"/>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DEC23DF-0CE3-7EAA-3A7E-AA1304CD2947}"/>
              </a:ext>
            </a:extLst>
          </p:cNvPr>
          <p:cNvCxnSpPr>
            <a:cxnSpLocks/>
            <a:stCxn id="17" idx="3"/>
          </p:cNvCxnSpPr>
          <p:nvPr/>
        </p:nvCxnSpPr>
        <p:spPr>
          <a:xfrm>
            <a:off x="1277299" y="3492932"/>
            <a:ext cx="390152" cy="420787"/>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4348F5E0-B3A7-C46C-B1B0-A07767DF94BD}"/>
              </a:ext>
            </a:extLst>
          </p:cNvPr>
          <p:cNvPicPr>
            <a:picLocks noChangeAspect="1"/>
          </p:cNvPicPr>
          <p:nvPr/>
        </p:nvPicPr>
        <p:blipFill>
          <a:blip r:embed="rId10"/>
          <a:stretch>
            <a:fillRect/>
          </a:stretch>
        </p:blipFill>
        <p:spPr>
          <a:xfrm>
            <a:off x="10110700" y="4060956"/>
            <a:ext cx="1985472" cy="1529739"/>
          </a:xfrm>
          <a:prstGeom prst="rect">
            <a:avLst/>
          </a:prstGeom>
        </p:spPr>
      </p:pic>
    </p:spTree>
    <p:extLst>
      <p:ext uri="{BB962C8B-B14F-4D97-AF65-F5344CB8AC3E}">
        <p14:creationId xmlns:p14="http://schemas.microsoft.com/office/powerpoint/2010/main" val="3171702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p>
          <a:p>
            <a:r>
              <a:rPr lang="en-US" b="1" i="1">
                <a:solidFill>
                  <a:srgbClr val="FF0000"/>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linear-gradient</a:t>
            </a:r>
            <a:r>
              <a:rPr lang="en-US" b="1" i="1">
                <a:solidFill>
                  <a:srgbClr val="FF0000"/>
                </a:solidFill>
                <a:latin typeface="Times New Roman" pitchFamily="18" charset="0"/>
                <a:cs typeface="Times New Roman" pitchFamily="18" charset="0"/>
              </a:rPr>
              <a:t> </a:t>
            </a:r>
            <a:r>
              <a:rPr lang="en-US" sz="1800" b="1">
                <a:solidFill>
                  <a:sysClr val="windowText" lastClr="000000"/>
                </a:solidFill>
              </a:rPr>
              <a:t>Direction</a:t>
            </a:r>
            <a:r>
              <a:rPr lang="en-US" sz="1800" b="1" i="1">
                <a:solidFill>
                  <a:sysClr val="windowText" lastClr="000000"/>
                </a:solidFill>
                <a:latin typeface="Times New Roman" pitchFamily="18" charset="0"/>
                <a:cs typeface="Times New Roman" pitchFamily="18" charset="0"/>
              </a:rPr>
              <a:t> – điều hướng chuyển màu</a:t>
            </a:r>
            <a:endParaRPr lang="en-US" sz="1800" b="1">
              <a:solidFill>
                <a:sysClr val="windowText" lastClr="000000"/>
              </a:solidFill>
            </a:endParaRPr>
          </a:p>
        </p:txBody>
      </p:sp>
      <p:sp>
        <p:nvSpPr>
          <p:cNvPr id="10332" name="TextBox 10331">
            <a:extLst>
              <a:ext uri="{FF2B5EF4-FFF2-40B4-BE49-F238E27FC236}">
                <a16:creationId xmlns:a16="http://schemas.microsoft.com/office/drawing/2014/main" id="{26887708-D77C-EC2B-2B7D-E008B68AF679}"/>
              </a:ext>
            </a:extLst>
          </p:cNvPr>
          <p:cNvSpPr txBox="1"/>
          <p:nvPr/>
        </p:nvSpPr>
        <p:spPr>
          <a:xfrm>
            <a:off x="4928223" y="919370"/>
            <a:ext cx="4833837" cy="369332"/>
          </a:xfrm>
          <a:prstGeom prst="rect">
            <a:avLst/>
          </a:prstGeom>
          <a:noFill/>
        </p:spPr>
        <p:txBody>
          <a:bodyPr wrap="square">
            <a:spAutoFit/>
          </a:bodyPr>
          <a:lstStyle/>
          <a:p>
            <a:r>
              <a:rPr lang="vi-VN">
                <a:hlinkClick r:id="rId5"/>
              </a:rPr>
              <a:t>https://cssgradient.io/gradient-backgrounds/</a:t>
            </a:r>
            <a:r>
              <a:rPr lang="en-US"/>
              <a:t> </a:t>
            </a:r>
            <a:endParaRPr lang="vi-VN"/>
          </a:p>
        </p:txBody>
      </p:sp>
      <p:pic>
        <p:nvPicPr>
          <p:cNvPr id="29" name="Picture 28">
            <a:extLst>
              <a:ext uri="{FF2B5EF4-FFF2-40B4-BE49-F238E27FC236}">
                <a16:creationId xmlns:a16="http://schemas.microsoft.com/office/drawing/2014/main" id="{287584AF-48A0-7A59-C9BC-27FC4ED4A495}"/>
              </a:ext>
            </a:extLst>
          </p:cNvPr>
          <p:cNvPicPr>
            <a:picLocks noChangeAspect="1"/>
          </p:cNvPicPr>
          <p:nvPr/>
        </p:nvPicPr>
        <p:blipFill>
          <a:blip r:embed="rId6"/>
          <a:stretch>
            <a:fillRect/>
          </a:stretch>
        </p:blipFill>
        <p:spPr>
          <a:xfrm>
            <a:off x="1225208" y="4525298"/>
            <a:ext cx="1736815" cy="1736815"/>
          </a:xfrm>
          <a:prstGeom prst="rect">
            <a:avLst/>
          </a:prstGeom>
        </p:spPr>
      </p:pic>
      <p:pic>
        <p:nvPicPr>
          <p:cNvPr id="31" name="Picture 30">
            <a:extLst>
              <a:ext uri="{FF2B5EF4-FFF2-40B4-BE49-F238E27FC236}">
                <a16:creationId xmlns:a16="http://schemas.microsoft.com/office/drawing/2014/main" id="{464F7DAC-3E2C-2EA7-22E1-9DA42AABB582}"/>
              </a:ext>
            </a:extLst>
          </p:cNvPr>
          <p:cNvPicPr>
            <a:picLocks noChangeAspect="1"/>
          </p:cNvPicPr>
          <p:nvPr/>
        </p:nvPicPr>
        <p:blipFill>
          <a:blip r:embed="rId7"/>
          <a:stretch>
            <a:fillRect/>
          </a:stretch>
        </p:blipFill>
        <p:spPr>
          <a:xfrm>
            <a:off x="1205580" y="2229610"/>
            <a:ext cx="6372225" cy="1323975"/>
          </a:xfrm>
          <a:prstGeom prst="rect">
            <a:avLst/>
          </a:prstGeom>
        </p:spPr>
      </p:pic>
      <p:pic>
        <p:nvPicPr>
          <p:cNvPr id="5" name="Picture 4">
            <a:extLst>
              <a:ext uri="{FF2B5EF4-FFF2-40B4-BE49-F238E27FC236}">
                <a16:creationId xmlns:a16="http://schemas.microsoft.com/office/drawing/2014/main" id="{A3D3E74D-47D8-DFF9-5A90-B3EB9E135426}"/>
              </a:ext>
            </a:extLst>
          </p:cNvPr>
          <p:cNvPicPr>
            <a:picLocks noChangeAspect="1"/>
          </p:cNvPicPr>
          <p:nvPr/>
        </p:nvPicPr>
        <p:blipFill>
          <a:blip r:embed="rId8"/>
          <a:stretch>
            <a:fillRect/>
          </a:stretch>
        </p:blipFill>
        <p:spPr>
          <a:xfrm>
            <a:off x="1673796" y="6398160"/>
            <a:ext cx="790575" cy="333375"/>
          </a:xfrm>
          <a:prstGeom prst="rect">
            <a:avLst/>
          </a:prstGeom>
        </p:spPr>
      </p:pic>
      <p:pic>
        <p:nvPicPr>
          <p:cNvPr id="16" name="Picture 15">
            <a:extLst>
              <a:ext uri="{FF2B5EF4-FFF2-40B4-BE49-F238E27FC236}">
                <a16:creationId xmlns:a16="http://schemas.microsoft.com/office/drawing/2014/main" id="{D89E6A7B-2406-8F10-E73F-F2D7D296128D}"/>
              </a:ext>
            </a:extLst>
          </p:cNvPr>
          <p:cNvPicPr>
            <a:picLocks noChangeAspect="1"/>
          </p:cNvPicPr>
          <p:nvPr/>
        </p:nvPicPr>
        <p:blipFill>
          <a:blip r:embed="rId9"/>
          <a:stretch>
            <a:fillRect/>
          </a:stretch>
        </p:blipFill>
        <p:spPr>
          <a:xfrm>
            <a:off x="3697282" y="6398160"/>
            <a:ext cx="866775" cy="352425"/>
          </a:xfrm>
          <a:prstGeom prst="rect">
            <a:avLst/>
          </a:prstGeom>
        </p:spPr>
      </p:pic>
      <p:pic>
        <p:nvPicPr>
          <p:cNvPr id="19" name="Picture 18">
            <a:extLst>
              <a:ext uri="{FF2B5EF4-FFF2-40B4-BE49-F238E27FC236}">
                <a16:creationId xmlns:a16="http://schemas.microsoft.com/office/drawing/2014/main" id="{98880D34-B268-6A22-834F-510C495DBD67}"/>
              </a:ext>
            </a:extLst>
          </p:cNvPr>
          <p:cNvPicPr>
            <a:picLocks noChangeAspect="1"/>
          </p:cNvPicPr>
          <p:nvPr/>
        </p:nvPicPr>
        <p:blipFill>
          <a:blip r:embed="rId10"/>
          <a:stretch>
            <a:fillRect/>
          </a:stretch>
        </p:blipFill>
        <p:spPr>
          <a:xfrm>
            <a:off x="3121019" y="4514850"/>
            <a:ext cx="1730134" cy="1747263"/>
          </a:xfrm>
          <a:prstGeom prst="rect">
            <a:avLst/>
          </a:prstGeom>
        </p:spPr>
      </p:pic>
      <p:pic>
        <p:nvPicPr>
          <p:cNvPr id="21" name="Picture 20">
            <a:extLst>
              <a:ext uri="{FF2B5EF4-FFF2-40B4-BE49-F238E27FC236}">
                <a16:creationId xmlns:a16="http://schemas.microsoft.com/office/drawing/2014/main" id="{5F12FD1E-EA15-BE25-09F0-799D7CA750BF}"/>
              </a:ext>
            </a:extLst>
          </p:cNvPr>
          <p:cNvPicPr>
            <a:picLocks noChangeAspect="1"/>
          </p:cNvPicPr>
          <p:nvPr/>
        </p:nvPicPr>
        <p:blipFill>
          <a:blip r:embed="rId11"/>
          <a:stretch>
            <a:fillRect/>
          </a:stretch>
        </p:blipFill>
        <p:spPr>
          <a:xfrm>
            <a:off x="5487612" y="6425812"/>
            <a:ext cx="685800" cy="361950"/>
          </a:xfrm>
          <a:prstGeom prst="rect">
            <a:avLst/>
          </a:prstGeom>
        </p:spPr>
      </p:pic>
      <p:pic>
        <p:nvPicPr>
          <p:cNvPr id="24" name="Picture 23">
            <a:extLst>
              <a:ext uri="{FF2B5EF4-FFF2-40B4-BE49-F238E27FC236}">
                <a16:creationId xmlns:a16="http://schemas.microsoft.com/office/drawing/2014/main" id="{C143DAA4-22B1-1AFF-A971-052B475D378E}"/>
              </a:ext>
            </a:extLst>
          </p:cNvPr>
          <p:cNvPicPr>
            <a:picLocks noChangeAspect="1"/>
          </p:cNvPicPr>
          <p:nvPr/>
        </p:nvPicPr>
        <p:blipFill>
          <a:blip r:embed="rId12"/>
          <a:stretch>
            <a:fillRect/>
          </a:stretch>
        </p:blipFill>
        <p:spPr>
          <a:xfrm>
            <a:off x="4928223" y="4525298"/>
            <a:ext cx="1804578" cy="1792822"/>
          </a:xfrm>
          <a:prstGeom prst="rect">
            <a:avLst/>
          </a:prstGeom>
        </p:spPr>
      </p:pic>
      <p:pic>
        <p:nvPicPr>
          <p:cNvPr id="27" name="Picture 26">
            <a:extLst>
              <a:ext uri="{FF2B5EF4-FFF2-40B4-BE49-F238E27FC236}">
                <a16:creationId xmlns:a16="http://schemas.microsoft.com/office/drawing/2014/main" id="{33DD76CF-B3FD-CBB6-9E15-BC04E617128A}"/>
              </a:ext>
            </a:extLst>
          </p:cNvPr>
          <p:cNvPicPr>
            <a:picLocks noChangeAspect="1"/>
          </p:cNvPicPr>
          <p:nvPr/>
        </p:nvPicPr>
        <p:blipFill>
          <a:blip r:embed="rId13"/>
          <a:stretch>
            <a:fillRect/>
          </a:stretch>
        </p:blipFill>
        <p:spPr>
          <a:xfrm>
            <a:off x="7148517" y="4568160"/>
            <a:ext cx="1810751" cy="1792823"/>
          </a:xfrm>
          <a:prstGeom prst="rect">
            <a:avLst/>
          </a:prstGeom>
        </p:spPr>
      </p:pic>
      <p:pic>
        <p:nvPicPr>
          <p:cNvPr id="10304" name="Picture 10303">
            <a:extLst>
              <a:ext uri="{FF2B5EF4-FFF2-40B4-BE49-F238E27FC236}">
                <a16:creationId xmlns:a16="http://schemas.microsoft.com/office/drawing/2014/main" id="{1F94F3A5-E4ED-DEE4-F73A-33975DAC4E4B}"/>
              </a:ext>
            </a:extLst>
          </p:cNvPr>
          <p:cNvPicPr>
            <a:picLocks noChangeAspect="1"/>
          </p:cNvPicPr>
          <p:nvPr/>
        </p:nvPicPr>
        <p:blipFill>
          <a:blip r:embed="rId14"/>
          <a:stretch>
            <a:fillRect/>
          </a:stretch>
        </p:blipFill>
        <p:spPr>
          <a:xfrm>
            <a:off x="7389961" y="6406762"/>
            <a:ext cx="1181100" cy="371475"/>
          </a:xfrm>
          <a:prstGeom prst="rect">
            <a:avLst/>
          </a:prstGeom>
        </p:spPr>
      </p:pic>
      <p:pic>
        <p:nvPicPr>
          <p:cNvPr id="10306" name="Picture 10305">
            <a:extLst>
              <a:ext uri="{FF2B5EF4-FFF2-40B4-BE49-F238E27FC236}">
                <a16:creationId xmlns:a16="http://schemas.microsoft.com/office/drawing/2014/main" id="{EAD36E41-460C-67A3-7D14-931E7CC338B7}"/>
              </a:ext>
            </a:extLst>
          </p:cNvPr>
          <p:cNvPicPr>
            <a:picLocks noChangeAspect="1"/>
          </p:cNvPicPr>
          <p:nvPr/>
        </p:nvPicPr>
        <p:blipFill>
          <a:blip r:embed="rId15"/>
          <a:stretch>
            <a:fillRect/>
          </a:stretch>
        </p:blipFill>
        <p:spPr>
          <a:xfrm>
            <a:off x="9264768" y="4568160"/>
            <a:ext cx="1804579" cy="1792823"/>
          </a:xfrm>
          <a:prstGeom prst="rect">
            <a:avLst/>
          </a:prstGeom>
        </p:spPr>
      </p:pic>
      <p:pic>
        <p:nvPicPr>
          <p:cNvPr id="10310" name="Picture 10309">
            <a:extLst>
              <a:ext uri="{FF2B5EF4-FFF2-40B4-BE49-F238E27FC236}">
                <a16:creationId xmlns:a16="http://schemas.microsoft.com/office/drawing/2014/main" id="{883B9518-7576-B639-E4DC-2514D0F07D20}"/>
              </a:ext>
            </a:extLst>
          </p:cNvPr>
          <p:cNvPicPr>
            <a:picLocks noChangeAspect="1"/>
          </p:cNvPicPr>
          <p:nvPr/>
        </p:nvPicPr>
        <p:blipFill>
          <a:blip r:embed="rId16"/>
          <a:stretch>
            <a:fillRect/>
          </a:stretch>
        </p:blipFill>
        <p:spPr>
          <a:xfrm>
            <a:off x="9519357" y="6429438"/>
            <a:ext cx="1295400" cy="323850"/>
          </a:xfrm>
          <a:prstGeom prst="rect">
            <a:avLst/>
          </a:prstGeom>
        </p:spPr>
      </p:pic>
      <p:pic>
        <p:nvPicPr>
          <p:cNvPr id="10312" name="Picture 10311">
            <a:extLst>
              <a:ext uri="{FF2B5EF4-FFF2-40B4-BE49-F238E27FC236}">
                <a16:creationId xmlns:a16="http://schemas.microsoft.com/office/drawing/2014/main" id="{0FEF58E6-21B4-F744-DAAC-21A6BD98CF6E}"/>
              </a:ext>
            </a:extLst>
          </p:cNvPr>
          <p:cNvPicPr>
            <a:picLocks noChangeAspect="1"/>
          </p:cNvPicPr>
          <p:nvPr/>
        </p:nvPicPr>
        <p:blipFill>
          <a:blip r:embed="rId17"/>
          <a:stretch>
            <a:fillRect/>
          </a:stretch>
        </p:blipFill>
        <p:spPr>
          <a:xfrm>
            <a:off x="9090610" y="1955825"/>
            <a:ext cx="1978737" cy="1972228"/>
          </a:xfrm>
          <a:prstGeom prst="rect">
            <a:avLst/>
          </a:prstGeom>
        </p:spPr>
      </p:pic>
      <p:sp>
        <p:nvSpPr>
          <p:cNvPr id="10313" name="Rectangle 10312">
            <a:extLst>
              <a:ext uri="{FF2B5EF4-FFF2-40B4-BE49-F238E27FC236}">
                <a16:creationId xmlns:a16="http://schemas.microsoft.com/office/drawing/2014/main" id="{DDA12243-E7EA-5FFE-ADA2-442CF9791894}"/>
              </a:ext>
            </a:extLst>
          </p:cNvPr>
          <p:cNvSpPr/>
          <p:nvPr/>
        </p:nvSpPr>
        <p:spPr>
          <a:xfrm>
            <a:off x="9610132" y="3840534"/>
            <a:ext cx="1113849"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 bottom </a:t>
            </a:r>
          </a:p>
        </p:txBody>
      </p:sp>
      <p:sp>
        <p:nvSpPr>
          <p:cNvPr id="10314" name="Rectangle 10313">
            <a:extLst>
              <a:ext uri="{FF2B5EF4-FFF2-40B4-BE49-F238E27FC236}">
                <a16:creationId xmlns:a16="http://schemas.microsoft.com/office/drawing/2014/main" id="{97A0064E-90FB-B507-F78D-DAB7EB93A492}"/>
              </a:ext>
            </a:extLst>
          </p:cNvPr>
          <p:cNvSpPr/>
          <p:nvPr/>
        </p:nvSpPr>
        <p:spPr>
          <a:xfrm>
            <a:off x="9610131" y="1704857"/>
            <a:ext cx="1113849"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 top </a:t>
            </a:r>
          </a:p>
        </p:txBody>
      </p:sp>
      <p:sp>
        <p:nvSpPr>
          <p:cNvPr id="10315" name="Rectangle 10314">
            <a:extLst>
              <a:ext uri="{FF2B5EF4-FFF2-40B4-BE49-F238E27FC236}">
                <a16:creationId xmlns:a16="http://schemas.microsoft.com/office/drawing/2014/main" id="{3DEBCA08-31E4-75A9-592D-FDC99C680CAA}"/>
              </a:ext>
            </a:extLst>
          </p:cNvPr>
          <p:cNvSpPr/>
          <p:nvPr/>
        </p:nvSpPr>
        <p:spPr>
          <a:xfrm>
            <a:off x="8053892" y="2733174"/>
            <a:ext cx="1113849"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 left</a:t>
            </a:r>
          </a:p>
        </p:txBody>
      </p:sp>
      <p:sp>
        <p:nvSpPr>
          <p:cNvPr id="10316" name="Rectangle 10315">
            <a:extLst>
              <a:ext uri="{FF2B5EF4-FFF2-40B4-BE49-F238E27FC236}">
                <a16:creationId xmlns:a16="http://schemas.microsoft.com/office/drawing/2014/main" id="{9BEB577E-A026-C8EE-CAF8-E8F5CFF78E27}"/>
              </a:ext>
            </a:extLst>
          </p:cNvPr>
          <p:cNvSpPr/>
          <p:nvPr/>
        </p:nvSpPr>
        <p:spPr>
          <a:xfrm>
            <a:off x="11002321" y="2756965"/>
            <a:ext cx="1113849"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 right</a:t>
            </a:r>
          </a:p>
        </p:txBody>
      </p:sp>
      <p:sp>
        <p:nvSpPr>
          <p:cNvPr id="10317" name="Rectangle 10316">
            <a:extLst>
              <a:ext uri="{FF2B5EF4-FFF2-40B4-BE49-F238E27FC236}">
                <a16:creationId xmlns:a16="http://schemas.microsoft.com/office/drawing/2014/main" id="{D15D1745-3BE2-7CBB-6E9C-5BE48894CF0B}"/>
              </a:ext>
            </a:extLst>
          </p:cNvPr>
          <p:cNvSpPr/>
          <p:nvPr/>
        </p:nvSpPr>
        <p:spPr>
          <a:xfrm>
            <a:off x="7976761" y="3918062"/>
            <a:ext cx="1113849" cy="521917"/>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 bottom left</a:t>
            </a:r>
          </a:p>
        </p:txBody>
      </p:sp>
      <p:sp>
        <p:nvSpPr>
          <p:cNvPr id="10318" name="Rectangle 10317">
            <a:extLst>
              <a:ext uri="{FF2B5EF4-FFF2-40B4-BE49-F238E27FC236}">
                <a16:creationId xmlns:a16="http://schemas.microsoft.com/office/drawing/2014/main" id="{776BD5B7-604B-3EC1-103C-E9A36A873C69}"/>
              </a:ext>
            </a:extLst>
          </p:cNvPr>
          <p:cNvSpPr/>
          <p:nvPr/>
        </p:nvSpPr>
        <p:spPr>
          <a:xfrm>
            <a:off x="11041254" y="3903815"/>
            <a:ext cx="1113849" cy="521917"/>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 bottom right</a:t>
            </a:r>
          </a:p>
        </p:txBody>
      </p:sp>
      <p:sp>
        <p:nvSpPr>
          <p:cNvPr id="10319" name="Rectangle 10318">
            <a:extLst>
              <a:ext uri="{FF2B5EF4-FFF2-40B4-BE49-F238E27FC236}">
                <a16:creationId xmlns:a16="http://schemas.microsoft.com/office/drawing/2014/main" id="{01D0C118-AD01-2BC9-08A2-C73220B15E47}"/>
              </a:ext>
            </a:extLst>
          </p:cNvPr>
          <p:cNvSpPr/>
          <p:nvPr/>
        </p:nvSpPr>
        <p:spPr>
          <a:xfrm>
            <a:off x="7976761" y="1433908"/>
            <a:ext cx="1113849" cy="521917"/>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 top left</a:t>
            </a:r>
          </a:p>
        </p:txBody>
      </p:sp>
      <p:sp>
        <p:nvSpPr>
          <p:cNvPr id="10320" name="Rectangle 10319">
            <a:extLst>
              <a:ext uri="{FF2B5EF4-FFF2-40B4-BE49-F238E27FC236}">
                <a16:creationId xmlns:a16="http://schemas.microsoft.com/office/drawing/2014/main" id="{5DDEC903-7535-6653-B0AF-1ED3796898D4}"/>
              </a:ext>
            </a:extLst>
          </p:cNvPr>
          <p:cNvSpPr/>
          <p:nvPr/>
        </p:nvSpPr>
        <p:spPr>
          <a:xfrm>
            <a:off x="11053520" y="1433908"/>
            <a:ext cx="1113849" cy="521917"/>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to top right</a:t>
            </a:r>
          </a:p>
        </p:txBody>
      </p:sp>
      <p:grpSp>
        <p:nvGrpSpPr>
          <p:cNvPr id="2" name="Group 46">
            <a:extLst>
              <a:ext uri="{FF2B5EF4-FFF2-40B4-BE49-F238E27FC236}">
                <a16:creationId xmlns:a16="http://schemas.microsoft.com/office/drawing/2014/main" id="{B915188E-9315-06A3-925E-154F6A3D4108}"/>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8E36EAB0-C317-93EF-C887-9295E6937B36}"/>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224362D2-0822-60A0-C4F9-DECD55AA272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FE37DE78-7B56-8973-AC0A-E9BD97CD65A5}"/>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5" name="Text Box 50">
              <a:extLst>
                <a:ext uri="{FF2B5EF4-FFF2-40B4-BE49-F238E27FC236}">
                  <a16:creationId xmlns:a16="http://schemas.microsoft.com/office/drawing/2014/main" id="{CC8F570A-09C3-9A81-331D-868F61C1E148}"/>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24247283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3. Chia hàng và cột trong </a:t>
            </a:r>
            <a:r>
              <a:rPr lang="vi-VN" b="1" i="1">
                <a:solidFill>
                  <a:srgbClr val="CC00FF"/>
                </a:solidFill>
                <a:latin typeface="Times New Roman" pitchFamily="18" charset="0"/>
                <a:cs typeface="Times New Roman" pitchFamily="18" charset="0"/>
              </a:rPr>
              <a:t>Grid CSS</a:t>
            </a:r>
            <a:r>
              <a:rPr lang="en-US" b="1" i="1">
                <a:solidFill>
                  <a:srgbClr val="CC00FF"/>
                </a:solidFill>
                <a:latin typeface="Times New Roman" pitchFamily="18" charset="0"/>
                <a:cs typeface="Times New Roman" pitchFamily="18" charset="0"/>
              </a:rPr>
              <a:t>: </a:t>
            </a:r>
          </a:p>
        </p:txBody>
      </p:sp>
      <p:pic>
        <p:nvPicPr>
          <p:cNvPr id="10248" name="Picture 10247">
            <a:extLst>
              <a:ext uri="{FF2B5EF4-FFF2-40B4-BE49-F238E27FC236}">
                <a16:creationId xmlns:a16="http://schemas.microsoft.com/office/drawing/2014/main" id="{55CEA00C-4BB4-BDD8-9085-B0EB42D36DA0}"/>
              </a:ext>
            </a:extLst>
          </p:cNvPr>
          <p:cNvPicPr>
            <a:picLocks noChangeAspect="1"/>
          </p:cNvPicPr>
          <p:nvPr/>
        </p:nvPicPr>
        <p:blipFill>
          <a:blip r:embed="rId5"/>
          <a:stretch>
            <a:fillRect/>
          </a:stretch>
        </p:blipFill>
        <p:spPr>
          <a:xfrm>
            <a:off x="8419522" y="2286770"/>
            <a:ext cx="3676650" cy="2514600"/>
          </a:xfrm>
          <a:prstGeom prst="rect">
            <a:avLst/>
          </a:prstGeom>
        </p:spPr>
      </p:pic>
      <p:grpSp>
        <p:nvGrpSpPr>
          <p:cNvPr id="10276" name="Group 10275">
            <a:extLst>
              <a:ext uri="{FF2B5EF4-FFF2-40B4-BE49-F238E27FC236}">
                <a16:creationId xmlns:a16="http://schemas.microsoft.com/office/drawing/2014/main" id="{C3763072-2114-2357-BB27-95CE8DA03776}"/>
              </a:ext>
            </a:extLst>
          </p:cNvPr>
          <p:cNvGrpSpPr/>
          <p:nvPr/>
        </p:nvGrpSpPr>
        <p:grpSpPr>
          <a:xfrm>
            <a:off x="519101" y="2117257"/>
            <a:ext cx="6416749" cy="2680165"/>
            <a:chOff x="519101" y="2117257"/>
            <a:chExt cx="6416749" cy="2680165"/>
          </a:xfrm>
        </p:grpSpPr>
        <p:pic>
          <p:nvPicPr>
            <p:cNvPr id="10275" name="Picture 10274">
              <a:extLst>
                <a:ext uri="{FF2B5EF4-FFF2-40B4-BE49-F238E27FC236}">
                  <a16:creationId xmlns:a16="http://schemas.microsoft.com/office/drawing/2014/main" id="{DAE5B088-70C1-4CCD-E618-5779D4F0D708}"/>
                </a:ext>
              </a:extLst>
            </p:cNvPr>
            <p:cNvPicPr>
              <a:picLocks noChangeAspect="1"/>
            </p:cNvPicPr>
            <p:nvPr/>
          </p:nvPicPr>
          <p:blipFill>
            <a:blip r:embed="rId6"/>
            <a:stretch>
              <a:fillRect/>
            </a:stretch>
          </p:blipFill>
          <p:spPr>
            <a:xfrm>
              <a:off x="519101" y="2117257"/>
              <a:ext cx="6399650" cy="2668489"/>
            </a:xfrm>
            <a:prstGeom prst="rect">
              <a:avLst/>
            </a:prstGeom>
          </p:spPr>
        </p:pic>
        <p:grpSp>
          <p:nvGrpSpPr>
            <p:cNvPr id="10254" name="Group 10253">
              <a:extLst>
                <a:ext uri="{FF2B5EF4-FFF2-40B4-BE49-F238E27FC236}">
                  <a16:creationId xmlns:a16="http://schemas.microsoft.com/office/drawing/2014/main" id="{D0A2133C-9717-5795-1BA8-0B0EE8A7B741}"/>
                </a:ext>
              </a:extLst>
            </p:cNvPr>
            <p:cNvGrpSpPr/>
            <p:nvPr/>
          </p:nvGrpSpPr>
          <p:grpSpPr>
            <a:xfrm>
              <a:off x="739119" y="3275201"/>
              <a:ext cx="6196731" cy="1522221"/>
              <a:chOff x="1336752" y="3335944"/>
              <a:chExt cx="6631247" cy="1627977"/>
            </a:xfrm>
          </p:grpSpPr>
          <p:sp>
            <p:nvSpPr>
              <p:cNvPr id="10245" name="Rectangle 10244">
                <a:extLst>
                  <a:ext uri="{FF2B5EF4-FFF2-40B4-BE49-F238E27FC236}">
                    <a16:creationId xmlns:a16="http://schemas.microsoft.com/office/drawing/2014/main" id="{579961CE-2F22-E206-2380-4DAD72B2A0DD}"/>
                  </a:ext>
                </a:extLst>
              </p:cNvPr>
              <p:cNvSpPr/>
              <p:nvPr/>
            </p:nvSpPr>
            <p:spPr>
              <a:xfrm>
                <a:off x="1336752" y="3335944"/>
                <a:ext cx="4759248" cy="677792"/>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6" name="TextBox 10245">
                <a:extLst>
                  <a:ext uri="{FF2B5EF4-FFF2-40B4-BE49-F238E27FC236}">
                    <a16:creationId xmlns:a16="http://schemas.microsoft.com/office/drawing/2014/main" id="{A9627EDA-4686-572B-7EE6-EF70CA21CC31}"/>
                  </a:ext>
                </a:extLst>
              </p:cNvPr>
              <p:cNvSpPr txBox="1"/>
              <p:nvPr/>
            </p:nvSpPr>
            <p:spPr>
              <a:xfrm>
                <a:off x="4746909" y="3963408"/>
                <a:ext cx="2869589"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2 cột: 100px 200px </a:t>
                </a:r>
                <a:endParaRPr lang="vi-VN" sz="1400" b="0">
                  <a:solidFill>
                    <a:srgbClr val="FF0000"/>
                  </a:solidFill>
                  <a:effectLst/>
                  <a:latin typeface="Consolas" panose="020B0609020204030204" pitchFamily="49" charset="0"/>
                </a:endParaRPr>
              </a:p>
            </p:txBody>
          </p:sp>
          <p:sp>
            <p:nvSpPr>
              <p:cNvPr id="10249" name="TextBox 10248">
                <a:extLst>
                  <a:ext uri="{FF2B5EF4-FFF2-40B4-BE49-F238E27FC236}">
                    <a16:creationId xmlns:a16="http://schemas.microsoft.com/office/drawing/2014/main" id="{17FA91F3-5162-4295-64A5-DF87E31D2BBB}"/>
                  </a:ext>
                </a:extLst>
              </p:cNvPr>
              <p:cNvSpPr txBox="1"/>
              <p:nvPr/>
            </p:nvSpPr>
            <p:spPr>
              <a:xfrm>
                <a:off x="4750005" y="4634761"/>
                <a:ext cx="3217994" cy="329160"/>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3 dòng, chiều cao: 50px  100px 50px </a:t>
                </a:r>
                <a:endParaRPr lang="vi-VN" sz="1400" b="0">
                  <a:solidFill>
                    <a:srgbClr val="FF0000"/>
                  </a:solidFill>
                  <a:effectLst/>
                  <a:latin typeface="Consolas" panose="020B0609020204030204" pitchFamily="49" charset="0"/>
                </a:endParaRPr>
              </a:p>
            </p:txBody>
          </p:sp>
        </p:grpSp>
      </p:grpSp>
      <p:cxnSp>
        <p:nvCxnSpPr>
          <p:cNvPr id="10251" name="Straight Arrow Connector 10250">
            <a:extLst>
              <a:ext uri="{FF2B5EF4-FFF2-40B4-BE49-F238E27FC236}">
                <a16:creationId xmlns:a16="http://schemas.microsoft.com/office/drawing/2014/main" id="{9A74A5DB-4617-9427-952F-3DB040C9B479}"/>
              </a:ext>
            </a:extLst>
          </p:cNvPr>
          <p:cNvCxnSpPr/>
          <p:nvPr/>
        </p:nvCxnSpPr>
        <p:spPr>
          <a:xfrm>
            <a:off x="8547200" y="2129018"/>
            <a:ext cx="1087655"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52" name="TextBox 10251">
            <a:extLst>
              <a:ext uri="{FF2B5EF4-FFF2-40B4-BE49-F238E27FC236}">
                <a16:creationId xmlns:a16="http://schemas.microsoft.com/office/drawing/2014/main" id="{BF1BA5E7-79FB-6CC3-E713-39471CA033A2}"/>
              </a:ext>
            </a:extLst>
          </p:cNvPr>
          <p:cNvSpPr txBox="1"/>
          <p:nvPr/>
        </p:nvSpPr>
        <p:spPr>
          <a:xfrm>
            <a:off x="8228092" y="1254715"/>
            <a:ext cx="3656358"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Cột </a:t>
            </a:r>
            <a:endParaRPr lang="vi-VN" sz="1400" b="0">
              <a:solidFill>
                <a:srgbClr val="FF0000"/>
              </a:solidFill>
              <a:effectLst/>
              <a:latin typeface="Consolas" panose="020B0609020204030204" pitchFamily="49" charset="0"/>
            </a:endParaRPr>
          </a:p>
        </p:txBody>
      </p:sp>
      <p:sp>
        <p:nvSpPr>
          <p:cNvPr id="10256" name="Rectangle 10255">
            <a:extLst>
              <a:ext uri="{FF2B5EF4-FFF2-40B4-BE49-F238E27FC236}">
                <a16:creationId xmlns:a16="http://schemas.microsoft.com/office/drawing/2014/main" id="{99ADB17D-C0CB-00F3-E01E-D2CCFA257FE4}"/>
              </a:ext>
            </a:extLst>
          </p:cNvPr>
          <p:cNvSpPr/>
          <p:nvPr/>
        </p:nvSpPr>
        <p:spPr>
          <a:xfrm>
            <a:off x="7078926" y="2347671"/>
            <a:ext cx="752024" cy="2514600"/>
          </a:xfrm>
          <a:prstGeom prst="rect">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Dòng</a:t>
            </a:r>
          </a:p>
        </p:txBody>
      </p:sp>
      <p:cxnSp>
        <p:nvCxnSpPr>
          <p:cNvPr id="10257" name="Straight Arrow Connector 10256">
            <a:extLst>
              <a:ext uri="{FF2B5EF4-FFF2-40B4-BE49-F238E27FC236}">
                <a16:creationId xmlns:a16="http://schemas.microsoft.com/office/drawing/2014/main" id="{20B23CCD-085A-1DFA-AFD4-6FE8E05AAFB1}"/>
              </a:ext>
            </a:extLst>
          </p:cNvPr>
          <p:cNvCxnSpPr>
            <a:cxnSpLocks/>
          </p:cNvCxnSpPr>
          <p:nvPr/>
        </p:nvCxnSpPr>
        <p:spPr>
          <a:xfrm flipV="1">
            <a:off x="9666972" y="2117257"/>
            <a:ext cx="2306855" cy="183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59" name="TextBox 10258">
            <a:extLst>
              <a:ext uri="{FF2B5EF4-FFF2-40B4-BE49-F238E27FC236}">
                <a16:creationId xmlns:a16="http://schemas.microsoft.com/office/drawing/2014/main" id="{DEF00EED-B0C0-BEB1-B9AE-9D6B681A046A}"/>
              </a:ext>
            </a:extLst>
          </p:cNvPr>
          <p:cNvSpPr txBox="1"/>
          <p:nvPr/>
        </p:nvSpPr>
        <p:spPr>
          <a:xfrm>
            <a:off x="7871763" y="2588099"/>
            <a:ext cx="465006"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260" name="TextBox 10259">
            <a:extLst>
              <a:ext uri="{FF2B5EF4-FFF2-40B4-BE49-F238E27FC236}">
                <a16:creationId xmlns:a16="http://schemas.microsoft.com/office/drawing/2014/main" id="{A13CE08E-9D1E-D7CD-BF87-6B96CF2E6010}"/>
              </a:ext>
            </a:extLst>
          </p:cNvPr>
          <p:cNvSpPr txBox="1"/>
          <p:nvPr/>
        </p:nvSpPr>
        <p:spPr>
          <a:xfrm>
            <a:off x="10440167" y="1841857"/>
            <a:ext cx="760463" cy="215444"/>
          </a:xfrm>
          <a:prstGeom prst="rect">
            <a:avLst/>
          </a:prstGeom>
          <a:solidFill>
            <a:srgbClr val="0000CC"/>
          </a:solidFill>
        </p:spPr>
        <p:txBody>
          <a:bodyPr wrap="square" rtlCol="0">
            <a:spAutoFit/>
          </a:bodyPr>
          <a:lstStyle>
            <a:defPPr>
              <a:defRPr lang="vi-VN"/>
            </a:defPPr>
            <a:lvl1pPr>
              <a:defRPr sz="800" b="1">
                <a:solidFill>
                  <a:srgbClr val="FFFF00"/>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a:t>200px</a:t>
            </a:r>
            <a:endParaRPr lang="vi-VN"/>
          </a:p>
        </p:txBody>
      </p:sp>
      <p:cxnSp>
        <p:nvCxnSpPr>
          <p:cNvPr id="10261" name="Straight Arrow Connector 10260">
            <a:extLst>
              <a:ext uri="{FF2B5EF4-FFF2-40B4-BE49-F238E27FC236}">
                <a16:creationId xmlns:a16="http://schemas.microsoft.com/office/drawing/2014/main" id="{3F776279-4CE8-938E-6A49-EAC0BEF43013}"/>
              </a:ext>
            </a:extLst>
          </p:cNvPr>
          <p:cNvCxnSpPr>
            <a:cxnSpLocks/>
          </p:cNvCxnSpPr>
          <p:nvPr/>
        </p:nvCxnSpPr>
        <p:spPr>
          <a:xfrm>
            <a:off x="8364353" y="4131288"/>
            <a:ext cx="0" cy="670082"/>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64" name="Straight Arrow Connector 10263">
            <a:extLst>
              <a:ext uri="{FF2B5EF4-FFF2-40B4-BE49-F238E27FC236}">
                <a16:creationId xmlns:a16="http://schemas.microsoft.com/office/drawing/2014/main" id="{62E0E16F-8CCF-9C69-A51F-2340547B1AB0}"/>
              </a:ext>
            </a:extLst>
          </p:cNvPr>
          <p:cNvCxnSpPr>
            <a:cxnSpLocks/>
          </p:cNvCxnSpPr>
          <p:nvPr/>
        </p:nvCxnSpPr>
        <p:spPr>
          <a:xfrm>
            <a:off x="8364353" y="3030862"/>
            <a:ext cx="0" cy="1047082"/>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67" name="Straight Arrow Connector 10266">
            <a:extLst>
              <a:ext uri="{FF2B5EF4-FFF2-40B4-BE49-F238E27FC236}">
                <a16:creationId xmlns:a16="http://schemas.microsoft.com/office/drawing/2014/main" id="{598AA52F-5BA0-5C3E-70C8-C4B538DDEA82}"/>
              </a:ext>
            </a:extLst>
          </p:cNvPr>
          <p:cNvCxnSpPr>
            <a:cxnSpLocks/>
          </p:cNvCxnSpPr>
          <p:nvPr/>
        </p:nvCxnSpPr>
        <p:spPr>
          <a:xfrm>
            <a:off x="8364353" y="2360780"/>
            <a:ext cx="0" cy="670082"/>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68" name="TextBox 10267">
            <a:extLst>
              <a:ext uri="{FF2B5EF4-FFF2-40B4-BE49-F238E27FC236}">
                <a16:creationId xmlns:a16="http://schemas.microsoft.com/office/drawing/2014/main" id="{4A44FE79-2F4E-7CE7-1722-C7EBE0DE5A21}"/>
              </a:ext>
            </a:extLst>
          </p:cNvPr>
          <p:cNvSpPr txBox="1"/>
          <p:nvPr/>
        </p:nvSpPr>
        <p:spPr>
          <a:xfrm>
            <a:off x="8858523" y="1826815"/>
            <a:ext cx="660861" cy="215444"/>
          </a:xfrm>
          <a:prstGeom prst="rect">
            <a:avLst/>
          </a:prstGeom>
          <a:solidFill>
            <a:srgbClr val="0000CC"/>
          </a:solidFill>
        </p:spPr>
        <p:txBody>
          <a:bodyPr wrap="square" rtlCol="0">
            <a:spAutoFit/>
          </a:bodyPr>
          <a:lstStyle/>
          <a:p>
            <a:pPr algn="ctr"/>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100px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269" name="TextBox 10268">
            <a:extLst>
              <a:ext uri="{FF2B5EF4-FFF2-40B4-BE49-F238E27FC236}">
                <a16:creationId xmlns:a16="http://schemas.microsoft.com/office/drawing/2014/main" id="{ECC70F0A-D54C-6595-F9EC-314757B3A10C}"/>
              </a:ext>
            </a:extLst>
          </p:cNvPr>
          <p:cNvSpPr txBox="1"/>
          <p:nvPr/>
        </p:nvSpPr>
        <p:spPr>
          <a:xfrm>
            <a:off x="7865148" y="4358607"/>
            <a:ext cx="465006"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270" name="TextBox 10269">
            <a:extLst>
              <a:ext uri="{FF2B5EF4-FFF2-40B4-BE49-F238E27FC236}">
                <a16:creationId xmlns:a16="http://schemas.microsoft.com/office/drawing/2014/main" id="{A48F6554-840E-85FF-D3F0-D8360ECE8959}"/>
              </a:ext>
            </a:extLst>
          </p:cNvPr>
          <p:cNvSpPr txBox="1"/>
          <p:nvPr/>
        </p:nvSpPr>
        <p:spPr>
          <a:xfrm>
            <a:off x="7830950" y="3436348"/>
            <a:ext cx="505819"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100px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10272" name="Picture 10271">
            <a:extLst>
              <a:ext uri="{FF2B5EF4-FFF2-40B4-BE49-F238E27FC236}">
                <a16:creationId xmlns:a16="http://schemas.microsoft.com/office/drawing/2014/main" id="{07371333-BF40-E367-2681-CD86BC668F79}"/>
              </a:ext>
            </a:extLst>
          </p:cNvPr>
          <p:cNvPicPr>
            <a:picLocks noChangeAspect="1"/>
          </p:cNvPicPr>
          <p:nvPr/>
        </p:nvPicPr>
        <p:blipFill>
          <a:blip r:embed="rId7"/>
          <a:stretch>
            <a:fillRect/>
          </a:stretch>
        </p:blipFill>
        <p:spPr>
          <a:xfrm>
            <a:off x="8419522" y="4863653"/>
            <a:ext cx="2681147" cy="1925126"/>
          </a:xfrm>
          <a:prstGeom prst="rect">
            <a:avLst/>
          </a:prstGeom>
        </p:spPr>
      </p:pic>
      <p:sp>
        <p:nvSpPr>
          <p:cNvPr id="10273" name="Rectangle 10272">
            <a:extLst>
              <a:ext uri="{FF2B5EF4-FFF2-40B4-BE49-F238E27FC236}">
                <a16:creationId xmlns:a16="http://schemas.microsoft.com/office/drawing/2014/main" id="{1572971E-57B2-C566-B29D-9048C73C270B}"/>
              </a:ext>
            </a:extLst>
          </p:cNvPr>
          <p:cNvSpPr/>
          <p:nvPr/>
        </p:nvSpPr>
        <p:spPr>
          <a:xfrm>
            <a:off x="9466095" y="6444005"/>
            <a:ext cx="1160059" cy="329504"/>
          </a:xfrm>
          <a:prstGeom prst="rect">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Inspect</a:t>
            </a:r>
          </a:p>
        </p:txBody>
      </p:sp>
      <p:grpSp>
        <p:nvGrpSpPr>
          <p:cNvPr id="10277" name="Group 46">
            <a:extLst>
              <a:ext uri="{FF2B5EF4-FFF2-40B4-BE49-F238E27FC236}">
                <a16:creationId xmlns:a16="http://schemas.microsoft.com/office/drawing/2014/main" id="{191AB11B-0848-F482-C693-AD2CED6CE109}"/>
              </a:ext>
            </a:extLst>
          </p:cNvPr>
          <p:cNvGrpSpPr>
            <a:grpSpLocks/>
          </p:cNvGrpSpPr>
          <p:nvPr/>
        </p:nvGrpSpPr>
        <p:grpSpPr bwMode="auto">
          <a:xfrm>
            <a:off x="702179" y="712439"/>
            <a:ext cx="4735180" cy="685800"/>
            <a:chOff x="1296" y="1824"/>
            <a:chExt cx="2552" cy="432"/>
          </a:xfrm>
        </p:grpSpPr>
        <p:sp>
          <p:nvSpPr>
            <p:cNvPr id="10278" name="AutoShape 47">
              <a:extLst>
                <a:ext uri="{FF2B5EF4-FFF2-40B4-BE49-F238E27FC236}">
                  <a16:creationId xmlns:a16="http://schemas.microsoft.com/office/drawing/2014/main" id="{EDD0CC9F-8826-1C0D-330F-FDEFDCE013A4}"/>
                </a:ext>
              </a:extLst>
            </p:cNvPr>
            <p:cNvSpPr>
              <a:spLocks noChangeArrowheads="1"/>
            </p:cNvSpPr>
            <p:nvPr/>
          </p:nvSpPr>
          <p:spPr bwMode="gray">
            <a:xfrm>
              <a:off x="1536" y="1899"/>
              <a:ext cx="231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79" name="AutoShape 48">
              <a:extLst>
                <a:ext uri="{FF2B5EF4-FFF2-40B4-BE49-F238E27FC236}">
                  <a16:creationId xmlns:a16="http://schemas.microsoft.com/office/drawing/2014/main" id="{6F79EB8C-7815-DA5A-579A-EB0DC357397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80" name="Text Box 49">
              <a:extLst>
                <a:ext uri="{FF2B5EF4-FFF2-40B4-BE49-F238E27FC236}">
                  <a16:creationId xmlns:a16="http://schemas.microsoft.com/office/drawing/2014/main" id="{F00E001A-0E0A-9241-B371-6B7A5E8D5090}"/>
                </a:ext>
              </a:extLst>
            </p:cNvPr>
            <p:cNvSpPr txBox="1">
              <a:spLocks noChangeArrowheads="1"/>
            </p:cNvSpPr>
            <p:nvPr/>
          </p:nvSpPr>
          <p:spPr bwMode="gray">
            <a:xfrm>
              <a:off x="1638" y="1921"/>
              <a:ext cx="22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Cách sử dụng Grid - </a:t>
              </a:r>
              <a:r>
                <a:rPr lang="en-US" sz="2000" b="1">
                  <a:solidFill>
                    <a:srgbClr val="FF0000"/>
                  </a:solidFill>
                </a:rPr>
                <a:t>Grid Container</a:t>
              </a:r>
              <a:endParaRPr lang="vi-VN" sz="2000" b="1">
                <a:solidFill>
                  <a:srgbClr val="FF0000"/>
                </a:solidFill>
              </a:endParaRPr>
            </a:p>
          </p:txBody>
        </p:sp>
        <p:sp>
          <p:nvSpPr>
            <p:cNvPr id="10281" name="Text Box 50">
              <a:extLst>
                <a:ext uri="{FF2B5EF4-FFF2-40B4-BE49-F238E27FC236}">
                  <a16:creationId xmlns:a16="http://schemas.microsoft.com/office/drawing/2014/main" id="{AE7CE68B-836F-5303-920C-CD2302AF9071}"/>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264251716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Đơn vị có thể dùng trong khi chia cột với </a:t>
            </a:r>
            <a:r>
              <a:rPr lang="vi-VN" b="1" i="1">
                <a:solidFill>
                  <a:srgbClr val="CC00FF"/>
                </a:solidFill>
                <a:latin typeface="Times New Roman" pitchFamily="18" charset="0"/>
                <a:cs typeface="Times New Roman" pitchFamily="18" charset="0"/>
              </a:rPr>
              <a:t>Grid CSS</a:t>
            </a:r>
            <a:r>
              <a:rPr lang="en-US" b="1" i="1">
                <a:solidFill>
                  <a:srgbClr val="CC00FF"/>
                </a:solidFill>
                <a:latin typeface="Times New Roman" pitchFamily="18" charset="0"/>
                <a:cs typeface="Times New Roman" pitchFamily="18" charset="0"/>
              </a:rPr>
              <a:t>: </a:t>
            </a:r>
          </a:p>
        </p:txBody>
      </p:sp>
      <p:pic>
        <p:nvPicPr>
          <p:cNvPr id="10248" name="Picture 10247">
            <a:extLst>
              <a:ext uri="{FF2B5EF4-FFF2-40B4-BE49-F238E27FC236}">
                <a16:creationId xmlns:a16="http://schemas.microsoft.com/office/drawing/2014/main" id="{55CEA00C-4BB4-BDD8-9085-B0EB42D36DA0}"/>
              </a:ext>
            </a:extLst>
          </p:cNvPr>
          <p:cNvPicPr>
            <a:picLocks noChangeAspect="1"/>
          </p:cNvPicPr>
          <p:nvPr/>
        </p:nvPicPr>
        <p:blipFill>
          <a:blip r:embed="rId5"/>
          <a:stretch>
            <a:fillRect/>
          </a:stretch>
        </p:blipFill>
        <p:spPr>
          <a:xfrm>
            <a:off x="8419522" y="2286770"/>
            <a:ext cx="3676650" cy="2514600"/>
          </a:xfrm>
          <a:prstGeom prst="rect">
            <a:avLst/>
          </a:prstGeom>
        </p:spPr>
      </p:pic>
      <p:grpSp>
        <p:nvGrpSpPr>
          <p:cNvPr id="10276" name="Group 10275">
            <a:extLst>
              <a:ext uri="{FF2B5EF4-FFF2-40B4-BE49-F238E27FC236}">
                <a16:creationId xmlns:a16="http://schemas.microsoft.com/office/drawing/2014/main" id="{C3763072-2114-2357-BB27-95CE8DA03776}"/>
              </a:ext>
            </a:extLst>
          </p:cNvPr>
          <p:cNvGrpSpPr/>
          <p:nvPr/>
        </p:nvGrpSpPr>
        <p:grpSpPr>
          <a:xfrm>
            <a:off x="519101" y="2117257"/>
            <a:ext cx="6416749" cy="2680163"/>
            <a:chOff x="519101" y="2117257"/>
            <a:chExt cx="6416749" cy="2680163"/>
          </a:xfrm>
        </p:grpSpPr>
        <p:pic>
          <p:nvPicPr>
            <p:cNvPr id="10275" name="Picture 10274">
              <a:extLst>
                <a:ext uri="{FF2B5EF4-FFF2-40B4-BE49-F238E27FC236}">
                  <a16:creationId xmlns:a16="http://schemas.microsoft.com/office/drawing/2014/main" id="{DAE5B088-70C1-4CCD-E618-5779D4F0D708}"/>
                </a:ext>
              </a:extLst>
            </p:cNvPr>
            <p:cNvPicPr>
              <a:picLocks noChangeAspect="1"/>
            </p:cNvPicPr>
            <p:nvPr/>
          </p:nvPicPr>
          <p:blipFill>
            <a:blip r:embed="rId6"/>
            <a:stretch>
              <a:fillRect/>
            </a:stretch>
          </p:blipFill>
          <p:spPr>
            <a:xfrm>
              <a:off x="519101" y="2117257"/>
              <a:ext cx="6399650" cy="2668489"/>
            </a:xfrm>
            <a:prstGeom prst="rect">
              <a:avLst/>
            </a:prstGeom>
          </p:spPr>
        </p:pic>
        <p:grpSp>
          <p:nvGrpSpPr>
            <p:cNvPr id="10254" name="Group 10253">
              <a:extLst>
                <a:ext uri="{FF2B5EF4-FFF2-40B4-BE49-F238E27FC236}">
                  <a16:creationId xmlns:a16="http://schemas.microsoft.com/office/drawing/2014/main" id="{D0A2133C-9717-5795-1BA8-0B0EE8A7B741}"/>
                </a:ext>
              </a:extLst>
            </p:cNvPr>
            <p:cNvGrpSpPr/>
            <p:nvPr/>
          </p:nvGrpSpPr>
          <p:grpSpPr>
            <a:xfrm>
              <a:off x="2504568" y="3792068"/>
              <a:ext cx="4431282" cy="1005352"/>
              <a:chOff x="3225995" y="3888722"/>
              <a:chExt cx="4742004" cy="1075199"/>
            </a:xfrm>
          </p:grpSpPr>
          <p:sp>
            <p:nvSpPr>
              <p:cNvPr id="10245" name="Rectangle 10244">
                <a:extLst>
                  <a:ext uri="{FF2B5EF4-FFF2-40B4-BE49-F238E27FC236}">
                    <a16:creationId xmlns:a16="http://schemas.microsoft.com/office/drawing/2014/main" id="{579961CE-2F22-E206-2380-4DAD72B2A0DD}"/>
                  </a:ext>
                </a:extLst>
              </p:cNvPr>
              <p:cNvSpPr/>
              <p:nvPr/>
            </p:nvSpPr>
            <p:spPr>
              <a:xfrm>
                <a:off x="3461097" y="3972966"/>
                <a:ext cx="1238608" cy="278545"/>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6" name="TextBox 10245">
                <a:extLst>
                  <a:ext uri="{FF2B5EF4-FFF2-40B4-BE49-F238E27FC236}">
                    <a16:creationId xmlns:a16="http://schemas.microsoft.com/office/drawing/2014/main" id="{A9627EDA-4686-572B-7EE6-EF70CA21CC31}"/>
                  </a:ext>
                </a:extLst>
              </p:cNvPr>
              <p:cNvSpPr txBox="1"/>
              <p:nvPr/>
            </p:nvSpPr>
            <p:spPr>
              <a:xfrm>
                <a:off x="4699705" y="3888722"/>
                <a:ext cx="2869589"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2 cột: 100px 200px </a:t>
                </a:r>
                <a:endParaRPr lang="vi-VN" sz="1400" b="0">
                  <a:solidFill>
                    <a:srgbClr val="FF0000"/>
                  </a:solidFill>
                  <a:effectLst/>
                  <a:latin typeface="Consolas" panose="020B0609020204030204" pitchFamily="49" charset="0"/>
                </a:endParaRPr>
              </a:p>
            </p:txBody>
          </p:sp>
          <p:sp>
            <p:nvSpPr>
              <p:cNvPr id="10249" name="TextBox 10248">
                <a:extLst>
                  <a:ext uri="{FF2B5EF4-FFF2-40B4-BE49-F238E27FC236}">
                    <a16:creationId xmlns:a16="http://schemas.microsoft.com/office/drawing/2014/main" id="{17FA91F3-5162-4295-64A5-DF87E31D2BBB}"/>
                  </a:ext>
                </a:extLst>
              </p:cNvPr>
              <p:cNvSpPr txBox="1"/>
              <p:nvPr/>
            </p:nvSpPr>
            <p:spPr>
              <a:xfrm>
                <a:off x="4750005" y="4634761"/>
                <a:ext cx="3217994" cy="329160"/>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3 dòng, chiều cao: 50px  100px 50px </a:t>
                </a:r>
                <a:endParaRPr lang="vi-VN" sz="1400" b="0">
                  <a:solidFill>
                    <a:srgbClr val="FF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C29512D2-1BFC-AFC1-2942-B43C13D57B5E}"/>
                  </a:ext>
                </a:extLst>
              </p:cNvPr>
              <p:cNvSpPr/>
              <p:nvPr/>
            </p:nvSpPr>
            <p:spPr>
              <a:xfrm>
                <a:off x="3225995" y="4470555"/>
                <a:ext cx="1611143" cy="278545"/>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0251" name="Straight Arrow Connector 10250">
            <a:extLst>
              <a:ext uri="{FF2B5EF4-FFF2-40B4-BE49-F238E27FC236}">
                <a16:creationId xmlns:a16="http://schemas.microsoft.com/office/drawing/2014/main" id="{9A74A5DB-4617-9427-952F-3DB040C9B479}"/>
              </a:ext>
            </a:extLst>
          </p:cNvPr>
          <p:cNvCxnSpPr/>
          <p:nvPr/>
        </p:nvCxnSpPr>
        <p:spPr>
          <a:xfrm>
            <a:off x="8547200" y="2129018"/>
            <a:ext cx="1087655"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52" name="TextBox 10251">
            <a:extLst>
              <a:ext uri="{FF2B5EF4-FFF2-40B4-BE49-F238E27FC236}">
                <a16:creationId xmlns:a16="http://schemas.microsoft.com/office/drawing/2014/main" id="{BF1BA5E7-79FB-6CC3-E713-39471CA033A2}"/>
              </a:ext>
            </a:extLst>
          </p:cNvPr>
          <p:cNvSpPr txBox="1"/>
          <p:nvPr/>
        </p:nvSpPr>
        <p:spPr>
          <a:xfrm>
            <a:off x="8228092" y="1254715"/>
            <a:ext cx="3656358"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Cột </a:t>
            </a:r>
            <a:endParaRPr lang="vi-VN" sz="1400" b="0">
              <a:solidFill>
                <a:srgbClr val="FF0000"/>
              </a:solidFill>
              <a:effectLst/>
              <a:latin typeface="Consolas" panose="020B0609020204030204" pitchFamily="49" charset="0"/>
            </a:endParaRPr>
          </a:p>
        </p:txBody>
      </p:sp>
      <p:sp>
        <p:nvSpPr>
          <p:cNvPr id="10256" name="Rectangle 10255">
            <a:extLst>
              <a:ext uri="{FF2B5EF4-FFF2-40B4-BE49-F238E27FC236}">
                <a16:creationId xmlns:a16="http://schemas.microsoft.com/office/drawing/2014/main" id="{99ADB17D-C0CB-00F3-E01E-D2CCFA257FE4}"/>
              </a:ext>
            </a:extLst>
          </p:cNvPr>
          <p:cNvSpPr/>
          <p:nvPr/>
        </p:nvSpPr>
        <p:spPr>
          <a:xfrm>
            <a:off x="7078926" y="2347671"/>
            <a:ext cx="752024" cy="2514600"/>
          </a:xfrm>
          <a:prstGeom prst="rect">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Dòng</a:t>
            </a:r>
          </a:p>
        </p:txBody>
      </p:sp>
      <p:cxnSp>
        <p:nvCxnSpPr>
          <p:cNvPr id="10257" name="Straight Arrow Connector 10256">
            <a:extLst>
              <a:ext uri="{FF2B5EF4-FFF2-40B4-BE49-F238E27FC236}">
                <a16:creationId xmlns:a16="http://schemas.microsoft.com/office/drawing/2014/main" id="{20B23CCD-085A-1DFA-AFD4-6FE8E05AAFB1}"/>
              </a:ext>
            </a:extLst>
          </p:cNvPr>
          <p:cNvCxnSpPr>
            <a:cxnSpLocks/>
          </p:cNvCxnSpPr>
          <p:nvPr/>
        </p:nvCxnSpPr>
        <p:spPr>
          <a:xfrm flipV="1">
            <a:off x="9666972" y="2117257"/>
            <a:ext cx="2306855" cy="183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59" name="TextBox 10258">
            <a:extLst>
              <a:ext uri="{FF2B5EF4-FFF2-40B4-BE49-F238E27FC236}">
                <a16:creationId xmlns:a16="http://schemas.microsoft.com/office/drawing/2014/main" id="{DEF00EED-B0C0-BEB1-B9AE-9D6B681A046A}"/>
              </a:ext>
            </a:extLst>
          </p:cNvPr>
          <p:cNvSpPr txBox="1"/>
          <p:nvPr/>
        </p:nvSpPr>
        <p:spPr>
          <a:xfrm>
            <a:off x="7871763" y="2588099"/>
            <a:ext cx="465006"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260" name="TextBox 10259">
            <a:extLst>
              <a:ext uri="{FF2B5EF4-FFF2-40B4-BE49-F238E27FC236}">
                <a16:creationId xmlns:a16="http://schemas.microsoft.com/office/drawing/2014/main" id="{A13CE08E-9D1E-D7CD-BF87-6B96CF2E6010}"/>
              </a:ext>
            </a:extLst>
          </p:cNvPr>
          <p:cNvSpPr txBox="1"/>
          <p:nvPr/>
        </p:nvSpPr>
        <p:spPr>
          <a:xfrm>
            <a:off x="10440167" y="1841857"/>
            <a:ext cx="760463" cy="215444"/>
          </a:xfrm>
          <a:prstGeom prst="rect">
            <a:avLst/>
          </a:prstGeom>
          <a:solidFill>
            <a:srgbClr val="0000CC"/>
          </a:solidFill>
        </p:spPr>
        <p:txBody>
          <a:bodyPr wrap="square" rtlCol="0">
            <a:spAutoFit/>
          </a:bodyPr>
          <a:lstStyle>
            <a:defPPr>
              <a:defRPr lang="vi-VN"/>
            </a:defPPr>
            <a:lvl1pPr>
              <a:defRPr sz="800" b="1">
                <a:solidFill>
                  <a:srgbClr val="FFFF00"/>
                </a:solidFill>
                <a:latin typeface="Tahoma" panose="020B0604030504040204" pitchFamily="34" charset="0"/>
                <a:ea typeface="Tahoma" panose="020B0604030504040204" pitchFamily="34" charset="0"/>
                <a:cs typeface="Tahoma" panose="020B0604030504040204" pitchFamily="34" charset="0"/>
              </a:defRPr>
            </a:lvl1pPr>
          </a:lstStyle>
          <a:p>
            <a:pPr algn="ctr"/>
            <a:r>
              <a:rPr lang="en-US"/>
              <a:t>200px</a:t>
            </a:r>
            <a:endParaRPr lang="vi-VN"/>
          </a:p>
        </p:txBody>
      </p:sp>
      <p:cxnSp>
        <p:nvCxnSpPr>
          <p:cNvPr id="10261" name="Straight Arrow Connector 10260">
            <a:extLst>
              <a:ext uri="{FF2B5EF4-FFF2-40B4-BE49-F238E27FC236}">
                <a16:creationId xmlns:a16="http://schemas.microsoft.com/office/drawing/2014/main" id="{3F776279-4CE8-938E-6A49-EAC0BEF43013}"/>
              </a:ext>
            </a:extLst>
          </p:cNvPr>
          <p:cNvCxnSpPr>
            <a:cxnSpLocks/>
          </p:cNvCxnSpPr>
          <p:nvPr/>
        </p:nvCxnSpPr>
        <p:spPr>
          <a:xfrm>
            <a:off x="8364353" y="4131288"/>
            <a:ext cx="0" cy="670082"/>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64" name="Straight Arrow Connector 10263">
            <a:extLst>
              <a:ext uri="{FF2B5EF4-FFF2-40B4-BE49-F238E27FC236}">
                <a16:creationId xmlns:a16="http://schemas.microsoft.com/office/drawing/2014/main" id="{62E0E16F-8CCF-9C69-A51F-2340547B1AB0}"/>
              </a:ext>
            </a:extLst>
          </p:cNvPr>
          <p:cNvCxnSpPr>
            <a:cxnSpLocks/>
          </p:cNvCxnSpPr>
          <p:nvPr/>
        </p:nvCxnSpPr>
        <p:spPr>
          <a:xfrm>
            <a:off x="8364353" y="3030862"/>
            <a:ext cx="0" cy="1047082"/>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67" name="Straight Arrow Connector 10266">
            <a:extLst>
              <a:ext uri="{FF2B5EF4-FFF2-40B4-BE49-F238E27FC236}">
                <a16:creationId xmlns:a16="http://schemas.microsoft.com/office/drawing/2014/main" id="{598AA52F-5BA0-5C3E-70C8-C4B538DDEA82}"/>
              </a:ext>
            </a:extLst>
          </p:cNvPr>
          <p:cNvCxnSpPr>
            <a:cxnSpLocks/>
          </p:cNvCxnSpPr>
          <p:nvPr/>
        </p:nvCxnSpPr>
        <p:spPr>
          <a:xfrm>
            <a:off x="8364353" y="2360780"/>
            <a:ext cx="0" cy="670082"/>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68" name="TextBox 10267">
            <a:extLst>
              <a:ext uri="{FF2B5EF4-FFF2-40B4-BE49-F238E27FC236}">
                <a16:creationId xmlns:a16="http://schemas.microsoft.com/office/drawing/2014/main" id="{4A44FE79-2F4E-7CE7-1722-C7EBE0DE5A21}"/>
              </a:ext>
            </a:extLst>
          </p:cNvPr>
          <p:cNvSpPr txBox="1"/>
          <p:nvPr/>
        </p:nvSpPr>
        <p:spPr>
          <a:xfrm>
            <a:off x="8858523" y="1826815"/>
            <a:ext cx="660861" cy="215444"/>
          </a:xfrm>
          <a:prstGeom prst="rect">
            <a:avLst/>
          </a:prstGeom>
          <a:solidFill>
            <a:srgbClr val="0000CC"/>
          </a:solidFill>
        </p:spPr>
        <p:txBody>
          <a:bodyPr wrap="square" rtlCol="0">
            <a:spAutoFit/>
          </a:bodyPr>
          <a:lstStyle/>
          <a:p>
            <a:pPr algn="ctr"/>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100px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269" name="TextBox 10268">
            <a:extLst>
              <a:ext uri="{FF2B5EF4-FFF2-40B4-BE49-F238E27FC236}">
                <a16:creationId xmlns:a16="http://schemas.microsoft.com/office/drawing/2014/main" id="{ECC70F0A-D54C-6595-F9EC-314757B3A10C}"/>
              </a:ext>
            </a:extLst>
          </p:cNvPr>
          <p:cNvSpPr txBox="1"/>
          <p:nvPr/>
        </p:nvSpPr>
        <p:spPr>
          <a:xfrm>
            <a:off x="7865148" y="4358607"/>
            <a:ext cx="465006"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270" name="TextBox 10269">
            <a:extLst>
              <a:ext uri="{FF2B5EF4-FFF2-40B4-BE49-F238E27FC236}">
                <a16:creationId xmlns:a16="http://schemas.microsoft.com/office/drawing/2014/main" id="{A48F6554-840E-85FF-D3F0-D8360ECE8959}"/>
              </a:ext>
            </a:extLst>
          </p:cNvPr>
          <p:cNvSpPr txBox="1"/>
          <p:nvPr/>
        </p:nvSpPr>
        <p:spPr>
          <a:xfrm>
            <a:off x="7830950" y="3436348"/>
            <a:ext cx="505819"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100px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10272" name="Picture 10271">
            <a:extLst>
              <a:ext uri="{FF2B5EF4-FFF2-40B4-BE49-F238E27FC236}">
                <a16:creationId xmlns:a16="http://schemas.microsoft.com/office/drawing/2014/main" id="{07371333-BF40-E367-2681-CD86BC668F79}"/>
              </a:ext>
            </a:extLst>
          </p:cNvPr>
          <p:cNvPicPr>
            <a:picLocks noChangeAspect="1"/>
          </p:cNvPicPr>
          <p:nvPr/>
        </p:nvPicPr>
        <p:blipFill>
          <a:blip r:embed="rId7"/>
          <a:stretch>
            <a:fillRect/>
          </a:stretch>
        </p:blipFill>
        <p:spPr>
          <a:xfrm>
            <a:off x="8419522" y="4863653"/>
            <a:ext cx="2681147" cy="1925126"/>
          </a:xfrm>
          <a:prstGeom prst="rect">
            <a:avLst/>
          </a:prstGeom>
        </p:spPr>
      </p:pic>
      <p:sp>
        <p:nvSpPr>
          <p:cNvPr id="10273" name="Rectangle 10272">
            <a:extLst>
              <a:ext uri="{FF2B5EF4-FFF2-40B4-BE49-F238E27FC236}">
                <a16:creationId xmlns:a16="http://schemas.microsoft.com/office/drawing/2014/main" id="{1572971E-57B2-C566-B29D-9048C73C270B}"/>
              </a:ext>
            </a:extLst>
          </p:cNvPr>
          <p:cNvSpPr/>
          <p:nvPr/>
        </p:nvSpPr>
        <p:spPr>
          <a:xfrm>
            <a:off x="9466095" y="6444005"/>
            <a:ext cx="1160059" cy="329504"/>
          </a:xfrm>
          <a:prstGeom prst="rect">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Inspect</a:t>
            </a:r>
          </a:p>
        </p:txBody>
      </p:sp>
      <p:sp>
        <p:nvSpPr>
          <p:cNvPr id="4" name="TextBox 3">
            <a:extLst>
              <a:ext uri="{FF2B5EF4-FFF2-40B4-BE49-F238E27FC236}">
                <a16:creationId xmlns:a16="http://schemas.microsoft.com/office/drawing/2014/main" id="{4943FBA6-DB13-C6B6-0813-3B0D881445F0}"/>
              </a:ext>
            </a:extLst>
          </p:cNvPr>
          <p:cNvSpPr txBox="1"/>
          <p:nvPr/>
        </p:nvSpPr>
        <p:spPr>
          <a:xfrm>
            <a:off x="519100" y="5587691"/>
            <a:ext cx="6044169" cy="646331"/>
          </a:xfrm>
          <a:prstGeom prst="rect">
            <a:avLst/>
          </a:prstGeom>
          <a:noFill/>
          <a:ln>
            <a:solidFill>
              <a:srgbClr val="0000CC"/>
            </a:solidFill>
          </a:ln>
        </p:spPr>
        <p:txBody>
          <a:bodyPr wrap="square">
            <a:spAutoFit/>
          </a:bodyPr>
          <a:lstStyle/>
          <a:p>
            <a:pPr algn="ctr"/>
            <a:r>
              <a:rPr lang="vi-VN" b="1" i="1">
                <a:latin typeface="Times New Roman" pitchFamily="18" charset="0"/>
                <a:cs typeface="Times New Roman" pitchFamily="18" charset="0"/>
              </a:rPr>
              <a:t>Đơn vị có thể dùng : </a:t>
            </a:r>
            <a:r>
              <a:rPr lang="vi-VN" b="1" i="1">
                <a:solidFill>
                  <a:srgbClr val="FF0000"/>
                </a:solidFill>
                <a:latin typeface="Times New Roman" pitchFamily="18" charset="0"/>
                <a:cs typeface="Times New Roman" pitchFamily="18" charset="0"/>
              </a:rPr>
              <a:t>tuyệt đối px, tương đối (em, rem, % )</a:t>
            </a:r>
            <a:r>
              <a:rPr lang="en-US" b="1" i="1">
                <a:solidFill>
                  <a:srgbClr val="FF0000"/>
                </a:solidFill>
                <a:latin typeface="Times New Roman" pitchFamily="18" charset="0"/>
                <a:cs typeface="Times New Roman" pitchFamily="18" charset="0"/>
              </a:rPr>
              <a:t>, hoặc dùng hàm cal để tính toán</a:t>
            </a:r>
            <a:endParaRPr lang="vi-VN" b="1" i="1">
              <a:solidFill>
                <a:srgbClr val="FF0000"/>
              </a:solidFill>
              <a:latin typeface="Times New Roman" pitchFamily="18" charset="0"/>
              <a:cs typeface="Times New Roman" pitchFamily="18" charset="0"/>
            </a:endParaRPr>
          </a:p>
        </p:txBody>
      </p:sp>
      <p:cxnSp>
        <p:nvCxnSpPr>
          <p:cNvPr id="17" name="Straight Arrow Connector 16">
            <a:extLst>
              <a:ext uri="{FF2B5EF4-FFF2-40B4-BE49-F238E27FC236}">
                <a16:creationId xmlns:a16="http://schemas.microsoft.com/office/drawing/2014/main" id="{A99BFE09-FF58-1147-0410-1AA99D5D0E39}"/>
              </a:ext>
            </a:extLst>
          </p:cNvPr>
          <p:cNvCxnSpPr>
            <a:stCxn id="10245" idx="1"/>
          </p:cNvCxnSpPr>
          <p:nvPr/>
        </p:nvCxnSpPr>
        <p:spPr>
          <a:xfrm flipH="1">
            <a:off x="1336752" y="4001064"/>
            <a:ext cx="1387513" cy="1485336"/>
          </a:xfrm>
          <a:prstGeom prst="straightConnector1">
            <a:avLst/>
          </a:prstGeom>
          <a:ln w="28575">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39A3280-FF3A-85AB-31E1-CD2BAAEF3052}"/>
              </a:ext>
            </a:extLst>
          </p:cNvPr>
          <p:cNvCxnSpPr>
            <a:cxnSpLocks/>
            <a:stCxn id="5" idx="2"/>
          </p:cNvCxnSpPr>
          <p:nvPr/>
        </p:nvCxnSpPr>
        <p:spPr>
          <a:xfrm flipH="1">
            <a:off x="3239076" y="4596554"/>
            <a:ext cx="18278" cy="991137"/>
          </a:xfrm>
          <a:prstGeom prst="straightConnector1">
            <a:avLst/>
          </a:prstGeom>
          <a:ln w="28575">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46">
            <a:extLst>
              <a:ext uri="{FF2B5EF4-FFF2-40B4-BE49-F238E27FC236}">
                <a16:creationId xmlns:a16="http://schemas.microsoft.com/office/drawing/2014/main" id="{FB08EB3D-30CC-72A8-E147-924D77346DB6}"/>
              </a:ext>
            </a:extLst>
          </p:cNvPr>
          <p:cNvGrpSpPr>
            <a:grpSpLocks/>
          </p:cNvGrpSpPr>
          <p:nvPr/>
        </p:nvGrpSpPr>
        <p:grpSpPr bwMode="auto">
          <a:xfrm>
            <a:off x="702179" y="712439"/>
            <a:ext cx="5314089" cy="685800"/>
            <a:chOff x="1296" y="1824"/>
            <a:chExt cx="2864" cy="432"/>
          </a:xfrm>
        </p:grpSpPr>
        <p:sp>
          <p:nvSpPr>
            <p:cNvPr id="24" name="AutoShape 47">
              <a:extLst>
                <a:ext uri="{FF2B5EF4-FFF2-40B4-BE49-F238E27FC236}">
                  <a16:creationId xmlns:a16="http://schemas.microsoft.com/office/drawing/2014/main" id="{26D5F107-8956-A406-B23F-346088A186C5}"/>
                </a:ext>
              </a:extLst>
            </p:cNvPr>
            <p:cNvSpPr>
              <a:spLocks noChangeArrowheads="1"/>
            </p:cNvSpPr>
            <p:nvPr/>
          </p:nvSpPr>
          <p:spPr bwMode="gray">
            <a:xfrm>
              <a:off x="1536" y="1899"/>
              <a:ext cx="252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5" name="AutoShape 48">
              <a:extLst>
                <a:ext uri="{FF2B5EF4-FFF2-40B4-BE49-F238E27FC236}">
                  <a16:creationId xmlns:a16="http://schemas.microsoft.com/office/drawing/2014/main" id="{F21C7C6C-5376-598C-68A0-55A196B6C3C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6" name="Text Box 49">
              <a:extLst>
                <a:ext uri="{FF2B5EF4-FFF2-40B4-BE49-F238E27FC236}">
                  <a16:creationId xmlns:a16="http://schemas.microsoft.com/office/drawing/2014/main" id="{7F48D48D-1CE5-7C80-42B9-89C4F8CC43B3}"/>
                </a:ext>
              </a:extLst>
            </p:cNvPr>
            <p:cNvSpPr txBox="1">
              <a:spLocks noChangeArrowheads="1"/>
            </p:cNvSpPr>
            <p:nvPr/>
          </p:nvSpPr>
          <p:spPr bwMode="gray">
            <a:xfrm>
              <a:off x="1638" y="1921"/>
              <a:ext cx="25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Chia hàng và cột Grid - </a:t>
              </a:r>
              <a:r>
                <a:rPr lang="en-US" sz="2000" b="1">
                  <a:solidFill>
                    <a:srgbClr val="FF0000"/>
                  </a:solidFill>
                </a:rPr>
                <a:t>Grid Container</a:t>
              </a:r>
              <a:endParaRPr lang="vi-VN" sz="2000" b="1">
                <a:solidFill>
                  <a:srgbClr val="CC00FF"/>
                </a:solidFill>
              </a:endParaRPr>
            </a:p>
          </p:txBody>
        </p:sp>
        <p:sp>
          <p:nvSpPr>
            <p:cNvPr id="27" name="Text Box 50">
              <a:extLst>
                <a:ext uri="{FF2B5EF4-FFF2-40B4-BE49-F238E27FC236}">
                  <a16:creationId xmlns:a16="http://schemas.microsoft.com/office/drawing/2014/main" id="{080F1E70-83D3-B60E-C196-F05D9A06FE45}"/>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33732151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4. </a:t>
            </a:r>
            <a:r>
              <a:rPr lang="vi-VN" b="1" i="1">
                <a:latin typeface="Times New Roman" pitchFamily="18" charset="0"/>
                <a:cs typeface="Times New Roman" pitchFamily="18" charset="0"/>
              </a:rPr>
              <a:t>Grid CSS</a:t>
            </a:r>
            <a:r>
              <a:rPr lang="en-US" b="1" i="1">
                <a:latin typeface="Times New Roman" pitchFamily="18" charset="0"/>
                <a:cs typeface="Times New Roman" pitchFamily="18" charset="0"/>
              </a:rPr>
              <a:t> – </a:t>
            </a:r>
            <a:r>
              <a:rPr lang="en-US" b="1" i="1">
                <a:solidFill>
                  <a:srgbClr val="CC00FF"/>
                </a:solidFill>
                <a:latin typeface="Times New Roman" pitchFamily="18" charset="0"/>
                <a:cs typeface="Times New Roman" pitchFamily="18" charset="0"/>
              </a:rPr>
              <a:t>Gap  </a:t>
            </a:r>
          </a:p>
        </p:txBody>
      </p:sp>
      <p:pic>
        <p:nvPicPr>
          <p:cNvPr id="3" name="Picture 2">
            <a:extLst>
              <a:ext uri="{FF2B5EF4-FFF2-40B4-BE49-F238E27FC236}">
                <a16:creationId xmlns:a16="http://schemas.microsoft.com/office/drawing/2014/main" id="{1C26AB99-B4F0-2FD2-36E4-25A3C440A81E}"/>
              </a:ext>
            </a:extLst>
          </p:cNvPr>
          <p:cNvPicPr>
            <a:picLocks noChangeAspect="1"/>
          </p:cNvPicPr>
          <p:nvPr/>
        </p:nvPicPr>
        <p:blipFill>
          <a:blip r:embed="rId5"/>
          <a:stretch>
            <a:fillRect/>
          </a:stretch>
        </p:blipFill>
        <p:spPr>
          <a:xfrm>
            <a:off x="6651116" y="2266565"/>
            <a:ext cx="5373794" cy="4342192"/>
          </a:xfrm>
          <a:prstGeom prst="rect">
            <a:avLst/>
          </a:prstGeom>
        </p:spPr>
      </p:pic>
      <p:sp>
        <p:nvSpPr>
          <p:cNvPr id="4" name="TextBox 3">
            <a:extLst>
              <a:ext uri="{FF2B5EF4-FFF2-40B4-BE49-F238E27FC236}">
                <a16:creationId xmlns:a16="http://schemas.microsoft.com/office/drawing/2014/main" id="{8305A0F0-733D-6C68-C9D7-91BAB0AFA3AC}"/>
              </a:ext>
            </a:extLst>
          </p:cNvPr>
          <p:cNvSpPr txBox="1"/>
          <p:nvPr/>
        </p:nvSpPr>
        <p:spPr>
          <a:xfrm>
            <a:off x="6791802" y="1702217"/>
            <a:ext cx="4575182" cy="369332"/>
          </a:xfrm>
          <a:prstGeom prst="rect">
            <a:avLst/>
          </a:prstGeom>
          <a:noFill/>
        </p:spPr>
        <p:txBody>
          <a:bodyPr wrap="square">
            <a:spAutoFit/>
          </a:bodyPr>
          <a:lstStyle/>
          <a:p>
            <a:r>
              <a:rPr lang="en-US">
                <a:hlinkClick r:id="rId6"/>
              </a:rPr>
              <a:t>https://galailaptrinh.github.io/demo-grid-css/</a:t>
            </a:r>
            <a:r>
              <a:rPr lang="en-US"/>
              <a:t> </a:t>
            </a:r>
          </a:p>
        </p:txBody>
      </p:sp>
      <p:pic>
        <p:nvPicPr>
          <p:cNvPr id="29" name="Picture 28">
            <a:extLst>
              <a:ext uri="{FF2B5EF4-FFF2-40B4-BE49-F238E27FC236}">
                <a16:creationId xmlns:a16="http://schemas.microsoft.com/office/drawing/2014/main" id="{18EE4419-E683-01A0-0107-86C25181B683}"/>
              </a:ext>
            </a:extLst>
          </p:cNvPr>
          <p:cNvPicPr>
            <a:picLocks noChangeAspect="1"/>
          </p:cNvPicPr>
          <p:nvPr/>
        </p:nvPicPr>
        <p:blipFill>
          <a:blip r:embed="rId7"/>
          <a:stretch>
            <a:fillRect/>
          </a:stretch>
        </p:blipFill>
        <p:spPr>
          <a:xfrm>
            <a:off x="991787" y="2251132"/>
            <a:ext cx="5373795" cy="1666237"/>
          </a:xfrm>
          <a:prstGeom prst="rect">
            <a:avLst/>
          </a:prstGeom>
        </p:spPr>
      </p:pic>
      <p:pic>
        <p:nvPicPr>
          <p:cNvPr id="31" name="Picture 30">
            <a:extLst>
              <a:ext uri="{FF2B5EF4-FFF2-40B4-BE49-F238E27FC236}">
                <a16:creationId xmlns:a16="http://schemas.microsoft.com/office/drawing/2014/main" id="{47778827-3777-5A3D-C182-67ECFFAE2F31}"/>
              </a:ext>
            </a:extLst>
          </p:cNvPr>
          <p:cNvPicPr>
            <a:picLocks noChangeAspect="1"/>
          </p:cNvPicPr>
          <p:nvPr/>
        </p:nvPicPr>
        <p:blipFill>
          <a:blip r:embed="rId8"/>
          <a:stretch>
            <a:fillRect/>
          </a:stretch>
        </p:blipFill>
        <p:spPr>
          <a:xfrm>
            <a:off x="991787" y="4095759"/>
            <a:ext cx="3896721" cy="2661175"/>
          </a:xfrm>
          <a:prstGeom prst="rect">
            <a:avLst/>
          </a:prstGeom>
        </p:spPr>
      </p:pic>
      <p:cxnSp>
        <p:nvCxnSpPr>
          <p:cNvPr id="10240" name="Straight Arrow Connector 10239">
            <a:extLst>
              <a:ext uri="{FF2B5EF4-FFF2-40B4-BE49-F238E27FC236}">
                <a16:creationId xmlns:a16="http://schemas.microsoft.com/office/drawing/2014/main" id="{9942EE2F-2CE5-CE5D-04C0-853E586B011C}"/>
              </a:ext>
            </a:extLst>
          </p:cNvPr>
          <p:cNvCxnSpPr>
            <a:cxnSpLocks/>
          </p:cNvCxnSpPr>
          <p:nvPr/>
        </p:nvCxnSpPr>
        <p:spPr>
          <a:xfrm>
            <a:off x="1443315" y="4699178"/>
            <a:ext cx="0" cy="215444"/>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41" name="TextBox 10240">
            <a:extLst>
              <a:ext uri="{FF2B5EF4-FFF2-40B4-BE49-F238E27FC236}">
                <a16:creationId xmlns:a16="http://schemas.microsoft.com/office/drawing/2014/main" id="{5CBF4322-EE50-DF50-AA5F-C84202263801}"/>
              </a:ext>
            </a:extLst>
          </p:cNvPr>
          <p:cNvSpPr txBox="1"/>
          <p:nvPr/>
        </p:nvSpPr>
        <p:spPr>
          <a:xfrm>
            <a:off x="469676" y="4699178"/>
            <a:ext cx="465006"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20px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47" name="Straight Arrow Connector 10246">
            <a:extLst>
              <a:ext uri="{FF2B5EF4-FFF2-40B4-BE49-F238E27FC236}">
                <a16:creationId xmlns:a16="http://schemas.microsoft.com/office/drawing/2014/main" id="{06FB84D5-8D22-B000-1785-642E63423981}"/>
              </a:ext>
            </a:extLst>
          </p:cNvPr>
          <p:cNvCxnSpPr>
            <a:cxnSpLocks/>
          </p:cNvCxnSpPr>
          <p:nvPr/>
        </p:nvCxnSpPr>
        <p:spPr>
          <a:xfrm>
            <a:off x="3907382" y="4674196"/>
            <a:ext cx="0" cy="215444"/>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50" name="Straight Arrow Connector 10249">
            <a:extLst>
              <a:ext uri="{FF2B5EF4-FFF2-40B4-BE49-F238E27FC236}">
                <a16:creationId xmlns:a16="http://schemas.microsoft.com/office/drawing/2014/main" id="{65DB9EA0-8619-9E28-5CE6-1E894AA4EF86}"/>
              </a:ext>
            </a:extLst>
          </p:cNvPr>
          <p:cNvCxnSpPr>
            <a:cxnSpLocks/>
          </p:cNvCxnSpPr>
          <p:nvPr/>
        </p:nvCxnSpPr>
        <p:spPr>
          <a:xfrm>
            <a:off x="1529942" y="5915855"/>
            <a:ext cx="0" cy="215444"/>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53" name="Straight Arrow Connector 10252">
            <a:extLst>
              <a:ext uri="{FF2B5EF4-FFF2-40B4-BE49-F238E27FC236}">
                <a16:creationId xmlns:a16="http://schemas.microsoft.com/office/drawing/2014/main" id="{ED6F11AB-0A8D-7591-2553-8C780249C0D1}"/>
              </a:ext>
            </a:extLst>
          </p:cNvPr>
          <p:cNvCxnSpPr>
            <a:cxnSpLocks/>
          </p:cNvCxnSpPr>
          <p:nvPr/>
        </p:nvCxnSpPr>
        <p:spPr>
          <a:xfrm>
            <a:off x="2069397" y="5478609"/>
            <a:ext cx="606426"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55" name="TextBox 10254">
            <a:extLst>
              <a:ext uri="{FF2B5EF4-FFF2-40B4-BE49-F238E27FC236}">
                <a16:creationId xmlns:a16="http://schemas.microsoft.com/office/drawing/2014/main" id="{FB448314-D7D1-87D9-5268-C40D1D801664}"/>
              </a:ext>
            </a:extLst>
          </p:cNvPr>
          <p:cNvSpPr txBox="1"/>
          <p:nvPr/>
        </p:nvSpPr>
        <p:spPr>
          <a:xfrm>
            <a:off x="2156025" y="5188017"/>
            <a:ext cx="439482" cy="215444"/>
          </a:xfrm>
          <a:prstGeom prst="rect">
            <a:avLst/>
          </a:prstGeom>
          <a:solidFill>
            <a:srgbClr val="0000CC"/>
          </a:solidFill>
        </p:spPr>
        <p:txBody>
          <a:bodyPr wrap="square" rtlCol="0">
            <a:spAutoFit/>
          </a:bodyPr>
          <a:lstStyle/>
          <a:p>
            <a:pPr algn="ctr"/>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grpSp>
        <p:nvGrpSpPr>
          <p:cNvPr id="10262" name="Group 46">
            <a:extLst>
              <a:ext uri="{FF2B5EF4-FFF2-40B4-BE49-F238E27FC236}">
                <a16:creationId xmlns:a16="http://schemas.microsoft.com/office/drawing/2014/main" id="{502B47EB-0011-A935-D378-18DD3B1472C1}"/>
              </a:ext>
            </a:extLst>
          </p:cNvPr>
          <p:cNvGrpSpPr>
            <a:grpSpLocks/>
          </p:cNvGrpSpPr>
          <p:nvPr/>
        </p:nvGrpSpPr>
        <p:grpSpPr bwMode="auto">
          <a:xfrm>
            <a:off x="702179" y="712439"/>
            <a:ext cx="4735180" cy="685800"/>
            <a:chOff x="1296" y="1824"/>
            <a:chExt cx="2552" cy="432"/>
          </a:xfrm>
        </p:grpSpPr>
        <p:sp>
          <p:nvSpPr>
            <p:cNvPr id="10263" name="AutoShape 47">
              <a:extLst>
                <a:ext uri="{FF2B5EF4-FFF2-40B4-BE49-F238E27FC236}">
                  <a16:creationId xmlns:a16="http://schemas.microsoft.com/office/drawing/2014/main" id="{2A8391AD-95E6-4870-0B42-B7F3A90090C8}"/>
                </a:ext>
              </a:extLst>
            </p:cNvPr>
            <p:cNvSpPr>
              <a:spLocks noChangeArrowheads="1"/>
            </p:cNvSpPr>
            <p:nvPr/>
          </p:nvSpPr>
          <p:spPr bwMode="gray">
            <a:xfrm>
              <a:off x="1536" y="1899"/>
              <a:ext cx="231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5" name="AutoShape 48">
              <a:extLst>
                <a:ext uri="{FF2B5EF4-FFF2-40B4-BE49-F238E27FC236}">
                  <a16:creationId xmlns:a16="http://schemas.microsoft.com/office/drawing/2014/main" id="{2B9FE0CA-83E2-B45C-2B99-89FCBFA67AF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6" name="Text Box 49">
              <a:extLst>
                <a:ext uri="{FF2B5EF4-FFF2-40B4-BE49-F238E27FC236}">
                  <a16:creationId xmlns:a16="http://schemas.microsoft.com/office/drawing/2014/main" id="{3F80D3B6-B15F-AE3C-E0E1-85A654BA4131}"/>
                </a:ext>
              </a:extLst>
            </p:cNvPr>
            <p:cNvSpPr txBox="1">
              <a:spLocks noChangeArrowheads="1"/>
            </p:cNvSpPr>
            <p:nvPr/>
          </p:nvSpPr>
          <p:spPr bwMode="gray">
            <a:xfrm>
              <a:off x="1638" y="1921"/>
              <a:ext cx="221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Cách sử dụng Grid - </a:t>
              </a:r>
              <a:r>
                <a:rPr lang="en-US" sz="2000" b="1">
                  <a:solidFill>
                    <a:srgbClr val="FF0000"/>
                  </a:solidFill>
                </a:rPr>
                <a:t>Grid Container</a:t>
              </a:r>
              <a:endParaRPr lang="vi-VN" sz="2000" b="1">
                <a:solidFill>
                  <a:srgbClr val="FF0000"/>
                </a:solidFill>
              </a:endParaRPr>
            </a:p>
          </p:txBody>
        </p:sp>
        <p:sp>
          <p:nvSpPr>
            <p:cNvPr id="10271" name="Text Box 50">
              <a:extLst>
                <a:ext uri="{FF2B5EF4-FFF2-40B4-BE49-F238E27FC236}">
                  <a16:creationId xmlns:a16="http://schemas.microsoft.com/office/drawing/2014/main" id="{77F462C6-764B-2B92-52C8-2B7F0149EC5A}"/>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33368764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5. Trong trường hợp có </a:t>
            </a:r>
            <a:r>
              <a:rPr lang="en-US" b="1" i="1">
                <a:solidFill>
                  <a:srgbClr val="FF0000"/>
                </a:solidFill>
                <a:latin typeface="Times New Roman" pitchFamily="18" charset="0"/>
                <a:cs typeface="Times New Roman" pitchFamily="18" charset="0"/>
              </a:rPr>
              <a:t>nhiều giá trị lặp lại </a:t>
            </a:r>
            <a:r>
              <a:rPr lang="en-US" b="1" i="1">
                <a:latin typeface="Times New Roman" pitchFamily="18" charset="0"/>
                <a:cs typeface="Times New Roman" pitchFamily="18" charset="0"/>
              </a:rPr>
              <a:t>thì dùng </a:t>
            </a:r>
            <a:r>
              <a:rPr lang="en-US" b="1" i="1">
                <a:solidFill>
                  <a:srgbClr val="FF0000"/>
                </a:solidFill>
                <a:latin typeface="Times New Roman" pitchFamily="18" charset="0"/>
                <a:cs typeface="Times New Roman" pitchFamily="18" charset="0"/>
              </a:rPr>
              <a:t>repeat : </a:t>
            </a:r>
          </a:p>
        </p:txBody>
      </p:sp>
      <p:pic>
        <p:nvPicPr>
          <p:cNvPr id="6" name="Picture 5">
            <a:extLst>
              <a:ext uri="{FF2B5EF4-FFF2-40B4-BE49-F238E27FC236}">
                <a16:creationId xmlns:a16="http://schemas.microsoft.com/office/drawing/2014/main" id="{78B24754-E623-E6CB-8C6A-AB5F0A146AB8}"/>
              </a:ext>
            </a:extLst>
          </p:cNvPr>
          <p:cNvPicPr>
            <a:picLocks noChangeAspect="1"/>
          </p:cNvPicPr>
          <p:nvPr/>
        </p:nvPicPr>
        <p:blipFill>
          <a:blip r:embed="rId5"/>
          <a:stretch>
            <a:fillRect/>
          </a:stretch>
        </p:blipFill>
        <p:spPr>
          <a:xfrm>
            <a:off x="1336752" y="2235812"/>
            <a:ext cx="5086350" cy="1181100"/>
          </a:xfrm>
          <a:prstGeom prst="rect">
            <a:avLst/>
          </a:prstGeom>
        </p:spPr>
      </p:pic>
      <p:pic>
        <p:nvPicPr>
          <p:cNvPr id="22" name="Picture 21">
            <a:extLst>
              <a:ext uri="{FF2B5EF4-FFF2-40B4-BE49-F238E27FC236}">
                <a16:creationId xmlns:a16="http://schemas.microsoft.com/office/drawing/2014/main" id="{DDD5ABD0-C4B9-0BBD-7C23-65BC86467988}"/>
              </a:ext>
            </a:extLst>
          </p:cNvPr>
          <p:cNvPicPr>
            <a:picLocks noChangeAspect="1"/>
          </p:cNvPicPr>
          <p:nvPr/>
        </p:nvPicPr>
        <p:blipFill>
          <a:blip r:embed="rId6"/>
          <a:stretch>
            <a:fillRect/>
          </a:stretch>
        </p:blipFill>
        <p:spPr>
          <a:xfrm>
            <a:off x="7634605" y="2381504"/>
            <a:ext cx="4000500" cy="2781300"/>
          </a:xfrm>
          <a:prstGeom prst="rect">
            <a:avLst/>
          </a:prstGeom>
        </p:spPr>
      </p:pic>
      <p:cxnSp>
        <p:nvCxnSpPr>
          <p:cNvPr id="23" name="Straight Arrow Connector 22">
            <a:extLst>
              <a:ext uri="{FF2B5EF4-FFF2-40B4-BE49-F238E27FC236}">
                <a16:creationId xmlns:a16="http://schemas.microsoft.com/office/drawing/2014/main" id="{85473928-8328-E80C-A6C9-C2C3B5FD1B42}"/>
              </a:ext>
            </a:extLst>
          </p:cNvPr>
          <p:cNvCxnSpPr/>
          <p:nvPr/>
        </p:nvCxnSpPr>
        <p:spPr>
          <a:xfrm>
            <a:off x="7634605" y="2238575"/>
            <a:ext cx="1087655"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394D5D3-1B7F-3ED0-C937-9E987BA568FE}"/>
              </a:ext>
            </a:extLst>
          </p:cNvPr>
          <p:cNvSpPr txBox="1"/>
          <p:nvPr/>
        </p:nvSpPr>
        <p:spPr>
          <a:xfrm>
            <a:off x="7848001" y="1902705"/>
            <a:ext cx="660861" cy="215444"/>
          </a:xfrm>
          <a:prstGeom prst="rect">
            <a:avLst/>
          </a:prstGeom>
          <a:solidFill>
            <a:srgbClr val="0000CC"/>
          </a:solidFill>
        </p:spPr>
        <p:txBody>
          <a:bodyPr wrap="square" rtlCol="0">
            <a:spAutoFit/>
          </a:bodyPr>
          <a:lstStyle/>
          <a:p>
            <a:pPr algn="ctr"/>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100px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25" name="Straight Arrow Connector 24">
            <a:extLst>
              <a:ext uri="{FF2B5EF4-FFF2-40B4-BE49-F238E27FC236}">
                <a16:creationId xmlns:a16="http://schemas.microsoft.com/office/drawing/2014/main" id="{9B925BC8-E0F7-9B77-949B-74EC5E71CA3A}"/>
              </a:ext>
            </a:extLst>
          </p:cNvPr>
          <p:cNvCxnSpPr>
            <a:cxnSpLocks/>
          </p:cNvCxnSpPr>
          <p:nvPr/>
        </p:nvCxnSpPr>
        <p:spPr>
          <a:xfrm>
            <a:off x="9336543" y="2200774"/>
            <a:ext cx="70958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99B4033-B074-24F5-057D-049BD31A6D88}"/>
              </a:ext>
            </a:extLst>
          </p:cNvPr>
          <p:cNvSpPr txBox="1"/>
          <p:nvPr/>
        </p:nvSpPr>
        <p:spPr>
          <a:xfrm>
            <a:off x="9385264" y="1867301"/>
            <a:ext cx="660861" cy="215444"/>
          </a:xfrm>
          <a:prstGeom prst="rect">
            <a:avLst/>
          </a:prstGeom>
          <a:solidFill>
            <a:srgbClr val="0000CC"/>
          </a:solidFill>
        </p:spPr>
        <p:txBody>
          <a:bodyPr wrap="square" rtlCol="0">
            <a:spAutoFit/>
          </a:bodyPr>
          <a:lstStyle/>
          <a:p>
            <a:pPr algn="ctr"/>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28" name="Straight Arrow Connector 27">
            <a:extLst>
              <a:ext uri="{FF2B5EF4-FFF2-40B4-BE49-F238E27FC236}">
                <a16:creationId xmlns:a16="http://schemas.microsoft.com/office/drawing/2014/main" id="{BCD22644-4A65-F98E-D479-C79C6FCDC540}"/>
              </a:ext>
            </a:extLst>
          </p:cNvPr>
          <p:cNvCxnSpPr>
            <a:cxnSpLocks/>
          </p:cNvCxnSpPr>
          <p:nvPr/>
        </p:nvCxnSpPr>
        <p:spPr>
          <a:xfrm>
            <a:off x="10534685" y="2200774"/>
            <a:ext cx="709582"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5E489E2-A254-0687-518B-2C1857DC8255}"/>
              </a:ext>
            </a:extLst>
          </p:cNvPr>
          <p:cNvSpPr txBox="1"/>
          <p:nvPr/>
        </p:nvSpPr>
        <p:spPr>
          <a:xfrm>
            <a:off x="10583406" y="1867301"/>
            <a:ext cx="660861" cy="215444"/>
          </a:xfrm>
          <a:prstGeom prst="rect">
            <a:avLst/>
          </a:prstGeom>
          <a:solidFill>
            <a:srgbClr val="0000CC"/>
          </a:solidFill>
        </p:spPr>
        <p:txBody>
          <a:bodyPr wrap="square" rtlCol="0">
            <a:spAutoFit/>
          </a:bodyPr>
          <a:lstStyle/>
          <a:p>
            <a:pPr algn="ctr"/>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30" name="Straight Arrow Connector 29">
            <a:extLst>
              <a:ext uri="{FF2B5EF4-FFF2-40B4-BE49-F238E27FC236}">
                <a16:creationId xmlns:a16="http://schemas.microsoft.com/office/drawing/2014/main" id="{283CEB7B-5DEC-01FC-5F27-783B1761F8A1}"/>
              </a:ext>
            </a:extLst>
          </p:cNvPr>
          <p:cNvCxnSpPr>
            <a:cxnSpLocks/>
          </p:cNvCxnSpPr>
          <p:nvPr/>
        </p:nvCxnSpPr>
        <p:spPr>
          <a:xfrm>
            <a:off x="7494021" y="2491035"/>
            <a:ext cx="0" cy="1047082"/>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190173C-16C7-0BA1-76ED-74A9D8658489}"/>
              </a:ext>
            </a:extLst>
          </p:cNvPr>
          <p:cNvSpPr txBox="1"/>
          <p:nvPr/>
        </p:nvSpPr>
        <p:spPr>
          <a:xfrm>
            <a:off x="6960618" y="2896521"/>
            <a:ext cx="505819"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100px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40" name="Straight Arrow Connector 10239">
            <a:extLst>
              <a:ext uri="{FF2B5EF4-FFF2-40B4-BE49-F238E27FC236}">
                <a16:creationId xmlns:a16="http://schemas.microsoft.com/office/drawing/2014/main" id="{0875FE17-5108-3832-AA7D-86FD3F2E5D0D}"/>
              </a:ext>
            </a:extLst>
          </p:cNvPr>
          <p:cNvCxnSpPr>
            <a:cxnSpLocks/>
          </p:cNvCxnSpPr>
          <p:nvPr/>
        </p:nvCxnSpPr>
        <p:spPr>
          <a:xfrm>
            <a:off x="7521605" y="3835093"/>
            <a:ext cx="0" cy="1047082"/>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41" name="TextBox 10240">
            <a:extLst>
              <a:ext uri="{FF2B5EF4-FFF2-40B4-BE49-F238E27FC236}">
                <a16:creationId xmlns:a16="http://schemas.microsoft.com/office/drawing/2014/main" id="{5322B271-BEA6-39D7-D676-6037B49A7D91}"/>
              </a:ext>
            </a:extLst>
          </p:cNvPr>
          <p:cNvSpPr txBox="1"/>
          <p:nvPr/>
        </p:nvSpPr>
        <p:spPr>
          <a:xfrm>
            <a:off x="6988202" y="4240579"/>
            <a:ext cx="505819"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100px</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grpSp>
        <p:nvGrpSpPr>
          <p:cNvPr id="10266" name="Group 46">
            <a:extLst>
              <a:ext uri="{FF2B5EF4-FFF2-40B4-BE49-F238E27FC236}">
                <a16:creationId xmlns:a16="http://schemas.microsoft.com/office/drawing/2014/main" id="{7C74ECFE-AFC9-2B46-7284-57D4E0111866}"/>
              </a:ext>
            </a:extLst>
          </p:cNvPr>
          <p:cNvGrpSpPr>
            <a:grpSpLocks/>
          </p:cNvGrpSpPr>
          <p:nvPr/>
        </p:nvGrpSpPr>
        <p:grpSpPr bwMode="auto">
          <a:xfrm>
            <a:off x="702179" y="712439"/>
            <a:ext cx="5314089" cy="685800"/>
            <a:chOff x="1296" y="1824"/>
            <a:chExt cx="2864" cy="432"/>
          </a:xfrm>
        </p:grpSpPr>
        <p:sp>
          <p:nvSpPr>
            <p:cNvPr id="10271" name="AutoShape 47">
              <a:extLst>
                <a:ext uri="{FF2B5EF4-FFF2-40B4-BE49-F238E27FC236}">
                  <a16:creationId xmlns:a16="http://schemas.microsoft.com/office/drawing/2014/main" id="{F4E2C847-17FA-E4D8-8A79-8FF70730EC07}"/>
                </a:ext>
              </a:extLst>
            </p:cNvPr>
            <p:cNvSpPr>
              <a:spLocks noChangeArrowheads="1"/>
            </p:cNvSpPr>
            <p:nvPr/>
          </p:nvSpPr>
          <p:spPr bwMode="gray">
            <a:xfrm>
              <a:off x="1536" y="1899"/>
              <a:ext cx="252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74" name="AutoShape 48">
              <a:extLst>
                <a:ext uri="{FF2B5EF4-FFF2-40B4-BE49-F238E27FC236}">
                  <a16:creationId xmlns:a16="http://schemas.microsoft.com/office/drawing/2014/main" id="{32EB2892-83F8-417B-4487-EF02654A582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77" name="Text Box 49">
              <a:extLst>
                <a:ext uri="{FF2B5EF4-FFF2-40B4-BE49-F238E27FC236}">
                  <a16:creationId xmlns:a16="http://schemas.microsoft.com/office/drawing/2014/main" id="{268FBAAF-9877-83F5-9D6A-782E3476B46E}"/>
                </a:ext>
              </a:extLst>
            </p:cNvPr>
            <p:cNvSpPr txBox="1">
              <a:spLocks noChangeArrowheads="1"/>
            </p:cNvSpPr>
            <p:nvPr/>
          </p:nvSpPr>
          <p:spPr bwMode="gray">
            <a:xfrm>
              <a:off x="1638" y="1921"/>
              <a:ext cx="25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Chia hàng và cột Grid - </a:t>
              </a:r>
              <a:r>
                <a:rPr lang="en-US" sz="2000" b="1">
                  <a:solidFill>
                    <a:srgbClr val="FF0000"/>
                  </a:solidFill>
                </a:rPr>
                <a:t>Grid Container</a:t>
              </a:r>
              <a:endParaRPr lang="vi-VN" sz="2000" b="1">
                <a:solidFill>
                  <a:srgbClr val="CC00FF"/>
                </a:solidFill>
              </a:endParaRPr>
            </a:p>
          </p:txBody>
        </p:sp>
        <p:sp>
          <p:nvSpPr>
            <p:cNvPr id="10278" name="Text Box 50">
              <a:extLst>
                <a:ext uri="{FF2B5EF4-FFF2-40B4-BE49-F238E27FC236}">
                  <a16:creationId xmlns:a16="http://schemas.microsoft.com/office/drawing/2014/main" id="{8457A746-AF0E-912C-5925-E97F68B18FBE}"/>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24978158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6. Chia theo trọng số ( Chiếm bao nhiêu phần )</a:t>
            </a:r>
            <a:r>
              <a:rPr lang="en-US" b="1" i="1">
                <a:solidFill>
                  <a:srgbClr val="FF0000"/>
                </a:solidFill>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F4617EC3-F1BD-B949-BBFA-CBB692B07B4B}"/>
              </a:ext>
            </a:extLst>
          </p:cNvPr>
          <p:cNvPicPr>
            <a:picLocks noChangeAspect="1"/>
          </p:cNvPicPr>
          <p:nvPr/>
        </p:nvPicPr>
        <p:blipFill>
          <a:blip r:embed="rId5"/>
          <a:stretch>
            <a:fillRect/>
          </a:stretch>
        </p:blipFill>
        <p:spPr>
          <a:xfrm>
            <a:off x="1981200" y="2095032"/>
            <a:ext cx="5543550" cy="1038225"/>
          </a:xfrm>
          <a:prstGeom prst="rect">
            <a:avLst/>
          </a:prstGeom>
        </p:spPr>
      </p:pic>
      <p:grpSp>
        <p:nvGrpSpPr>
          <p:cNvPr id="10256" name="Group 10255">
            <a:extLst>
              <a:ext uri="{FF2B5EF4-FFF2-40B4-BE49-F238E27FC236}">
                <a16:creationId xmlns:a16="http://schemas.microsoft.com/office/drawing/2014/main" id="{B53AB736-07A7-01F1-8E02-56DC85DF0747}"/>
              </a:ext>
            </a:extLst>
          </p:cNvPr>
          <p:cNvGrpSpPr/>
          <p:nvPr/>
        </p:nvGrpSpPr>
        <p:grpSpPr>
          <a:xfrm>
            <a:off x="1667451" y="3594008"/>
            <a:ext cx="5916653" cy="2774920"/>
            <a:chOff x="1055647" y="3482932"/>
            <a:chExt cx="5916653" cy="2774920"/>
          </a:xfrm>
        </p:grpSpPr>
        <p:pic>
          <p:nvPicPr>
            <p:cNvPr id="17" name="Picture 16">
              <a:extLst>
                <a:ext uri="{FF2B5EF4-FFF2-40B4-BE49-F238E27FC236}">
                  <a16:creationId xmlns:a16="http://schemas.microsoft.com/office/drawing/2014/main" id="{3A3C2512-5A69-074A-52CB-920B6B61792A}"/>
                </a:ext>
              </a:extLst>
            </p:cNvPr>
            <p:cNvPicPr>
              <a:picLocks noChangeAspect="1"/>
            </p:cNvPicPr>
            <p:nvPr/>
          </p:nvPicPr>
          <p:blipFill>
            <a:blip r:embed="rId6"/>
            <a:stretch>
              <a:fillRect/>
            </a:stretch>
          </p:blipFill>
          <p:spPr>
            <a:xfrm>
              <a:off x="1981200" y="4048052"/>
              <a:ext cx="4991100" cy="2209800"/>
            </a:xfrm>
            <a:prstGeom prst="rect">
              <a:avLst/>
            </a:prstGeom>
          </p:spPr>
        </p:pic>
        <p:cxnSp>
          <p:nvCxnSpPr>
            <p:cNvPr id="18" name="Straight Arrow Connector 17">
              <a:extLst>
                <a:ext uri="{FF2B5EF4-FFF2-40B4-BE49-F238E27FC236}">
                  <a16:creationId xmlns:a16="http://schemas.microsoft.com/office/drawing/2014/main" id="{4CBC0229-7203-2C97-CA50-0F0577324376}"/>
                </a:ext>
              </a:extLst>
            </p:cNvPr>
            <p:cNvCxnSpPr>
              <a:cxnSpLocks/>
            </p:cNvCxnSpPr>
            <p:nvPr/>
          </p:nvCxnSpPr>
          <p:spPr>
            <a:xfrm>
              <a:off x="2060070" y="3845170"/>
              <a:ext cx="143227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E861443-4F67-FCCC-01E5-729F5A01984C}"/>
                </a:ext>
              </a:extLst>
            </p:cNvPr>
            <p:cNvSpPr txBox="1"/>
            <p:nvPr/>
          </p:nvSpPr>
          <p:spPr>
            <a:xfrm>
              <a:off x="2273466" y="3509300"/>
              <a:ext cx="660861" cy="215444"/>
            </a:xfrm>
            <a:prstGeom prst="rect">
              <a:avLst/>
            </a:prstGeom>
            <a:solidFill>
              <a:srgbClr val="0000CC"/>
            </a:solidFill>
          </p:spPr>
          <p:txBody>
            <a:bodyPr wrap="square" rtlCol="0">
              <a:spAutoFit/>
            </a:bodyPr>
            <a:lstStyle/>
            <a:p>
              <a:pPr algn="ctr"/>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1/3</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44" name="Straight Arrow Connector 10243">
              <a:extLst>
                <a:ext uri="{FF2B5EF4-FFF2-40B4-BE49-F238E27FC236}">
                  <a16:creationId xmlns:a16="http://schemas.microsoft.com/office/drawing/2014/main" id="{68E42A17-BB08-E8B6-AB47-E6B410B8429C}"/>
                </a:ext>
              </a:extLst>
            </p:cNvPr>
            <p:cNvCxnSpPr>
              <a:cxnSpLocks/>
            </p:cNvCxnSpPr>
            <p:nvPr/>
          </p:nvCxnSpPr>
          <p:spPr>
            <a:xfrm>
              <a:off x="3999039" y="3823822"/>
              <a:ext cx="2973261"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45" name="TextBox 10244">
              <a:extLst>
                <a:ext uri="{FF2B5EF4-FFF2-40B4-BE49-F238E27FC236}">
                  <a16:creationId xmlns:a16="http://schemas.microsoft.com/office/drawing/2014/main" id="{10089257-944A-2BCE-A1BD-E0579E1BEB10}"/>
                </a:ext>
              </a:extLst>
            </p:cNvPr>
            <p:cNvSpPr txBox="1"/>
            <p:nvPr/>
          </p:nvSpPr>
          <p:spPr>
            <a:xfrm>
              <a:off x="5155238" y="3482932"/>
              <a:ext cx="660861" cy="215444"/>
            </a:xfrm>
            <a:prstGeom prst="rect">
              <a:avLst/>
            </a:prstGeom>
            <a:solidFill>
              <a:srgbClr val="0000CC"/>
            </a:solidFill>
          </p:spPr>
          <p:txBody>
            <a:bodyPr wrap="square" rtlCol="0">
              <a:spAutoFit/>
            </a:bodyPr>
            <a:lstStyle/>
            <a:p>
              <a:pPr algn="ctr"/>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2/3</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47" name="Straight Arrow Connector 10246">
              <a:extLst>
                <a:ext uri="{FF2B5EF4-FFF2-40B4-BE49-F238E27FC236}">
                  <a16:creationId xmlns:a16="http://schemas.microsoft.com/office/drawing/2014/main" id="{70497A27-3930-B19A-860F-67DFBC4F9558}"/>
                </a:ext>
              </a:extLst>
            </p:cNvPr>
            <p:cNvCxnSpPr>
              <a:cxnSpLocks/>
            </p:cNvCxnSpPr>
            <p:nvPr/>
          </p:nvCxnSpPr>
          <p:spPr>
            <a:xfrm>
              <a:off x="1680897" y="4088481"/>
              <a:ext cx="0" cy="351317"/>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48" name="TextBox 10247">
              <a:extLst>
                <a:ext uri="{FF2B5EF4-FFF2-40B4-BE49-F238E27FC236}">
                  <a16:creationId xmlns:a16="http://schemas.microsoft.com/office/drawing/2014/main" id="{D10CB581-BC7A-379D-8D19-6C5443DA9095}"/>
                </a:ext>
              </a:extLst>
            </p:cNvPr>
            <p:cNvSpPr txBox="1"/>
            <p:nvPr/>
          </p:nvSpPr>
          <p:spPr>
            <a:xfrm>
              <a:off x="1055647" y="4156417"/>
              <a:ext cx="505819"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1/7</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50" name="Straight Arrow Connector 10249">
              <a:extLst>
                <a:ext uri="{FF2B5EF4-FFF2-40B4-BE49-F238E27FC236}">
                  <a16:creationId xmlns:a16="http://schemas.microsoft.com/office/drawing/2014/main" id="{CF2711B5-1158-7CF9-1737-3E4B2005C293}"/>
                </a:ext>
              </a:extLst>
            </p:cNvPr>
            <p:cNvCxnSpPr>
              <a:cxnSpLocks/>
            </p:cNvCxnSpPr>
            <p:nvPr/>
          </p:nvCxnSpPr>
          <p:spPr>
            <a:xfrm>
              <a:off x="1680897" y="4634711"/>
              <a:ext cx="0" cy="351317"/>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51" name="TextBox 10250">
              <a:extLst>
                <a:ext uri="{FF2B5EF4-FFF2-40B4-BE49-F238E27FC236}">
                  <a16:creationId xmlns:a16="http://schemas.microsoft.com/office/drawing/2014/main" id="{A3B9DE5A-25CF-ABB2-41B9-A7D384B84118}"/>
                </a:ext>
              </a:extLst>
            </p:cNvPr>
            <p:cNvSpPr txBox="1"/>
            <p:nvPr/>
          </p:nvSpPr>
          <p:spPr>
            <a:xfrm>
              <a:off x="1055647" y="4702647"/>
              <a:ext cx="505819"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2/7</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53" name="Straight Arrow Connector 10252">
              <a:extLst>
                <a:ext uri="{FF2B5EF4-FFF2-40B4-BE49-F238E27FC236}">
                  <a16:creationId xmlns:a16="http://schemas.microsoft.com/office/drawing/2014/main" id="{20EFA425-1EBF-2421-60C4-CD395DA5457C}"/>
                </a:ext>
              </a:extLst>
            </p:cNvPr>
            <p:cNvCxnSpPr>
              <a:cxnSpLocks/>
            </p:cNvCxnSpPr>
            <p:nvPr/>
          </p:nvCxnSpPr>
          <p:spPr>
            <a:xfrm>
              <a:off x="1681870" y="5248877"/>
              <a:ext cx="0" cy="798259"/>
            </a:xfrm>
            <a:prstGeom prst="straightConnector1">
              <a:avLst/>
            </a:prstGeom>
            <a:ln w="28575">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54" name="TextBox 10253">
              <a:extLst>
                <a:ext uri="{FF2B5EF4-FFF2-40B4-BE49-F238E27FC236}">
                  <a16:creationId xmlns:a16="http://schemas.microsoft.com/office/drawing/2014/main" id="{935CD44E-26E3-4F64-1B00-4E1062EBF1E4}"/>
                </a:ext>
              </a:extLst>
            </p:cNvPr>
            <p:cNvSpPr txBox="1"/>
            <p:nvPr/>
          </p:nvSpPr>
          <p:spPr>
            <a:xfrm>
              <a:off x="1072321" y="5540284"/>
              <a:ext cx="505819" cy="215444"/>
            </a:xfrm>
            <a:prstGeom prst="rect">
              <a:avLst/>
            </a:prstGeom>
            <a:solidFill>
              <a:srgbClr val="0000CC"/>
            </a:solidFill>
          </p:spPr>
          <p:txBody>
            <a:bodyPr wrap="square" rtlCol="0">
              <a:spAutoFit/>
            </a:bodyPr>
            <a:lstStyle/>
            <a:p>
              <a:r>
                <a:rPr lang="en-US" sz="800" b="1">
                  <a:solidFill>
                    <a:srgbClr val="FFFF00"/>
                  </a:solidFill>
                  <a:latin typeface="Tahoma" panose="020B0604030504040204" pitchFamily="34" charset="0"/>
                  <a:ea typeface="Tahoma" panose="020B0604030504040204" pitchFamily="34" charset="0"/>
                  <a:cs typeface="Tahoma" panose="020B0604030504040204" pitchFamily="34" charset="0"/>
                </a:rPr>
                <a:t>4/7</a:t>
              </a:r>
              <a:endParaRPr lang="vi-VN" sz="8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0258" name="Group 46">
            <a:extLst>
              <a:ext uri="{FF2B5EF4-FFF2-40B4-BE49-F238E27FC236}">
                <a16:creationId xmlns:a16="http://schemas.microsoft.com/office/drawing/2014/main" id="{66804D9C-522A-7151-54AF-64BA34DAD057}"/>
              </a:ext>
            </a:extLst>
          </p:cNvPr>
          <p:cNvGrpSpPr>
            <a:grpSpLocks/>
          </p:cNvGrpSpPr>
          <p:nvPr/>
        </p:nvGrpSpPr>
        <p:grpSpPr bwMode="auto">
          <a:xfrm>
            <a:off x="702179" y="712439"/>
            <a:ext cx="5314089" cy="685800"/>
            <a:chOff x="1296" y="1824"/>
            <a:chExt cx="2864" cy="432"/>
          </a:xfrm>
        </p:grpSpPr>
        <p:sp>
          <p:nvSpPr>
            <p:cNvPr id="10259" name="AutoShape 47">
              <a:extLst>
                <a:ext uri="{FF2B5EF4-FFF2-40B4-BE49-F238E27FC236}">
                  <a16:creationId xmlns:a16="http://schemas.microsoft.com/office/drawing/2014/main" id="{4A021F3D-886B-B9F9-0FE9-6088B36D2783}"/>
                </a:ext>
              </a:extLst>
            </p:cNvPr>
            <p:cNvSpPr>
              <a:spLocks noChangeArrowheads="1"/>
            </p:cNvSpPr>
            <p:nvPr/>
          </p:nvSpPr>
          <p:spPr bwMode="gray">
            <a:xfrm>
              <a:off x="1536" y="1899"/>
              <a:ext cx="252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0" name="AutoShape 48">
              <a:extLst>
                <a:ext uri="{FF2B5EF4-FFF2-40B4-BE49-F238E27FC236}">
                  <a16:creationId xmlns:a16="http://schemas.microsoft.com/office/drawing/2014/main" id="{6D645195-B4FD-0FBB-B0EA-C16D47FFE6B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1" name="Text Box 49">
              <a:extLst>
                <a:ext uri="{FF2B5EF4-FFF2-40B4-BE49-F238E27FC236}">
                  <a16:creationId xmlns:a16="http://schemas.microsoft.com/office/drawing/2014/main" id="{60410578-D492-5088-4216-2B72F3C38084}"/>
                </a:ext>
              </a:extLst>
            </p:cNvPr>
            <p:cNvSpPr txBox="1">
              <a:spLocks noChangeArrowheads="1"/>
            </p:cNvSpPr>
            <p:nvPr/>
          </p:nvSpPr>
          <p:spPr bwMode="gray">
            <a:xfrm>
              <a:off x="1638" y="1921"/>
              <a:ext cx="25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Chia hàng và cột Grid - </a:t>
              </a:r>
              <a:r>
                <a:rPr lang="en-US" sz="2000" b="1">
                  <a:solidFill>
                    <a:srgbClr val="FF0000"/>
                  </a:solidFill>
                </a:rPr>
                <a:t>Grid Container</a:t>
              </a:r>
              <a:endParaRPr lang="vi-VN" sz="2000" b="1">
                <a:solidFill>
                  <a:srgbClr val="CC00FF"/>
                </a:solidFill>
              </a:endParaRPr>
            </a:p>
          </p:txBody>
        </p:sp>
        <p:sp>
          <p:nvSpPr>
            <p:cNvPr id="10262" name="Text Box 50">
              <a:extLst>
                <a:ext uri="{FF2B5EF4-FFF2-40B4-BE49-F238E27FC236}">
                  <a16:creationId xmlns:a16="http://schemas.microsoft.com/office/drawing/2014/main" id="{443A414B-0F89-A59E-A937-6E1F4DC54ADB}"/>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42040969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7. Sử dụng giá trị </a:t>
            </a:r>
            <a:r>
              <a:rPr lang="en-US" b="1" i="1">
                <a:solidFill>
                  <a:srgbClr val="FF0000"/>
                </a:solidFill>
                <a:latin typeface="Times New Roman" pitchFamily="18" charset="0"/>
                <a:cs typeface="Times New Roman" pitchFamily="18" charset="0"/>
              </a:rPr>
              <a:t>auto</a:t>
            </a: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5314089" cy="685800"/>
            <a:chOff x="1296" y="1824"/>
            <a:chExt cx="2864"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52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38" y="1921"/>
              <a:ext cx="25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Chia hàng và cột Grid - </a:t>
              </a:r>
              <a:r>
                <a:rPr lang="en-US" sz="2000" b="1">
                  <a:solidFill>
                    <a:srgbClr val="FF0000"/>
                  </a:solidFill>
                </a:rPr>
                <a:t>Grid Container</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pic>
        <p:nvPicPr>
          <p:cNvPr id="3" name="Picture 2">
            <a:extLst>
              <a:ext uri="{FF2B5EF4-FFF2-40B4-BE49-F238E27FC236}">
                <a16:creationId xmlns:a16="http://schemas.microsoft.com/office/drawing/2014/main" id="{5B4E6E24-FA3C-7215-168C-21FA5D083DE7}"/>
              </a:ext>
            </a:extLst>
          </p:cNvPr>
          <p:cNvPicPr>
            <a:picLocks noChangeAspect="1"/>
          </p:cNvPicPr>
          <p:nvPr/>
        </p:nvPicPr>
        <p:blipFill>
          <a:blip r:embed="rId5"/>
          <a:stretch>
            <a:fillRect/>
          </a:stretch>
        </p:blipFill>
        <p:spPr>
          <a:xfrm>
            <a:off x="2269705" y="5118113"/>
            <a:ext cx="5667375" cy="1266825"/>
          </a:xfrm>
          <a:prstGeom prst="rect">
            <a:avLst/>
          </a:prstGeom>
        </p:spPr>
      </p:pic>
      <p:pic>
        <p:nvPicPr>
          <p:cNvPr id="6" name="Picture 5">
            <a:extLst>
              <a:ext uri="{FF2B5EF4-FFF2-40B4-BE49-F238E27FC236}">
                <a16:creationId xmlns:a16="http://schemas.microsoft.com/office/drawing/2014/main" id="{D8B5F131-C759-78D8-2FE4-D67DD993DC4D}"/>
              </a:ext>
            </a:extLst>
          </p:cNvPr>
          <p:cNvPicPr>
            <a:picLocks noChangeAspect="1"/>
          </p:cNvPicPr>
          <p:nvPr/>
        </p:nvPicPr>
        <p:blipFill>
          <a:blip r:embed="rId6"/>
          <a:stretch>
            <a:fillRect/>
          </a:stretch>
        </p:blipFill>
        <p:spPr>
          <a:xfrm>
            <a:off x="2269705" y="2201458"/>
            <a:ext cx="4857750" cy="2162175"/>
          </a:xfrm>
          <a:prstGeom prst="rect">
            <a:avLst/>
          </a:prstGeom>
        </p:spPr>
      </p:pic>
      <p:sp>
        <p:nvSpPr>
          <p:cNvPr id="15" name="TextBox 14">
            <a:extLst>
              <a:ext uri="{FF2B5EF4-FFF2-40B4-BE49-F238E27FC236}">
                <a16:creationId xmlns:a16="http://schemas.microsoft.com/office/drawing/2014/main" id="{67A12FA6-D53B-7FD6-E2DF-1DB7EEE61C17}"/>
              </a:ext>
            </a:extLst>
          </p:cNvPr>
          <p:cNvSpPr txBox="1"/>
          <p:nvPr/>
        </p:nvSpPr>
        <p:spPr>
          <a:xfrm>
            <a:off x="2692151" y="4688558"/>
            <a:ext cx="660861" cy="215444"/>
          </a:xfrm>
          <a:prstGeom prst="rect">
            <a:avLst/>
          </a:prstGeom>
          <a:solidFill>
            <a:srgbClr val="0000CC"/>
          </a:solidFill>
        </p:spPr>
        <p:txBody>
          <a:bodyPr wrap="square" rtlCol="0">
            <a:spAutoFit/>
          </a:bodyPr>
          <a:lstStyle/>
          <a:p>
            <a:pPr algn="ctr"/>
            <a:r>
              <a:rPr lang="en-US" sz="800" b="1">
                <a:solidFill>
                  <a:schemeClr val="bg2"/>
                </a:solidFill>
                <a:latin typeface="Tahoma" panose="020B0604030504040204" pitchFamily="34" charset="0"/>
                <a:ea typeface="Tahoma" panose="020B0604030504040204" pitchFamily="34" charset="0"/>
                <a:cs typeface="Tahoma" panose="020B0604030504040204" pitchFamily="34" charset="0"/>
              </a:rPr>
              <a:t>100px</a:t>
            </a:r>
            <a:endParaRPr lang="vi-VN" sz="800" b="1">
              <a:solidFill>
                <a:schemeClr val="bg2"/>
              </a:solidFill>
              <a:latin typeface="Tahoma" panose="020B0604030504040204" pitchFamily="34" charset="0"/>
              <a:ea typeface="Tahoma" panose="020B0604030504040204" pitchFamily="34" charset="0"/>
              <a:cs typeface="Tahoma" panose="020B0604030504040204" pitchFamily="34" charset="0"/>
            </a:endParaRPr>
          </a:p>
        </p:txBody>
      </p:sp>
      <p:cxnSp>
        <p:nvCxnSpPr>
          <p:cNvPr id="16" name="Straight Arrow Connector 15">
            <a:extLst>
              <a:ext uri="{FF2B5EF4-FFF2-40B4-BE49-F238E27FC236}">
                <a16:creationId xmlns:a16="http://schemas.microsoft.com/office/drawing/2014/main" id="{DC563237-1CCF-63A4-EBD1-1E6A5317CFA8}"/>
              </a:ext>
            </a:extLst>
          </p:cNvPr>
          <p:cNvCxnSpPr>
            <a:cxnSpLocks/>
          </p:cNvCxnSpPr>
          <p:nvPr/>
        </p:nvCxnSpPr>
        <p:spPr>
          <a:xfrm>
            <a:off x="2313631" y="4941904"/>
            <a:ext cx="113221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E091DAF-3A5A-8E4D-5057-2EE4BA2F43D5}"/>
              </a:ext>
            </a:extLst>
          </p:cNvPr>
          <p:cNvCxnSpPr>
            <a:cxnSpLocks/>
          </p:cNvCxnSpPr>
          <p:nvPr/>
        </p:nvCxnSpPr>
        <p:spPr>
          <a:xfrm>
            <a:off x="3589603" y="4941904"/>
            <a:ext cx="4418616"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28A8AB-3BAD-CA35-1DC5-8F2DE7458DBA}"/>
              </a:ext>
            </a:extLst>
          </p:cNvPr>
          <p:cNvSpPr txBox="1"/>
          <p:nvPr/>
        </p:nvSpPr>
        <p:spPr>
          <a:xfrm>
            <a:off x="4120618" y="4653456"/>
            <a:ext cx="3006837" cy="215444"/>
          </a:xfrm>
          <a:prstGeom prst="rect">
            <a:avLst/>
          </a:prstGeom>
          <a:solidFill>
            <a:srgbClr val="CC00FF"/>
          </a:solidFill>
        </p:spPr>
        <p:txBody>
          <a:bodyPr wrap="square" rtlCol="0">
            <a:spAutoFit/>
          </a:bodyPr>
          <a:lstStyle/>
          <a:p>
            <a:pPr algn="ctr"/>
            <a:r>
              <a:rPr lang="en-US" sz="800" b="1">
                <a:solidFill>
                  <a:schemeClr val="bg2"/>
                </a:solidFill>
                <a:latin typeface="Tahoma" panose="020B0604030504040204" pitchFamily="34" charset="0"/>
                <a:ea typeface="Tahoma" panose="020B0604030504040204" pitchFamily="34" charset="0"/>
                <a:cs typeface="Tahoma" panose="020B0604030504040204" pitchFamily="34" charset="0"/>
              </a:rPr>
              <a:t>Colum2: chiếm 100% không gian còn lại</a:t>
            </a:r>
            <a:endParaRPr lang="vi-VN" sz="800" b="1">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D7E051DF-AE18-AE0A-C4C7-8139D3DF7236}"/>
              </a:ext>
            </a:extLst>
          </p:cNvPr>
          <p:cNvSpPr/>
          <p:nvPr/>
        </p:nvSpPr>
        <p:spPr>
          <a:xfrm>
            <a:off x="4621580" y="3812399"/>
            <a:ext cx="552043" cy="265695"/>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8E4D4A3-F1F8-0C7A-8311-3F84F7D33C26}"/>
              </a:ext>
            </a:extLst>
          </p:cNvPr>
          <p:cNvCxnSpPr>
            <a:cxnSpLocks/>
          </p:cNvCxnSpPr>
          <p:nvPr/>
        </p:nvCxnSpPr>
        <p:spPr>
          <a:xfrm>
            <a:off x="2146540" y="5248308"/>
            <a:ext cx="0" cy="61347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45" name="Connector: Elbow 10244">
            <a:extLst>
              <a:ext uri="{FF2B5EF4-FFF2-40B4-BE49-F238E27FC236}">
                <a16:creationId xmlns:a16="http://schemas.microsoft.com/office/drawing/2014/main" id="{3FB64B4C-53F6-0BC8-CF86-4F3EB771259C}"/>
              </a:ext>
            </a:extLst>
          </p:cNvPr>
          <p:cNvCxnSpPr>
            <a:cxnSpLocks/>
            <a:stCxn id="21" idx="2"/>
            <a:endCxn id="10256" idx="1"/>
          </p:cNvCxnSpPr>
          <p:nvPr/>
        </p:nvCxnSpPr>
        <p:spPr>
          <a:xfrm rot="5400000">
            <a:off x="2356955" y="3014399"/>
            <a:ext cx="1476952" cy="3604342"/>
          </a:xfrm>
          <a:prstGeom prst="bentConnector4">
            <a:avLst>
              <a:gd name="adj1" fmla="val 26802"/>
              <a:gd name="adj2" fmla="val 106342"/>
            </a:avLst>
          </a:prstGeom>
          <a:ln w="28575">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0256" name="TextBox 10255">
            <a:extLst>
              <a:ext uri="{FF2B5EF4-FFF2-40B4-BE49-F238E27FC236}">
                <a16:creationId xmlns:a16="http://schemas.microsoft.com/office/drawing/2014/main" id="{69AF43DF-BCD4-5E54-9194-A262A7CE5E80}"/>
              </a:ext>
            </a:extLst>
          </p:cNvPr>
          <p:cNvSpPr txBox="1"/>
          <p:nvPr/>
        </p:nvSpPr>
        <p:spPr>
          <a:xfrm>
            <a:off x="1293260" y="5447324"/>
            <a:ext cx="660861" cy="215444"/>
          </a:xfrm>
          <a:prstGeom prst="rect">
            <a:avLst/>
          </a:prstGeom>
          <a:solidFill>
            <a:srgbClr val="0000CC"/>
          </a:solidFill>
        </p:spPr>
        <p:txBody>
          <a:bodyPr wrap="square" rtlCol="0">
            <a:spAutoFit/>
          </a:bodyPr>
          <a:lstStyle/>
          <a:p>
            <a:pPr algn="ctr"/>
            <a:r>
              <a:rPr lang="en-US" sz="800" b="1">
                <a:solidFill>
                  <a:schemeClr val="bg2"/>
                </a:solidFill>
                <a:latin typeface="Tahoma" panose="020B0604030504040204" pitchFamily="34" charset="0"/>
                <a:ea typeface="Tahoma" panose="020B0604030504040204" pitchFamily="34" charset="0"/>
                <a:cs typeface="Tahoma" panose="020B0604030504040204" pitchFamily="34" charset="0"/>
              </a:rPr>
              <a:t>50px</a:t>
            </a:r>
            <a:endParaRPr lang="vi-VN" sz="800" b="1">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0267" name="Rectangle 10266">
            <a:extLst>
              <a:ext uri="{FF2B5EF4-FFF2-40B4-BE49-F238E27FC236}">
                <a16:creationId xmlns:a16="http://schemas.microsoft.com/office/drawing/2014/main" id="{AA79DADA-B8E1-1620-7CF4-36800054B743}"/>
              </a:ext>
            </a:extLst>
          </p:cNvPr>
          <p:cNvSpPr/>
          <p:nvPr/>
        </p:nvSpPr>
        <p:spPr>
          <a:xfrm>
            <a:off x="5227618" y="3812398"/>
            <a:ext cx="552043" cy="26569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9" name="TextBox 10268">
            <a:extLst>
              <a:ext uri="{FF2B5EF4-FFF2-40B4-BE49-F238E27FC236}">
                <a16:creationId xmlns:a16="http://schemas.microsoft.com/office/drawing/2014/main" id="{D4F4391E-6CE2-D5CC-F107-C50C64CFE919}"/>
              </a:ext>
            </a:extLst>
          </p:cNvPr>
          <p:cNvSpPr txBox="1"/>
          <p:nvPr/>
        </p:nvSpPr>
        <p:spPr>
          <a:xfrm>
            <a:off x="8391552" y="5243693"/>
            <a:ext cx="2132995" cy="1015663"/>
          </a:xfrm>
          <a:prstGeom prst="rect">
            <a:avLst/>
          </a:prstGeom>
          <a:solidFill>
            <a:srgbClr val="FF0000"/>
          </a:solidFill>
        </p:spPr>
        <p:txBody>
          <a:bodyPr wrap="square" rtlCol="0">
            <a:spAutoFit/>
          </a:bodyPr>
          <a:lstStyle/>
          <a:p>
            <a:pPr algn="ctr"/>
            <a:r>
              <a:rPr lang="en-US" sz="1000" b="1">
                <a:solidFill>
                  <a:schemeClr val="bg2"/>
                </a:solidFill>
                <a:latin typeface="Tahoma" panose="020B0604030504040204" pitchFamily="34" charset="0"/>
                <a:ea typeface="Tahoma" panose="020B0604030504040204" pitchFamily="34" charset="0"/>
                <a:cs typeface="Tahoma" panose="020B0604030504040204" pitchFamily="34" charset="0"/>
              </a:rPr>
              <a:t>Auto không hoạt động</a:t>
            </a:r>
          </a:p>
          <a:p>
            <a:pPr algn="ctr"/>
            <a:r>
              <a:rPr lang="en-US" sz="1000" b="1">
                <a:solidFill>
                  <a:schemeClr val="bg2"/>
                </a:solidFill>
                <a:latin typeface="Tahoma" panose="020B0604030504040204" pitchFamily="34" charset="0"/>
                <a:ea typeface="Tahoma" panose="020B0604030504040204" pitchFamily="34" charset="0"/>
                <a:cs typeface="Tahoma" panose="020B0604030504040204" pitchFamily="34" charset="0"/>
              </a:rPr>
              <a:t>Nó sẽ không cố chiếm 100% chiều cao màn hình như bạn nghĩ </a:t>
            </a:r>
          </a:p>
          <a:p>
            <a:pPr algn="ctr"/>
            <a:r>
              <a:rPr lang="en-US" sz="1000" b="1">
                <a:solidFill>
                  <a:srgbClr val="FFFF00"/>
                </a:solidFill>
                <a:latin typeface="Tahoma" panose="020B0604030504040204" pitchFamily="34" charset="0"/>
                <a:ea typeface="Tahoma" panose="020B0604030504040204" pitchFamily="34" charset="0"/>
                <a:cs typeface="Tahoma" panose="020B0604030504040204" pitchFamily="34" charset="0"/>
              </a:rPr>
              <a:t>Nó sẽ chỉ cố gắng chứa vừa nội dung trong nó</a:t>
            </a:r>
            <a:endParaRPr lang="vi-VN" sz="10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70" name="Connector: Elbow 10269">
            <a:extLst>
              <a:ext uri="{FF2B5EF4-FFF2-40B4-BE49-F238E27FC236}">
                <a16:creationId xmlns:a16="http://schemas.microsoft.com/office/drawing/2014/main" id="{5F6801A5-420B-1BA4-2934-CCD599A472FE}"/>
              </a:ext>
            </a:extLst>
          </p:cNvPr>
          <p:cNvCxnSpPr>
            <a:cxnSpLocks/>
            <a:stCxn id="10267" idx="2"/>
            <a:endCxn id="10269" idx="3"/>
          </p:cNvCxnSpPr>
          <p:nvPr/>
        </p:nvCxnSpPr>
        <p:spPr>
          <a:xfrm rot="16200000" flipH="1">
            <a:off x="7177377" y="2404355"/>
            <a:ext cx="1673432" cy="5020907"/>
          </a:xfrm>
          <a:prstGeom prst="bentConnector4">
            <a:avLst>
              <a:gd name="adj1" fmla="val 27349"/>
              <a:gd name="adj2" fmla="val 10455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E08D308-5F54-90EC-A68F-6FE20D5F36C5}"/>
              </a:ext>
            </a:extLst>
          </p:cNvPr>
          <p:cNvCxnSpPr>
            <a:cxnSpLocks/>
            <a:stCxn id="10269" idx="1"/>
          </p:cNvCxnSpPr>
          <p:nvPr/>
        </p:nvCxnSpPr>
        <p:spPr>
          <a:xfrm rot="10800000" flipV="1">
            <a:off x="7786838" y="5751525"/>
            <a:ext cx="604714" cy="176208"/>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3022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5FDD577-9D21-1F51-3DB2-6C7C963D2A9A}"/>
              </a:ext>
            </a:extLst>
          </p:cNvPr>
          <p:cNvPicPr>
            <a:picLocks noChangeAspect="1"/>
          </p:cNvPicPr>
          <p:nvPr/>
        </p:nvPicPr>
        <p:blipFill>
          <a:blip r:embed="rId3"/>
          <a:stretch>
            <a:fillRect/>
          </a:stretch>
        </p:blipFill>
        <p:spPr>
          <a:xfrm>
            <a:off x="1327605" y="1856823"/>
            <a:ext cx="6276975" cy="1635667"/>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4"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5"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8. Sử dụng giá trị </a:t>
            </a:r>
            <a:r>
              <a:rPr lang="en-US" b="1" i="1">
                <a:solidFill>
                  <a:srgbClr val="FF0000"/>
                </a:solidFill>
                <a:latin typeface="Times New Roman" pitchFamily="18" charset="0"/>
                <a:cs typeface="Times New Roman" pitchFamily="18" charset="0"/>
              </a:rPr>
              <a:t>min, max</a:t>
            </a:r>
          </a:p>
        </p:txBody>
      </p:sp>
      <p:cxnSp>
        <p:nvCxnSpPr>
          <p:cNvPr id="23" name="Straight Arrow Connector 22">
            <a:extLst>
              <a:ext uri="{FF2B5EF4-FFF2-40B4-BE49-F238E27FC236}">
                <a16:creationId xmlns:a16="http://schemas.microsoft.com/office/drawing/2014/main" id="{CBA4838A-7627-EAA5-8E43-CF26593F93FA}"/>
              </a:ext>
            </a:extLst>
          </p:cNvPr>
          <p:cNvCxnSpPr>
            <a:cxnSpLocks/>
          </p:cNvCxnSpPr>
          <p:nvPr/>
        </p:nvCxnSpPr>
        <p:spPr>
          <a:xfrm>
            <a:off x="1265061" y="3986687"/>
            <a:ext cx="3284905"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A36CA06-5828-FFBA-A5E4-82B513DB683E}"/>
              </a:ext>
            </a:extLst>
          </p:cNvPr>
          <p:cNvSpPr txBox="1"/>
          <p:nvPr/>
        </p:nvSpPr>
        <p:spPr>
          <a:xfrm>
            <a:off x="1643581" y="3612915"/>
            <a:ext cx="660861" cy="215444"/>
          </a:xfrm>
          <a:prstGeom prst="rect">
            <a:avLst/>
          </a:prstGeom>
          <a:solidFill>
            <a:srgbClr val="0000CC"/>
          </a:solidFill>
        </p:spPr>
        <p:txBody>
          <a:bodyPr wrap="square" rtlCol="0">
            <a:spAutoFit/>
          </a:bodyPr>
          <a:lstStyle/>
          <a:p>
            <a:pPr algn="ctr"/>
            <a:r>
              <a:rPr lang="en-US" sz="800" b="1">
                <a:solidFill>
                  <a:schemeClr val="bg2"/>
                </a:solidFill>
                <a:latin typeface="Tahoma" panose="020B0604030504040204" pitchFamily="34" charset="0"/>
                <a:ea typeface="Tahoma" panose="020B0604030504040204" pitchFamily="34" charset="0"/>
                <a:cs typeface="Tahoma" panose="020B0604030504040204" pitchFamily="34" charset="0"/>
              </a:rPr>
              <a:t>150px</a:t>
            </a:r>
            <a:endParaRPr lang="vi-VN" sz="800" b="1">
              <a:solidFill>
                <a:schemeClr val="bg2"/>
              </a:solidFill>
              <a:latin typeface="Tahoma" panose="020B0604030504040204" pitchFamily="34" charset="0"/>
              <a:ea typeface="Tahoma" panose="020B0604030504040204" pitchFamily="34" charset="0"/>
              <a:cs typeface="Tahoma" panose="020B0604030504040204" pitchFamily="34" charset="0"/>
            </a:endParaRPr>
          </a:p>
        </p:txBody>
      </p:sp>
      <p:cxnSp>
        <p:nvCxnSpPr>
          <p:cNvPr id="25" name="Straight Arrow Connector 24">
            <a:extLst>
              <a:ext uri="{FF2B5EF4-FFF2-40B4-BE49-F238E27FC236}">
                <a16:creationId xmlns:a16="http://schemas.microsoft.com/office/drawing/2014/main" id="{B0F6F271-F7CC-47D6-6AF7-112DB8DBC912}"/>
              </a:ext>
            </a:extLst>
          </p:cNvPr>
          <p:cNvCxnSpPr>
            <a:cxnSpLocks/>
          </p:cNvCxnSpPr>
          <p:nvPr/>
        </p:nvCxnSpPr>
        <p:spPr>
          <a:xfrm>
            <a:off x="1265061" y="3866261"/>
            <a:ext cx="143227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F40614-C9F3-E6D0-1921-C3E557176356}"/>
              </a:ext>
            </a:extLst>
          </p:cNvPr>
          <p:cNvSpPr txBox="1"/>
          <p:nvPr/>
        </p:nvSpPr>
        <p:spPr>
          <a:xfrm>
            <a:off x="2908645" y="3720637"/>
            <a:ext cx="1178613" cy="215444"/>
          </a:xfrm>
          <a:prstGeom prst="rect">
            <a:avLst/>
          </a:prstGeom>
          <a:solidFill>
            <a:srgbClr val="CC00FF"/>
          </a:solidFill>
        </p:spPr>
        <p:txBody>
          <a:bodyPr wrap="square" rtlCol="0">
            <a:spAutoFit/>
          </a:bodyPr>
          <a:lstStyle/>
          <a:p>
            <a:pPr algn="ctr"/>
            <a:r>
              <a:rPr lang="en-US" sz="800" b="1">
                <a:solidFill>
                  <a:schemeClr val="bg2"/>
                </a:solidFill>
                <a:latin typeface="Tahoma" panose="020B0604030504040204" pitchFamily="34" charset="0"/>
                <a:ea typeface="Tahoma" panose="020B0604030504040204" pitchFamily="34" charset="0"/>
                <a:cs typeface="Tahoma" panose="020B0604030504040204" pitchFamily="34" charset="0"/>
              </a:rPr>
              <a:t>Max= 300px</a:t>
            </a:r>
            <a:endParaRPr lang="vi-VN" sz="800" b="1">
              <a:solidFill>
                <a:schemeClr val="bg2"/>
              </a:solidFill>
              <a:latin typeface="Tahoma" panose="020B0604030504040204" pitchFamily="34" charset="0"/>
              <a:ea typeface="Tahoma" panose="020B0604030504040204" pitchFamily="34" charset="0"/>
              <a:cs typeface="Tahoma" panose="020B0604030504040204" pitchFamily="34" charset="0"/>
            </a:endParaRPr>
          </a:p>
        </p:txBody>
      </p:sp>
      <p:cxnSp>
        <p:nvCxnSpPr>
          <p:cNvPr id="28" name="Straight Arrow Connector 27">
            <a:extLst>
              <a:ext uri="{FF2B5EF4-FFF2-40B4-BE49-F238E27FC236}">
                <a16:creationId xmlns:a16="http://schemas.microsoft.com/office/drawing/2014/main" id="{1B2C69D0-2613-A88E-0E27-009FF87B3B87}"/>
              </a:ext>
            </a:extLst>
          </p:cNvPr>
          <p:cNvCxnSpPr>
            <a:cxnSpLocks/>
          </p:cNvCxnSpPr>
          <p:nvPr/>
        </p:nvCxnSpPr>
        <p:spPr>
          <a:xfrm>
            <a:off x="4613677" y="4015407"/>
            <a:ext cx="2426665" cy="2071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D8D5C97-AD9E-5490-BFDA-215C73222BE0}"/>
              </a:ext>
            </a:extLst>
          </p:cNvPr>
          <p:cNvSpPr txBox="1"/>
          <p:nvPr/>
        </p:nvSpPr>
        <p:spPr>
          <a:xfrm>
            <a:off x="4967995" y="3560032"/>
            <a:ext cx="660861" cy="215444"/>
          </a:xfrm>
          <a:prstGeom prst="rect">
            <a:avLst/>
          </a:prstGeom>
          <a:solidFill>
            <a:srgbClr val="0000CC"/>
          </a:solidFill>
        </p:spPr>
        <p:txBody>
          <a:bodyPr wrap="square" rtlCol="0">
            <a:spAutoFit/>
          </a:bodyPr>
          <a:lstStyle/>
          <a:p>
            <a:pPr algn="ctr"/>
            <a:r>
              <a:rPr lang="en-US" sz="800" b="1">
                <a:solidFill>
                  <a:schemeClr val="bg2"/>
                </a:solidFill>
                <a:latin typeface="Tahoma" panose="020B0604030504040204" pitchFamily="34" charset="0"/>
                <a:ea typeface="Tahoma" panose="020B0604030504040204" pitchFamily="34" charset="0"/>
                <a:cs typeface="Tahoma" panose="020B0604030504040204" pitchFamily="34" charset="0"/>
              </a:rPr>
              <a:t>200px</a:t>
            </a:r>
            <a:endParaRPr lang="vi-VN" sz="800" b="1">
              <a:solidFill>
                <a:schemeClr val="bg2"/>
              </a:solidFill>
              <a:latin typeface="Tahoma" panose="020B0604030504040204" pitchFamily="34" charset="0"/>
              <a:ea typeface="Tahoma" panose="020B0604030504040204" pitchFamily="34" charset="0"/>
              <a:cs typeface="Tahoma" panose="020B0604030504040204" pitchFamily="34" charset="0"/>
            </a:endParaRPr>
          </a:p>
        </p:txBody>
      </p:sp>
      <p:cxnSp>
        <p:nvCxnSpPr>
          <p:cNvPr id="30" name="Straight Arrow Connector 29">
            <a:extLst>
              <a:ext uri="{FF2B5EF4-FFF2-40B4-BE49-F238E27FC236}">
                <a16:creationId xmlns:a16="http://schemas.microsoft.com/office/drawing/2014/main" id="{548C7E32-39C9-5772-D28A-70610F0224FC}"/>
              </a:ext>
            </a:extLst>
          </p:cNvPr>
          <p:cNvCxnSpPr>
            <a:cxnSpLocks/>
          </p:cNvCxnSpPr>
          <p:nvPr/>
        </p:nvCxnSpPr>
        <p:spPr>
          <a:xfrm>
            <a:off x="4634980" y="3828359"/>
            <a:ext cx="143227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1EA927-98D0-8D38-AFD1-B4A4FF9A0774}"/>
              </a:ext>
            </a:extLst>
          </p:cNvPr>
          <p:cNvSpPr txBox="1"/>
          <p:nvPr/>
        </p:nvSpPr>
        <p:spPr>
          <a:xfrm>
            <a:off x="6276518" y="3767314"/>
            <a:ext cx="3006837" cy="215444"/>
          </a:xfrm>
          <a:prstGeom prst="rect">
            <a:avLst/>
          </a:prstGeom>
          <a:solidFill>
            <a:srgbClr val="CC00FF"/>
          </a:solidFill>
        </p:spPr>
        <p:txBody>
          <a:bodyPr wrap="square" rtlCol="0">
            <a:spAutoFit/>
          </a:bodyPr>
          <a:lstStyle/>
          <a:p>
            <a:pPr algn="ctr"/>
            <a:r>
              <a:rPr lang="en-US" sz="800" b="1">
                <a:solidFill>
                  <a:schemeClr val="bg2"/>
                </a:solidFill>
                <a:latin typeface="Tahoma" panose="020B0604030504040204" pitchFamily="34" charset="0"/>
                <a:ea typeface="Tahoma" panose="020B0604030504040204" pitchFamily="34" charset="0"/>
                <a:cs typeface="Tahoma" panose="020B0604030504040204" pitchFamily="34" charset="0"/>
              </a:rPr>
              <a:t>Max=  chiếm hết không gian còn lại</a:t>
            </a:r>
            <a:endParaRPr lang="vi-VN" sz="800" b="1">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10246" name="Rectangle 10245">
            <a:extLst>
              <a:ext uri="{FF2B5EF4-FFF2-40B4-BE49-F238E27FC236}">
                <a16:creationId xmlns:a16="http://schemas.microsoft.com/office/drawing/2014/main" id="{E792554E-AB33-4C19-9EE1-01117664E01F}"/>
              </a:ext>
            </a:extLst>
          </p:cNvPr>
          <p:cNvSpPr/>
          <p:nvPr/>
        </p:nvSpPr>
        <p:spPr>
          <a:xfrm>
            <a:off x="5672471" y="2789418"/>
            <a:ext cx="1888806" cy="243758"/>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2" name="Straight Arrow Connector 10251">
            <a:extLst>
              <a:ext uri="{FF2B5EF4-FFF2-40B4-BE49-F238E27FC236}">
                <a16:creationId xmlns:a16="http://schemas.microsoft.com/office/drawing/2014/main" id="{10D28A79-CA4C-0902-9A20-8F871A6E6BCF}"/>
              </a:ext>
            </a:extLst>
          </p:cNvPr>
          <p:cNvCxnSpPr>
            <a:cxnSpLocks/>
            <a:stCxn id="10255" idx="2"/>
          </p:cNvCxnSpPr>
          <p:nvPr/>
        </p:nvCxnSpPr>
        <p:spPr>
          <a:xfrm flipH="1">
            <a:off x="2907513" y="3033176"/>
            <a:ext cx="1727467" cy="587415"/>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0255" name="Rectangle 10254">
            <a:extLst>
              <a:ext uri="{FF2B5EF4-FFF2-40B4-BE49-F238E27FC236}">
                <a16:creationId xmlns:a16="http://schemas.microsoft.com/office/drawing/2014/main" id="{AE79BED0-9B19-7CF7-A646-E6A1F1608A49}"/>
              </a:ext>
            </a:extLst>
          </p:cNvPr>
          <p:cNvSpPr/>
          <p:nvPr/>
        </p:nvSpPr>
        <p:spPr>
          <a:xfrm>
            <a:off x="3694831" y="2810313"/>
            <a:ext cx="1880297" cy="222863"/>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7" name="Straight Arrow Connector 10256">
            <a:extLst>
              <a:ext uri="{FF2B5EF4-FFF2-40B4-BE49-F238E27FC236}">
                <a16:creationId xmlns:a16="http://schemas.microsoft.com/office/drawing/2014/main" id="{5BEA4A79-5ED6-E5F0-5767-01045713EB9E}"/>
              </a:ext>
            </a:extLst>
          </p:cNvPr>
          <p:cNvCxnSpPr>
            <a:cxnSpLocks/>
          </p:cNvCxnSpPr>
          <p:nvPr/>
        </p:nvCxnSpPr>
        <p:spPr>
          <a:xfrm flipH="1">
            <a:off x="6335917" y="2917324"/>
            <a:ext cx="179359" cy="774993"/>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5314089" cy="685800"/>
            <a:chOff x="1296" y="1824"/>
            <a:chExt cx="2864"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52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38" y="1921"/>
              <a:ext cx="25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Chia hàng và cột Grid - </a:t>
              </a:r>
              <a:r>
                <a:rPr lang="en-US" sz="2000" b="1">
                  <a:solidFill>
                    <a:srgbClr val="FF0000"/>
                  </a:solidFill>
                </a:rPr>
                <a:t>Grid Container</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pic>
        <p:nvPicPr>
          <p:cNvPr id="20" name="Picture 19">
            <a:extLst>
              <a:ext uri="{FF2B5EF4-FFF2-40B4-BE49-F238E27FC236}">
                <a16:creationId xmlns:a16="http://schemas.microsoft.com/office/drawing/2014/main" id="{F0C0B1DB-E353-3F06-512D-B7F2498896C1}"/>
              </a:ext>
            </a:extLst>
          </p:cNvPr>
          <p:cNvPicPr>
            <a:picLocks noChangeAspect="1"/>
          </p:cNvPicPr>
          <p:nvPr/>
        </p:nvPicPr>
        <p:blipFill>
          <a:blip r:embed="rId6"/>
          <a:stretch>
            <a:fillRect/>
          </a:stretch>
        </p:blipFill>
        <p:spPr>
          <a:xfrm>
            <a:off x="1327605" y="4173735"/>
            <a:ext cx="5667375" cy="2362200"/>
          </a:xfrm>
          <a:prstGeom prst="rect">
            <a:avLst/>
          </a:prstGeom>
        </p:spPr>
      </p:pic>
    </p:spTree>
    <p:extLst>
      <p:ext uri="{BB962C8B-B14F-4D97-AF65-F5344CB8AC3E}">
        <p14:creationId xmlns:p14="http://schemas.microsoft.com/office/powerpoint/2010/main" val="29771922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9. </a:t>
            </a:r>
            <a:r>
              <a:rPr lang="en-US" b="1" i="1">
                <a:solidFill>
                  <a:srgbClr val="CC00FF"/>
                </a:solidFill>
                <a:latin typeface="Times New Roman" pitchFamily="18" charset="0"/>
                <a:cs typeface="Times New Roman" pitchFamily="18" charset="0"/>
              </a:rPr>
              <a:t>grid-auto-rows : </a:t>
            </a:r>
            <a:r>
              <a:rPr lang="en-US" b="1" i="1">
                <a:latin typeface="Times New Roman" pitchFamily="18" charset="0"/>
                <a:cs typeface="Times New Roman" pitchFamily="18" charset="0"/>
              </a:rPr>
              <a:t>Chỉ định chiều cao dòng mặc định </a:t>
            </a: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5314089" cy="685800"/>
            <a:chOff x="1296" y="1824"/>
            <a:chExt cx="2864"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52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38" y="1921"/>
              <a:ext cx="252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Chia hàng và cột Grid - </a:t>
              </a:r>
              <a:r>
                <a:rPr lang="en-US" sz="2000" b="1">
                  <a:solidFill>
                    <a:srgbClr val="FF0000"/>
                  </a:solidFill>
                </a:rPr>
                <a:t>Grid Container</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
        <p:nvSpPr>
          <p:cNvPr id="4" name="TextBox 3">
            <a:extLst>
              <a:ext uri="{FF2B5EF4-FFF2-40B4-BE49-F238E27FC236}">
                <a16:creationId xmlns:a16="http://schemas.microsoft.com/office/drawing/2014/main" id="{DD1B3069-51BC-7601-7868-630F40D11A95}"/>
              </a:ext>
            </a:extLst>
          </p:cNvPr>
          <p:cNvSpPr txBox="1"/>
          <p:nvPr/>
        </p:nvSpPr>
        <p:spPr>
          <a:xfrm>
            <a:off x="1667452" y="1919384"/>
            <a:ext cx="9141720" cy="369332"/>
          </a:xfrm>
          <a:prstGeom prst="rect">
            <a:avLst/>
          </a:prstGeom>
          <a:noFill/>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Tất cả những row không được chỉ rõ chiều cao sẽ tuân theo chiều cao mặc định row  này </a:t>
            </a:r>
          </a:p>
        </p:txBody>
      </p:sp>
      <p:pic>
        <p:nvPicPr>
          <p:cNvPr id="18" name="Picture 17">
            <a:extLst>
              <a:ext uri="{FF2B5EF4-FFF2-40B4-BE49-F238E27FC236}">
                <a16:creationId xmlns:a16="http://schemas.microsoft.com/office/drawing/2014/main" id="{7238E88F-89BC-5CC9-8C29-3FD7C43C2A57}"/>
              </a:ext>
            </a:extLst>
          </p:cNvPr>
          <p:cNvPicPr>
            <a:picLocks noChangeAspect="1"/>
          </p:cNvPicPr>
          <p:nvPr/>
        </p:nvPicPr>
        <p:blipFill>
          <a:blip r:embed="rId5"/>
          <a:stretch>
            <a:fillRect/>
          </a:stretch>
        </p:blipFill>
        <p:spPr>
          <a:xfrm>
            <a:off x="1409116" y="2527620"/>
            <a:ext cx="5954210" cy="2041665"/>
          </a:xfrm>
          <a:prstGeom prst="rect">
            <a:avLst/>
          </a:prstGeom>
        </p:spPr>
      </p:pic>
      <p:pic>
        <p:nvPicPr>
          <p:cNvPr id="20" name="Picture 19">
            <a:extLst>
              <a:ext uri="{FF2B5EF4-FFF2-40B4-BE49-F238E27FC236}">
                <a16:creationId xmlns:a16="http://schemas.microsoft.com/office/drawing/2014/main" id="{6F8ABD04-040B-5AB6-6ABD-75FD52522912}"/>
              </a:ext>
            </a:extLst>
          </p:cNvPr>
          <p:cNvPicPr>
            <a:picLocks noChangeAspect="1"/>
          </p:cNvPicPr>
          <p:nvPr/>
        </p:nvPicPr>
        <p:blipFill>
          <a:blip r:embed="rId6"/>
          <a:stretch>
            <a:fillRect/>
          </a:stretch>
        </p:blipFill>
        <p:spPr>
          <a:xfrm>
            <a:off x="7834964" y="4782585"/>
            <a:ext cx="3982402" cy="1846814"/>
          </a:xfrm>
          <a:prstGeom prst="rect">
            <a:avLst/>
          </a:prstGeom>
        </p:spPr>
      </p:pic>
      <p:pic>
        <p:nvPicPr>
          <p:cNvPr id="21" name="Picture 20">
            <a:extLst>
              <a:ext uri="{FF2B5EF4-FFF2-40B4-BE49-F238E27FC236}">
                <a16:creationId xmlns:a16="http://schemas.microsoft.com/office/drawing/2014/main" id="{EBDF3EEA-4998-905A-FCD9-6A454C6D6155}"/>
              </a:ext>
            </a:extLst>
          </p:cNvPr>
          <p:cNvPicPr>
            <a:picLocks noChangeAspect="1"/>
          </p:cNvPicPr>
          <p:nvPr/>
        </p:nvPicPr>
        <p:blipFill>
          <a:blip r:embed="rId7"/>
          <a:stretch>
            <a:fillRect/>
          </a:stretch>
        </p:blipFill>
        <p:spPr>
          <a:xfrm>
            <a:off x="1409116" y="4780204"/>
            <a:ext cx="4164888" cy="1846814"/>
          </a:xfrm>
          <a:prstGeom prst="rect">
            <a:avLst/>
          </a:prstGeom>
        </p:spPr>
      </p:pic>
      <p:sp>
        <p:nvSpPr>
          <p:cNvPr id="22" name="Arrow: Right 21">
            <a:extLst>
              <a:ext uri="{FF2B5EF4-FFF2-40B4-BE49-F238E27FC236}">
                <a16:creationId xmlns:a16="http://schemas.microsoft.com/office/drawing/2014/main" id="{6407370A-D853-B5FB-9570-157D2CFD2D13}"/>
              </a:ext>
            </a:extLst>
          </p:cNvPr>
          <p:cNvSpPr/>
          <p:nvPr/>
        </p:nvSpPr>
        <p:spPr>
          <a:xfrm>
            <a:off x="6238312" y="6303852"/>
            <a:ext cx="487328" cy="215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7798A8D-CFE7-0378-F6CC-0434F3FB985B}"/>
              </a:ext>
            </a:extLst>
          </p:cNvPr>
          <p:cNvCxnSpPr>
            <a:cxnSpLocks/>
          </p:cNvCxnSpPr>
          <p:nvPr/>
        </p:nvCxnSpPr>
        <p:spPr>
          <a:xfrm>
            <a:off x="7767693" y="6172908"/>
            <a:ext cx="0" cy="4541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45EE93-1F07-569C-D986-F0E549E2E732}"/>
              </a:ext>
            </a:extLst>
          </p:cNvPr>
          <p:cNvSpPr txBox="1"/>
          <p:nvPr/>
        </p:nvSpPr>
        <p:spPr>
          <a:xfrm>
            <a:off x="7032895" y="6303852"/>
            <a:ext cx="660861" cy="215444"/>
          </a:xfrm>
          <a:prstGeom prst="rect">
            <a:avLst/>
          </a:prstGeom>
          <a:solidFill>
            <a:srgbClr val="0000CC"/>
          </a:solidFill>
        </p:spPr>
        <p:txBody>
          <a:bodyPr wrap="square" rtlCol="0">
            <a:spAutoFit/>
          </a:bodyPr>
          <a:lstStyle/>
          <a:p>
            <a:pPr algn="ctr"/>
            <a:r>
              <a:rPr lang="en-US" sz="800" b="1">
                <a:solidFill>
                  <a:schemeClr val="bg2"/>
                </a:solidFill>
                <a:latin typeface="Tahoma" panose="020B0604030504040204" pitchFamily="34" charset="0"/>
                <a:ea typeface="Tahoma" panose="020B0604030504040204" pitchFamily="34" charset="0"/>
                <a:cs typeface="Tahoma" panose="020B0604030504040204" pitchFamily="34" charset="0"/>
              </a:rPr>
              <a:t>5px</a:t>
            </a:r>
            <a:endParaRPr lang="vi-VN" sz="800" b="1">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53736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44198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6" y="1496664"/>
            <a:ext cx="4737022"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5 . Định vị trí phần tử </a:t>
            </a:r>
            <a:r>
              <a:rPr lang="en-US" b="1" i="1">
                <a:solidFill>
                  <a:srgbClr val="FF0000"/>
                </a:solidFill>
                <a:latin typeface="Times New Roman" pitchFamily="18" charset="0"/>
                <a:cs typeface="Times New Roman" pitchFamily="18" charset="0"/>
              </a:rPr>
              <a:t>với giá trị dương </a:t>
            </a: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269455" cy="685800"/>
            <a:chOff x="1296" y="1824"/>
            <a:chExt cx="230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9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490" y="1918"/>
              <a:ext cx="21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Item</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3" name="Picture 2">
            <a:extLst>
              <a:ext uri="{FF2B5EF4-FFF2-40B4-BE49-F238E27FC236}">
                <a16:creationId xmlns:a16="http://schemas.microsoft.com/office/drawing/2014/main" id="{4FE66549-82A2-43A8-FD2C-344E5B740DF0}"/>
              </a:ext>
            </a:extLst>
          </p:cNvPr>
          <p:cNvPicPr>
            <a:picLocks noChangeAspect="1"/>
          </p:cNvPicPr>
          <p:nvPr/>
        </p:nvPicPr>
        <p:blipFill>
          <a:blip r:embed="rId5"/>
          <a:stretch>
            <a:fillRect/>
          </a:stretch>
        </p:blipFill>
        <p:spPr>
          <a:xfrm>
            <a:off x="5689868" y="2265696"/>
            <a:ext cx="2901463" cy="4209376"/>
          </a:xfrm>
          <a:prstGeom prst="rect">
            <a:avLst/>
          </a:prstGeom>
        </p:spPr>
      </p:pic>
      <p:pic>
        <p:nvPicPr>
          <p:cNvPr id="6" name="Picture 5">
            <a:extLst>
              <a:ext uri="{FF2B5EF4-FFF2-40B4-BE49-F238E27FC236}">
                <a16:creationId xmlns:a16="http://schemas.microsoft.com/office/drawing/2014/main" id="{B98D7928-1043-C35F-E221-0DCEBB7C5D48}"/>
              </a:ext>
            </a:extLst>
          </p:cNvPr>
          <p:cNvPicPr>
            <a:picLocks noChangeAspect="1"/>
          </p:cNvPicPr>
          <p:nvPr/>
        </p:nvPicPr>
        <p:blipFill>
          <a:blip r:embed="rId6"/>
          <a:stretch>
            <a:fillRect/>
          </a:stretch>
        </p:blipFill>
        <p:spPr>
          <a:xfrm>
            <a:off x="9266335" y="2265697"/>
            <a:ext cx="2925665" cy="4209375"/>
          </a:xfrm>
          <a:prstGeom prst="rect">
            <a:avLst/>
          </a:prstGeom>
        </p:spPr>
      </p:pic>
      <p:pic>
        <p:nvPicPr>
          <p:cNvPr id="16" name="Picture 15">
            <a:extLst>
              <a:ext uri="{FF2B5EF4-FFF2-40B4-BE49-F238E27FC236}">
                <a16:creationId xmlns:a16="http://schemas.microsoft.com/office/drawing/2014/main" id="{EC3168AA-9331-77D1-CA36-5A580274EBEC}"/>
              </a:ext>
            </a:extLst>
          </p:cNvPr>
          <p:cNvPicPr>
            <a:picLocks noChangeAspect="1"/>
          </p:cNvPicPr>
          <p:nvPr/>
        </p:nvPicPr>
        <p:blipFill>
          <a:blip r:embed="rId7"/>
          <a:stretch>
            <a:fillRect/>
          </a:stretch>
        </p:blipFill>
        <p:spPr>
          <a:xfrm>
            <a:off x="329734" y="2265695"/>
            <a:ext cx="5162550" cy="1390650"/>
          </a:xfrm>
          <a:prstGeom prst="rect">
            <a:avLst/>
          </a:prstGeom>
        </p:spPr>
      </p:pic>
      <p:pic>
        <p:nvPicPr>
          <p:cNvPr id="18" name="Picture 17">
            <a:extLst>
              <a:ext uri="{FF2B5EF4-FFF2-40B4-BE49-F238E27FC236}">
                <a16:creationId xmlns:a16="http://schemas.microsoft.com/office/drawing/2014/main" id="{E2736C5B-3940-D0C3-7E5F-E10C2EC9DE3D}"/>
              </a:ext>
            </a:extLst>
          </p:cNvPr>
          <p:cNvPicPr>
            <a:picLocks noChangeAspect="1"/>
          </p:cNvPicPr>
          <p:nvPr/>
        </p:nvPicPr>
        <p:blipFill>
          <a:blip r:embed="rId8"/>
          <a:stretch>
            <a:fillRect/>
          </a:stretch>
        </p:blipFill>
        <p:spPr>
          <a:xfrm>
            <a:off x="329734" y="3969802"/>
            <a:ext cx="4876800" cy="2333625"/>
          </a:xfrm>
          <a:prstGeom prst="rect">
            <a:avLst/>
          </a:prstGeom>
        </p:spPr>
      </p:pic>
      <p:sp>
        <p:nvSpPr>
          <p:cNvPr id="19" name="Arrow: Right 18">
            <a:extLst>
              <a:ext uri="{FF2B5EF4-FFF2-40B4-BE49-F238E27FC236}">
                <a16:creationId xmlns:a16="http://schemas.microsoft.com/office/drawing/2014/main" id="{FEA8ACD4-2B9B-C87A-5CAA-AE8108D8A181}"/>
              </a:ext>
            </a:extLst>
          </p:cNvPr>
          <p:cNvSpPr/>
          <p:nvPr/>
        </p:nvSpPr>
        <p:spPr>
          <a:xfrm>
            <a:off x="8714342" y="3969802"/>
            <a:ext cx="360323" cy="370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85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p>
          <a:p>
            <a:r>
              <a:rPr lang="en-US" b="1" i="1">
                <a:solidFill>
                  <a:srgbClr val="FF0000"/>
                </a:solidFill>
                <a:latin typeface="Times New Roman" pitchFamily="18" charset="0"/>
                <a:cs typeface="Times New Roman" pitchFamily="18" charset="0"/>
              </a:rPr>
              <a:t>      </a:t>
            </a:r>
            <a:r>
              <a:rPr lang="vi-VN" b="1" i="1">
                <a:solidFill>
                  <a:srgbClr val="FF0000"/>
                </a:solidFill>
                <a:latin typeface="Times New Roman" pitchFamily="18" charset="0"/>
                <a:cs typeface="Times New Roman" pitchFamily="18" charset="0"/>
              </a:rPr>
              <a:t>linear-gradient</a:t>
            </a:r>
            <a:r>
              <a:rPr lang="en-US" b="1" i="1">
                <a:solidFill>
                  <a:srgbClr val="FF0000"/>
                </a:solidFill>
                <a:latin typeface="Times New Roman" pitchFamily="18" charset="0"/>
                <a:cs typeface="Times New Roman" pitchFamily="18" charset="0"/>
              </a:rPr>
              <a:t> </a:t>
            </a:r>
            <a:r>
              <a:rPr lang="en-US" sz="1800" b="1">
                <a:solidFill>
                  <a:sysClr val="windowText" lastClr="000000"/>
                </a:solidFill>
              </a:rPr>
              <a:t>Direction</a:t>
            </a:r>
            <a:r>
              <a:rPr lang="en-US" sz="1800" b="1" i="1">
                <a:solidFill>
                  <a:sysClr val="windowText" lastClr="000000"/>
                </a:solidFill>
                <a:latin typeface="Times New Roman" pitchFamily="18" charset="0"/>
                <a:cs typeface="Times New Roman" pitchFamily="18" charset="0"/>
              </a:rPr>
              <a:t> – điều hướng chuyển màu theo độ ( degree: Độ 45độ, 180 độ …) </a:t>
            </a:r>
            <a:endParaRPr lang="en-US" sz="1800" b="1">
              <a:solidFill>
                <a:sysClr val="windowText" lastClr="000000"/>
              </a:solidFill>
            </a:endParaRPr>
          </a:p>
        </p:txBody>
      </p:sp>
      <p:sp>
        <p:nvSpPr>
          <p:cNvPr id="10332" name="TextBox 10331">
            <a:extLst>
              <a:ext uri="{FF2B5EF4-FFF2-40B4-BE49-F238E27FC236}">
                <a16:creationId xmlns:a16="http://schemas.microsoft.com/office/drawing/2014/main" id="{26887708-D77C-EC2B-2B7D-E008B68AF679}"/>
              </a:ext>
            </a:extLst>
          </p:cNvPr>
          <p:cNvSpPr txBox="1"/>
          <p:nvPr/>
        </p:nvSpPr>
        <p:spPr>
          <a:xfrm>
            <a:off x="4928223" y="919370"/>
            <a:ext cx="4833837" cy="369332"/>
          </a:xfrm>
          <a:prstGeom prst="rect">
            <a:avLst/>
          </a:prstGeom>
          <a:noFill/>
        </p:spPr>
        <p:txBody>
          <a:bodyPr wrap="square">
            <a:spAutoFit/>
          </a:bodyPr>
          <a:lstStyle/>
          <a:p>
            <a:r>
              <a:rPr lang="vi-VN">
                <a:hlinkClick r:id="rId5"/>
              </a:rPr>
              <a:t>https://cssgradient.io/gradient-backgrounds/</a:t>
            </a:r>
            <a:r>
              <a:rPr lang="en-US"/>
              <a:t> </a:t>
            </a:r>
            <a:endParaRPr lang="vi-VN"/>
          </a:p>
        </p:txBody>
      </p:sp>
      <p:pic>
        <p:nvPicPr>
          <p:cNvPr id="23" name="Picture 22">
            <a:extLst>
              <a:ext uri="{FF2B5EF4-FFF2-40B4-BE49-F238E27FC236}">
                <a16:creationId xmlns:a16="http://schemas.microsoft.com/office/drawing/2014/main" id="{65B32862-3E38-F9DF-442A-B470DA08BDF8}"/>
              </a:ext>
            </a:extLst>
          </p:cNvPr>
          <p:cNvPicPr>
            <a:picLocks noChangeAspect="1"/>
          </p:cNvPicPr>
          <p:nvPr/>
        </p:nvPicPr>
        <p:blipFill>
          <a:blip r:embed="rId6"/>
          <a:stretch>
            <a:fillRect/>
          </a:stretch>
        </p:blipFill>
        <p:spPr>
          <a:xfrm>
            <a:off x="1585912" y="4234202"/>
            <a:ext cx="2653824" cy="2211520"/>
          </a:xfrm>
          <a:prstGeom prst="rect">
            <a:avLst/>
          </a:prstGeom>
        </p:spPr>
      </p:pic>
      <p:pic>
        <p:nvPicPr>
          <p:cNvPr id="26" name="Picture 25">
            <a:extLst>
              <a:ext uri="{FF2B5EF4-FFF2-40B4-BE49-F238E27FC236}">
                <a16:creationId xmlns:a16="http://schemas.microsoft.com/office/drawing/2014/main" id="{680A479C-368D-CAA0-4535-ABE667B36C7D}"/>
              </a:ext>
            </a:extLst>
          </p:cNvPr>
          <p:cNvPicPr>
            <a:picLocks noChangeAspect="1"/>
          </p:cNvPicPr>
          <p:nvPr/>
        </p:nvPicPr>
        <p:blipFill>
          <a:blip r:embed="rId7"/>
          <a:stretch>
            <a:fillRect/>
          </a:stretch>
        </p:blipFill>
        <p:spPr>
          <a:xfrm>
            <a:off x="4720272" y="4251816"/>
            <a:ext cx="2751456" cy="2211520"/>
          </a:xfrm>
          <a:prstGeom prst="rect">
            <a:avLst/>
          </a:prstGeom>
        </p:spPr>
      </p:pic>
      <p:pic>
        <p:nvPicPr>
          <p:cNvPr id="30" name="Picture 29">
            <a:extLst>
              <a:ext uri="{FF2B5EF4-FFF2-40B4-BE49-F238E27FC236}">
                <a16:creationId xmlns:a16="http://schemas.microsoft.com/office/drawing/2014/main" id="{D9D064A7-3883-502A-F0D6-EC8F5B1321B2}"/>
              </a:ext>
            </a:extLst>
          </p:cNvPr>
          <p:cNvPicPr>
            <a:picLocks noChangeAspect="1"/>
          </p:cNvPicPr>
          <p:nvPr/>
        </p:nvPicPr>
        <p:blipFill>
          <a:blip r:embed="rId8"/>
          <a:stretch>
            <a:fillRect/>
          </a:stretch>
        </p:blipFill>
        <p:spPr>
          <a:xfrm>
            <a:off x="7786688" y="4269430"/>
            <a:ext cx="2702950" cy="2193906"/>
          </a:xfrm>
          <a:prstGeom prst="rect">
            <a:avLst/>
          </a:prstGeom>
        </p:spPr>
      </p:pic>
      <p:pic>
        <p:nvPicPr>
          <p:cNvPr id="10307" name="Picture 10306">
            <a:extLst>
              <a:ext uri="{FF2B5EF4-FFF2-40B4-BE49-F238E27FC236}">
                <a16:creationId xmlns:a16="http://schemas.microsoft.com/office/drawing/2014/main" id="{1F017849-DF13-3514-3013-0FA0276E2A34}"/>
              </a:ext>
            </a:extLst>
          </p:cNvPr>
          <p:cNvPicPr>
            <a:picLocks noChangeAspect="1"/>
          </p:cNvPicPr>
          <p:nvPr/>
        </p:nvPicPr>
        <p:blipFill>
          <a:blip r:embed="rId9"/>
          <a:stretch>
            <a:fillRect/>
          </a:stretch>
        </p:blipFill>
        <p:spPr>
          <a:xfrm>
            <a:off x="8620124" y="2228584"/>
            <a:ext cx="1870273" cy="1876425"/>
          </a:xfrm>
          <a:prstGeom prst="rect">
            <a:avLst/>
          </a:prstGeom>
        </p:spPr>
      </p:pic>
      <p:sp>
        <p:nvSpPr>
          <p:cNvPr id="10308" name="Rectangle 10307">
            <a:extLst>
              <a:ext uri="{FF2B5EF4-FFF2-40B4-BE49-F238E27FC236}">
                <a16:creationId xmlns:a16="http://schemas.microsoft.com/office/drawing/2014/main" id="{F4CCC0EE-1752-A6C7-A9C4-E7DCE7C4A801}"/>
              </a:ext>
            </a:extLst>
          </p:cNvPr>
          <p:cNvSpPr/>
          <p:nvPr/>
        </p:nvSpPr>
        <p:spPr>
          <a:xfrm>
            <a:off x="8802759" y="2785766"/>
            <a:ext cx="738568" cy="3480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45 độ</a:t>
            </a:r>
          </a:p>
        </p:txBody>
      </p:sp>
      <p:pic>
        <p:nvPicPr>
          <p:cNvPr id="10311" name="Picture 10310">
            <a:extLst>
              <a:ext uri="{FF2B5EF4-FFF2-40B4-BE49-F238E27FC236}">
                <a16:creationId xmlns:a16="http://schemas.microsoft.com/office/drawing/2014/main" id="{7B1BCDAB-9A2C-16CE-876E-B2F26B18CF92}"/>
              </a:ext>
            </a:extLst>
          </p:cNvPr>
          <p:cNvPicPr>
            <a:picLocks noChangeAspect="1"/>
          </p:cNvPicPr>
          <p:nvPr/>
        </p:nvPicPr>
        <p:blipFill>
          <a:blip r:embed="rId10"/>
          <a:stretch>
            <a:fillRect/>
          </a:stretch>
        </p:blipFill>
        <p:spPr>
          <a:xfrm>
            <a:off x="1585912" y="2228584"/>
            <a:ext cx="6829425" cy="1876425"/>
          </a:xfrm>
          <a:prstGeom prst="rect">
            <a:avLst/>
          </a:prstGeom>
        </p:spPr>
      </p:pic>
      <p:grpSp>
        <p:nvGrpSpPr>
          <p:cNvPr id="2" name="Group 46">
            <a:extLst>
              <a:ext uri="{FF2B5EF4-FFF2-40B4-BE49-F238E27FC236}">
                <a16:creationId xmlns:a16="http://schemas.microsoft.com/office/drawing/2014/main" id="{CDD163A8-87A1-D6D1-6103-B4D3FD7265FC}"/>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A7A890C3-2D5B-815E-275C-53662F6A3A9E}"/>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9DB271D-49B1-F4C6-9F4B-A32E57D5B97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73604119-5F16-CE71-CC31-4372D49991E9}"/>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4" name="Text Box 50">
              <a:extLst>
                <a:ext uri="{FF2B5EF4-FFF2-40B4-BE49-F238E27FC236}">
                  <a16:creationId xmlns:a16="http://schemas.microsoft.com/office/drawing/2014/main" id="{4D588EF3-A9DC-60ED-368E-E52586C251C1}"/>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28342571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79036" y="1507201"/>
            <a:ext cx="11044506"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Grid </a:t>
            </a:r>
            <a:r>
              <a:rPr lang="en-US" b="1" i="1">
                <a:solidFill>
                  <a:srgbClr val="CC00FF"/>
                </a:solidFill>
                <a:latin typeface="Times New Roman" pitchFamily="18" charset="0"/>
                <a:cs typeface="Times New Roman" pitchFamily="18" charset="0"/>
              </a:rPr>
              <a:t>Model :</a:t>
            </a:r>
            <a:endParaRPr lang="vi-VN" b="1" i="1">
              <a:latin typeface="Times New Roman" pitchFamily="18" charset="0"/>
              <a:cs typeface="Times New Roman" pitchFamily="18" charset="0"/>
            </a:endParaRPr>
          </a:p>
        </p:txBody>
      </p:sp>
      <p:pic>
        <p:nvPicPr>
          <p:cNvPr id="18" name="Picture 17">
            <a:extLst>
              <a:ext uri="{FF2B5EF4-FFF2-40B4-BE49-F238E27FC236}">
                <a16:creationId xmlns:a16="http://schemas.microsoft.com/office/drawing/2014/main" id="{FB352C54-A6A8-A684-7F43-F5A0C83CBE90}"/>
              </a:ext>
            </a:extLst>
          </p:cNvPr>
          <p:cNvPicPr>
            <a:picLocks noChangeAspect="1"/>
          </p:cNvPicPr>
          <p:nvPr/>
        </p:nvPicPr>
        <p:blipFill>
          <a:blip r:embed="rId5"/>
          <a:stretch>
            <a:fillRect/>
          </a:stretch>
        </p:blipFill>
        <p:spPr>
          <a:xfrm>
            <a:off x="6446707" y="2286770"/>
            <a:ext cx="5649465" cy="3792170"/>
          </a:xfrm>
          <a:prstGeom prst="rect">
            <a:avLst/>
          </a:prstGeom>
        </p:spPr>
      </p:pic>
      <p:pic>
        <p:nvPicPr>
          <p:cNvPr id="3" name="Picture 2">
            <a:extLst>
              <a:ext uri="{FF2B5EF4-FFF2-40B4-BE49-F238E27FC236}">
                <a16:creationId xmlns:a16="http://schemas.microsoft.com/office/drawing/2014/main" id="{BE4993F5-6419-C2C6-50D3-C6DF904CFA11}"/>
              </a:ext>
            </a:extLst>
          </p:cNvPr>
          <p:cNvPicPr>
            <a:picLocks noChangeAspect="1"/>
          </p:cNvPicPr>
          <p:nvPr/>
        </p:nvPicPr>
        <p:blipFill>
          <a:blip r:embed="rId6"/>
          <a:stretch>
            <a:fillRect/>
          </a:stretch>
        </p:blipFill>
        <p:spPr>
          <a:xfrm>
            <a:off x="917414" y="2286770"/>
            <a:ext cx="5345589" cy="3792169"/>
          </a:xfrm>
          <a:prstGeom prst="rect">
            <a:avLst/>
          </a:prstGeom>
        </p:spPr>
      </p:pic>
      <p:grpSp>
        <p:nvGrpSpPr>
          <p:cNvPr id="4" name="Group 46">
            <a:extLst>
              <a:ext uri="{FF2B5EF4-FFF2-40B4-BE49-F238E27FC236}">
                <a16:creationId xmlns:a16="http://schemas.microsoft.com/office/drawing/2014/main" id="{1C7514CF-EF53-5748-4C1D-18E371667BF0}"/>
              </a:ext>
            </a:extLst>
          </p:cNvPr>
          <p:cNvGrpSpPr>
            <a:grpSpLocks/>
          </p:cNvGrpSpPr>
          <p:nvPr/>
        </p:nvGrpSpPr>
        <p:grpSpPr bwMode="auto">
          <a:xfrm>
            <a:off x="702179" y="712439"/>
            <a:ext cx="4269455" cy="685800"/>
            <a:chOff x="1296" y="1824"/>
            <a:chExt cx="2301" cy="432"/>
          </a:xfrm>
        </p:grpSpPr>
        <p:sp>
          <p:nvSpPr>
            <p:cNvPr id="5" name="AutoShape 47">
              <a:extLst>
                <a:ext uri="{FF2B5EF4-FFF2-40B4-BE49-F238E27FC236}">
                  <a16:creationId xmlns:a16="http://schemas.microsoft.com/office/drawing/2014/main" id="{7324AA8E-4CA6-D27A-FA91-6FEDA4EA5782}"/>
                </a:ext>
              </a:extLst>
            </p:cNvPr>
            <p:cNvSpPr>
              <a:spLocks noChangeArrowheads="1"/>
            </p:cNvSpPr>
            <p:nvPr/>
          </p:nvSpPr>
          <p:spPr bwMode="gray">
            <a:xfrm>
              <a:off x="1536" y="1899"/>
              <a:ext cx="19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F464DE9C-C15E-C796-B994-DA3513153EA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D6B0894D-D8A2-478D-8E80-0507E6EB6E8D}"/>
                </a:ext>
              </a:extLst>
            </p:cNvPr>
            <p:cNvSpPr txBox="1">
              <a:spLocks noChangeArrowheads="1"/>
            </p:cNvSpPr>
            <p:nvPr/>
          </p:nvSpPr>
          <p:spPr bwMode="gray">
            <a:xfrm>
              <a:off x="1490" y="1918"/>
              <a:ext cx="21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Item</a:t>
              </a:r>
              <a:endParaRPr lang="vi-VN" sz="2000" b="1">
                <a:solidFill>
                  <a:srgbClr val="CC00FF"/>
                </a:solidFill>
              </a:endParaRPr>
            </a:p>
          </p:txBody>
        </p:sp>
        <p:sp>
          <p:nvSpPr>
            <p:cNvPr id="21" name="Text Box 50">
              <a:extLst>
                <a:ext uri="{FF2B5EF4-FFF2-40B4-BE49-F238E27FC236}">
                  <a16:creationId xmlns:a16="http://schemas.microsoft.com/office/drawing/2014/main" id="{F357F5BF-1110-99FD-C031-21EBA9B9FBF4}"/>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2110070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6" y="1496664"/>
            <a:ext cx="4737022"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6 . Định vị trí phần tử </a:t>
            </a:r>
            <a:r>
              <a:rPr lang="en-US" b="1" i="1">
                <a:solidFill>
                  <a:srgbClr val="FF0000"/>
                </a:solidFill>
                <a:latin typeface="Times New Roman" pitchFamily="18" charset="0"/>
                <a:cs typeface="Times New Roman" pitchFamily="18" charset="0"/>
              </a:rPr>
              <a:t>với giá trị âm</a:t>
            </a: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269455" cy="685800"/>
            <a:chOff x="1296" y="1824"/>
            <a:chExt cx="230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9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490" y="1918"/>
              <a:ext cx="21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Item</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3" name="Picture 2">
            <a:extLst>
              <a:ext uri="{FF2B5EF4-FFF2-40B4-BE49-F238E27FC236}">
                <a16:creationId xmlns:a16="http://schemas.microsoft.com/office/drawing/2014/main" id="{4FE66549-82A2-43A8-FD2C-344E5B740DF0}"/>
              </a:ext>
            </a:extLst>
          </p:cNvPr>
          <p:cNvPicPr>
            <a:picLocks noChangeAspect="1"/>
          </p:cNvPicPr>
          <p:nvPr/>
        </p:nvPicPr>
        <p:blipFill>
          <a:blip r:embed="rId5"/>
          <a:stretch>
            <a:fillRect/>
          </a:stretch>
        </p:blipFill>
        <p:spPr>
          <a:xfrm>
            <a:off x="5689868" y="2265696"/>
            <a:ext cx="2901463" cy="4209376"/>
          </a:xfrm>
          <a:prstGeom prst="rect">
            <a:avLst/>
          </a:prstGeom>
        </p:spPr>
      </p:pic>
      <p:pic>
        <p:nvPicPr>
          <p:cNvPr id="16" name="Picture 15">
            <a:extLst>
              <a:ext uri="{FF2B5EF4-FFF2-40B4-BE49-F238E27FC236}">
                <a16:creationId xmlns:a16="http://schemas.microsoft.com/office/drawing/2014/main" id="{EC3168AA-9331-77D1-CA36-5A580274EBEC}"/>
              </a:ext>
            </a:extLst>
          </p:cNvPr>
          <p:cNvPicPr>
            <a:picLocks noChangeAspect="1"/>
          </p:cNvPicPr>
          <p:nvPr/>
        </p:nvPicPr>
        <p:blipFill>
          <a:blip r:embed="rId6"/>
          <a:stretch>
            <a:fillRect/>
          </a:stretch>
        </p:blipFill>
        <p:spPr>
          <a:xfrm>
            <a:off x="329734" y="2265695"/>
            <a:ext cx="5162550" cy="1390650"/>
          </a:xfrm>
          <a:prstGeom prst="rect">
            <a:avLst/>
          </a:prstGeom>
        </p:spPr>
      </p:pic>
      <p:sp>
        <p:nvSpPr>
          <p:cNvPr id="4" name="Arrow: Right 3">
            <a:extLst>
              <a:ext uri="{FF2B5EF4-FFF2-40B4-BE49-F238E27FC236}">
                <a16:creationId xmlns:a16="http://schemas.microsoft.com/office/drawing/2014/main" id="{CBFF5C0E-401A-FD7D-25E9-6DA058795A01}"/>
              </a:ext>
            </a:extLst>
          </p:cNvPr>
          <p:cNvSpPr/>
          <p:nvPr/>
        </p:nvSpPr>
        <p:spPr>
          <a:xfrm>
            <a:off x="8714342" y="3969802"/>
            <a:ext cx="360323" cy="370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A559A2B-AFD0-8DFE-1429-BFDB359D50C9}"/>
              </a:ext>
            </a:extLst>
          </p:cNvPr>
          <p:cNvPicPr>
            <a:picLocks noChangeAspect="1"/>
          </p:cNvPicPr>
          <p:nvPr/>
        </p:nvPicPr>
        <p:blipFill>
          <a:blip r:embed="rId7"/>
          <a:stretch>
            <a:fillRect/>
          </a:stretch>
        </p:blipFill>
        <p:spPr>
          <a:xfrm>
            <a:off x="9067938" y="2295069"/>
            <a:ext cx="2913218" cy="4150629"/>
          </a:xfrm>
          <a:prstGeom prst="rect">
            <a:avLst/>
          </a:prstGeom>
        </p:spPr>
      </p:pic>
      <p:pic>
        <p:nvPicPr>
          <p:cNvPr id="19" name="Picture 18">
            <a:extLst>
              <a:ext uri="{FF2B5EF4-FFF2-40B4-BE49-F238E27FC236}">
                <a16:creationId xmlns:a16="http://schemas.microsoft.com/office/drawing/2014/main" id="{0F581045-4BFD-CC2C-1FA0-096BBB27881D}"/>
              </a:ext>
            </a:extLst>
          </p:cNvPr>
          <p:cNvPicPr>
            <a:picLocks noChangeAspect="1"/>
          </p:cNvPicPr>
          <p:nvPr/>
        </p:nvPicPr>
        <p:blipFill>
          <a:blip r:embed="rId8"/>
          <a:stretch>
            <a:fillRect/>
          </a:stretch>
        </p:blipFill>
        <p:spPr>
          <a:xfrm>
            <a:off x="329734" y="4025217"/>
            <a:ext cx="5215110" cy="1933575"/>
          </a:xfrm>
          <a:prstGeom prst="rect">
            <a:avLst/>
          </a:prstGeom>
        </p:spPr>
      </p:pic>
    </p:spTree>
    <p:extLst>
      <p:ext uri="{BB962C8B-B14F-4D97-AF65-F5344CB8AC3E}">
        <p14:creationId xmlns:p14="http://schemas.microsoft.com/office/powerpoint/2010/main" val="34659057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6" y="1496664"/>
            <a:ext cx="4737022"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7 . Cú pháp viết tắt 1  </a:t>
            </a:r>
            <a:endParaRPr lang="en-US" b="1" i="1">
              <a:solidFill>
                <a:srgbClr val="FF0000"/>
              </a:solidFill>
              <a:latin typeface="Times New Roman" pitchFamily="18" charset="0"/>
              <a:cs typeface="Times New Roman" pitchFamily="18" charset="0"/>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269455" cy="685800"/>
            <a:chOff x="1296" y="1824"/>
            <a:chExt cx="230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9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490" y="1918"/>
              <a:ext cx="21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Item</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5" name="Picture 4">
            <a:extLst>
              <a:ext uri="{FF2B5EF4-FFF2-40B4-BE49-F238E27FC236}">
                <a16:creationId xmlns:a16="http://schemas.microsoft.com/office/drawing/2014/main" id="{D5F664D2-6631-65F2-45CF-2490B1711D79}"/>
              </a:ext>
            </a:extLst>
          </p:cNvPr>
          <p:cNvPicPr>
            <a:picLocks noChangeAspect="1"/>
          </p:cNvPicPr>
          <p:nvPr/>
        </p:nvPicPr>
        <p:blipFill>
          <a:blip r:embed="rId5"/>
          <a:stretch>
            <a:fillRect/>
          </a:stretch>
        </p:blipFill>
        <p:spPr>
          <a:xfrm>
            <a:off x="1857951" y="3457830"/>
            <a:ext cx="2762250" cy="1609725"/>
          </a:xfrm>
          <a:prstGeom prst="rect">
            <a:avLst/>
          </a:prstGeom>
        </p:spPr>
      </p:pic>
      <p:sp>
        <p:nvSpPr>
          <p:cNvPr id="17" name="TextBox 16">
            <a:extLst>
              <a:ext uri="{FF2B5EF4-FFF2-40B4-BE49-F238E27FC236}">
                <a16:creationId xmlns:a16="http://schemas.microsoft.com/office/drawing/2014/main" id="{4664735B-E46E-3BCD-9CFE-0EA9B0AC33A4}"/>
              </a:ext>
            </a:extLst>
          </p:cNvPr>
          <p:cNvSpPr txBox="1"/>
          <p:nvPr/>
        </p:nvSpPr>
        <p:spPr>
          <a:xfrm>
            <a:off x="1764555" y="1865996"/>
            <a:ext cx="9109093" cy="1200329"/>
          </a:xfrm>
          <a:prstGeom prst="rect">
            <a:avLst/>
          </a:prstGeom>
          <a:noFill/>
        </p:spPr>
        <p:txBody>
          <a:bodyPr wrap="square">
            <a:spAutoFit/>
          </a:bodyPr>
          <a:lstStyle/>
          <a:p>
            <a:pPr marL="285750" indent="-285750">
              <a:buFont typeface="Wingdings" panose="05000000000000000000" pitchFamily="2" charset="2"/>
              <a:buChar char="ü"/>
            </a:pPr>
            <a:r>
              <a:rPr lang="vi-VN" b="1" i="1">
                <a:solidFill>
                  <a:srgbClr val="8500FF"/>
                </a:solidFill>
                <a:latin typeface="Times New Roman" pitchFamily="18" charset="0"/>
                <a:cs typeface="Times New Roman" pitchFamily="18" charset="0"/>
              </a:rPr>
              <a:t>grid-row</a:t>
            </a:r>
            <a:r>
              <a:rPr lang="vi-VN" b="1" i="1">
                <a:latin typeface="Times New Roman" pitchFamily="18" charset="0"/>
                <a:cs typeface="Times New Roman" pitchFamily="18" charset="0"/>
              </a:rPr>
              <a:t> là viết tắt của </a:t>
            </a:r>
            <a:r>
              <a:rPr lang="vi-VN" b="1" i="1">
                <a:solidFill>
                  <a:srgbClr val="8500FF"/>
                </a:solidFill>
                <a:latin typeface="Times New Roman" pitchFamily="18" charset="0"/>
                <a:cs typeface="Times New Roman" pitchFamily="18" charset="0"/>
              </a:rPr>
              <a:t>grid-row-start </a:t>
            </a:r>
            <a:r>
              <a:rPr lang="vi-VN" b="1" i="1">
                <a:latin typeface="Times New Roman" pitchFamily="18" charset="0"/>
                <a:cs typeface="Times New Roman" pitchFamily="18" charset="0"/>
              </a:rPr>
              <a:t>và </a:t>
            </a:r>
            <a:r>
              <a:rPr lang="vi-VN" b="1" i="1">
                <a:solidFill>
                  <a:srgbClr val="8500FF"/>
                </a:solidFill>
                <a:latin typeface="Times New Roman" pitchFamily="18" charset="0"/>
                <a:cs typeface="Times New Roman" pitchFamily="18" charset="0"/>
              </a:rPr>
              <a:t>grid-row-end.</a:t>
            </a:r>
          </a:p>
          <a:p>
            <a:pPr marL="285750" indent="-285750">
              <a:buFont typeface="Wingdings" panose="05000000000000000000" pitchFamily="2" charset="2"/>
              <a:buChar char="ü"/>
            </a:pPr>
            <a:r>
              <a:rPr lang="vi-VN" b="1" i="1">
                <a:solidFill>
                  <a:srgbClr val="8500FF"/>
                </a:solidFill>
                <a:latin typeface="Times New Roman" pitchFamily="18" charset="0"/>
                <a:cs typeface="Times New Roman" pitchFamily="18" charset="0"/>
              </a:rPr>
              <a:t>grid-column</a:t>
            </a:r>
            <a:r>
              <a:rPr lang="vi-VN" b="1" i="1">
                <a:latin typeface="Times New Roman" pitchFamily="18" charset="0"/>
                <a:cs typeface="Times New Roman" pitchFamily="18" charset="0"/>
              </a:rPr>
              <a:t> là viết tắt của </a:t>
            </a:r>
            <a:r>
              <a:rPr lang="vi-VN" b="1" i="1">
                <a:solidFill>
                  <a:srgbClr val="8500FF"/>
                </a:solidFill>
                <a:latin typeface="Times New Roman" pitchFamily="18" charset="0"/>
                <a:cs typeface="Times New Roman" pitchFamily="18" charset="0"/>
              </a:rPr>
              <a:t>grid-column-start</a:t>
            </a:r>
            <a:r>
              <a:rPr lang="vi-VN" b="1" i="1">
                <a:latin typeface="Times New Roman" pitchFamily="18" charset="0"/>
                <a:cs typeface="Times New Roman" pitchFamily="18" charset="0"/>
              </a:rPr>
              <a:t> và </a:t>
            </a:r>
            <a:r>
              <a:rPr lang="vi-VN" b="1" i="1">
                <a:solidFill>
                  <a:srgbClr val="8500FF"/>
                </a:solidFill>
                <a:latin typeface="Times New Roman" pitchFamily="18" charset="0"/>
                <a:cs typeface="Times New Roman" pitchFamily="18" charset="0"/>
              </a:rPr>
              <a:t>grid-column-end.</a:t>
            </a:r>
          </a:p>
          <a:p>
            <a:pPr marL="285750" indent="-285750">
              <a:buFont typeface="Wingdings" panose="05000000000000000000" pitchFamily="2" charset="2"/>
              <a:buChar char="ü"/>
            </a:pPr>
            <a:r>
              <a:rPr lang="vi-VN" b="1" i="1">
                <a:latin typeface="Times New Roman" pitchFamily="18" charset="0"/>
                <a:cs typeface="Times New Roman" pitchFamily="18" charset="0"/>
              </a:rPr>
              <a:t>Nếu một giá trị được cung cấp, nó sẽ chỉ định </a:t>
            </a:r>
            <a:r>
              <a:rPr lang="vi-VN" b="1" i="1">
                <a:solidFill>
                  <a:srgbClr val="8500FF"/>
                </a:solidFill>
                <a:latin typeface="Times New Roman" pitchFamily="18" charset="0"/>
                <a:cs typeface="Times New Roman" pitchFamily="18" charset="0"/>
              </a:rPr>
              <a:t>grid-row</a:t>
            </a:r>
            <a:r>
              <a:rPr lang="en-US" b="1" i="1">
                <a:solidFill>
                  <a:srgbClr val="8500FF"/>
                </a:solidFill>
                <a:latin typeface="Times New Roman" pitchFamily="18" charset="0"/>
                <a:cs typeface="Times New Roman" pitchFamily="18" charset="0"/>
              </a:rPr>
              <a:t>-start </a:t>
            </a:r>
            <a:r>
              <a:rPr lang="vi-VN" b="1" i="1">
                <a:latin typeface="Times New Roman" pitchFamily="18" charset="0"/>
                <a:cs typeface="Times New Roman" pitchFamily="18" charset="0"/>
              </a:rPr>
              <a:t>/</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grid-</a:t>
            </a:r>
            <a:r>
              <a:rPr lang="vi-VN" b="1" i="1">
                <a:solidFill>
                  <a:srgbClr val="8500FF"/>
                </a:solidFill>
                <a:latin typeface="Times New Roman" pitchFamily="18" charset="0"/>
                <a:cs typeface="Times New Roman" pitchFamily="18" charset="0"/>
              </a:rPr>
              <a:t>column-start.</a:t>
            </a:r>
          </a:p>
          <a:p>
            <a:pPr marL="285750" indent="-285750">
              <a:buFont typeface="Wingdings" panose="05000000000000000000" pitchFamily="2" charset="2"/>
              <a:buChar char="ü"/>
            </a:pPr>
            <a:r>
              <a:rPr lang="vi-VN" b="1" i="1">
                <a:solidFill>
                  <a:srgbClr val="8500FF"/>
                </a:solidFill>
                <a:latin typeface="Times New Roman" pitchFamily="18" charset="0"/>
                <a:cs typeface="Times New Roman" pitchFamily="18" charset="0"/>
              </a:rPr>
              <a:t>trước sau / có thể có space hoặc không </a:t>
            </a:r>
          </a:p>
        </p:txBody>
      </p:sp>
      <p:pic>
        <p:nvPicPr>
          <p:cNvPr id="20" name="Picture 19">
            <a:extLst>
              <a:ext uri="{FF2B5EF4-FFF2-40B4-BE49-F238E27FC236}">
                <a16:creationId xmlns:a16="http://schemas.microsoft.com/office/drawing/2014/main" id="{59C92CA1-3937-ACAE-4016-23918ED66C59}"/>
              </a:ext>
            </a:extLst>
          </p:cNvPr>
          <p:cNvPicPr>
            <a:picLocks noChangeAspect="1"/>
          </p:cNvPicPr>
          <p:nvPr/>
        </p:nvPicPr>
        <p:blipFill>
          <a:blip r:embed="rId6"/>
          <a:stretch>
            <a:fillRect/>
          </a:stretch>
        </p:blipFill>
        <p:spPr>
          <a:xfrm>
            <a:off x="5449390" y="3457830"/>
            <a:ext cx="2505075" cy="1085850"/>
          </a:xfrm>
          <a:prstGeom prst="rect">
            <a:avLst/>
          </a:prstGeom>
        </p:spPr>
      </p:pic>
      <p:sp>
        <p:nvSpPr>
          <p:cNvPr id="21" name="TextBox 20">
            <a:extLst>
              <a:ext uri="{FF2B5EF4-FFF2-40B4-BE49-F238E27FC236}">
                <a16:creationId xmlns:a16="http://schemas.microsoft.com/office/drawing/2014/main" id="{1EFF18BF-DA7D-2BF9-2BA4-8315A3C36C8D}"/>
              </a:ext>
            </a:extLst>
          </p:cNvPr>
          <p:cNvSpPr txBox="1"/>
          <p:nvPr/>
        </p:nvSpPr>
        <p:spPr>
          <a:xfrm>
            <a:off x="5449390" y="4779772"/>
            <a:ext cx="2505075"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Cú pháp viết tắt </a:t>
            </a:r>
            <a:endParaRPr lang="vi-VN" sz="1400" b="0">
              <a:solidFill>
                <a:srgbClr val="FF0000"/>
              </a:solidFill>
              <a:effectLst/>
              <a:latin typeface="Consolas" panose="020B0609020204030204" pitchFamily="49" charset="0"/>
            </a:endParaRPr>
          </a:p>
        </p:txBody>
      </p:sp>
    </p:spTree>
    <p:extLst>
      <p:ext uri="{BB962C8B-B14F-4D97-AF65-F5344CB8AC3E}">
        <p14:creationId xmlns:p14="http://schemas.microsoft.com/office/powerpoint/2010/main" val="2681086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6" y="1496664"/>
            <a:ext cx="4737022" cy="400110"/>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7 . Cú pháp viết tắt 2:   </a:t>
            </a:r>
            <a:r>
              <a:rPr lang="en-US" sz="2000" b="1">
                <a:solidFill>
                  <a:srgbClr val="CC00FF"/>
                </a:solidFill>
              </a:rPr>
              <a:t>grid-area</a:t>
            </a: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269455" cy="685800"/>
            <a:chOff x="1296" y="1824"/>
            <a:chExt cx="230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9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490" y="1918"/>
              <a:ext cx="21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Item</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5" name="Picture 4">
            <a:extLst>
              <a:ext uri="{FF2B5EF4-FFF2-40B4-BE49-F238E27FC236}">
                <a16:creationId xmlns:a16="http://schemas.microsoft.com/office/drawing/2014/main" id="{D5F664D2-6631-65F2-45CF-2490B1711D79}"/>
              </a:ext>
            </a:extLst>
          </p:cNvPr>
          <p:cNvPicPr>
            <a:picLocks noChangeAspect="1"/>
          </p:cNvPicPr>
          <p:nvPr/>
        </p:nvPicPr>
        <p:blipFill>
          <a:blip r:embed="rId5"/>
          <a:stretch>
            <a:fillRect/>
          </a:stretch>
        </p:blipFill>
        <p:spPr>
          <a:xfrm>
            <a:off x="1210126" y="4401093"/>
            <a:ext cx="2762250" cy="1609725"/>
          </a:xfrm>
          <a:prstGeom prst="rect">
            <a:avLst/>
          </a:prstGeom>
        </p:spPr>
      </p:pic>
      <p:pic>
        <p:nvPicPr>
          <p:cNvPr id="20" name="Picture 19">
            <a:extLst>
              <a:ext uri="{FF2B5EF4-FFF2-40B4-BE49-F238E27FC236}">
                <a16:creationId xmlns:a16="http://schemas.microsoft.com/office/drawing/2014/main" id="{59C92CA1-3937-ACAE-4016-23918ED66C59}"/>
              </a:ext>
            </a:extLst>
          </p:cNvPr>
          <p:cNvPicPr>
            <a:picLocks noChangeAspect="1"/>
          </p:cNvPicPr>
          <p:nvPr/>
        </p:nvPicPr>
        <p:blipFill>
          <a:blip r:embed="rId6"/>
          <a:stretch>
            <a:fillRect/>
          </a:stretch>
        </p:blipFill>
        <p:spPr>
          <a:xfrm>
            <a:off x="4507568" y="4602709"/>
            <a:ext cx="2505075" cy="1085850"/>
          </a:xfrm>
          <a:prstGeom prst="rect">
            <a:avLst/>
          </a:prstGeom>
        </p:spPr>
      </p:pic>
      <p:sp>
        <p:nvSpPr>
          <p:cNvPr id="21" name="TextBox 20">
            <a:extLst>
              <a:ext uri="{FF2B5EF4-FFF2-40B4-BE49-F238E27FC236}">
                <a16:creationId xmlns:a16="http://schemas.microsoft.com/office/drawing/2014/main" id="{1EFF18BF-DA7D-2BF9-2BA4-8315A3C36C8D}"/>
              </a:ext>
            </a:extLst>
          </p:cNvPr>
          <p:cNvSpPr txBox="1"/>
          <p:nvPr/>
        </p:nvSpPr>
        <p:spPr>
          <a:xfrm>
            <a:off x="4516242" y="5718721"/>
            <a:ext cx="2505075"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Cú pháp viết tắt 1 </a:t>
            </a:r>
            <a:endParaRPr lang="vi-VN" sz="1400" b="0">
              <a:solidFill>
                <a:srgbClr val="FF0000"/>
              </a:solidFill>
              <a:effectLst/>
              <a:latin typeface="Consolas" panose="020B0609020204030204" pitchFamily="49" charset="0"/>
            </a:endParaRPr>
          </a:p>
        </p:txBody>
      </p:sp>
      <p:sp>
        <p:nvSpPr>
          <p:cNvPr id="3" name="TextBox 2">
            <a:extLst>
              <a:ext uri="{FF2B5EF4-FFF2-40B4-BE49-F238E27FC236}">
                <a16:creationId xmlns:a16="http://schemas.microsoft.com/office/drawing/2014/main" id="{B3E7B949-5D6B-3BD6-4135-883164CCE359}"/>
              </a:ext>
            </a:extLst>
          </p:cNvPr>
          <p:cNvSpPr txBox="1"/>
          <p:nvPr/>
        </p:nvSpPr>
        <p:spPr>
          <a:xfrm>
            <a:off x="1309800" y="1940600"/>
            <a:ext cx="10125707" cy="646331"/>
          </a:xfrm>
          <a:prstGeom prst="rect">
            <a:avLst/>
          </a:prstGeom>
          <a:noFill/>
        </p:spPr>
        <p:txBody>
          <a:bodyPr wrap="square">
            <a:spAutoFit/>
          </a:bodyPr>
          <a:lstStyle/>
          <a:p>
            <a:r>
              <a:rPr lang="vi-VN" b="1" i="1">
                <a:solidFill>
                  <a:srgbClr val="8500FF"/>
                </a:solidFill>
                <a:latin typeface="Times New Roman" pitchFamily="18" charset="0"/>
                <a:cs typeface="Times New Roman" pitchFamily="18" charset="0"/>
              </a:rPr>
              <a:t>grid-area</a:t>
            </a:r>
            <a:r>
              <a:rPr lang="vi-VN" b="1" i="1">
                <a:latin typeface="Times New Roman" pitchFamily="18" charset="0"/>
                <a:cs typeface="Times New Roman" pitchFamily="18" charset="0"/>
              </a:rPr>
              <a:t> là viết tắt của </a:t>
            </a:r>
            <a:r>
              <a:rPr lang="vi-VN" b="1" i="1">
                <a:solidFill>
                  <a:srgbClr val="8500FF"/>
                </a:solidFill>
                <a:latin typeface="Times New Roman" pitchFamily="18" charset="0"/>
                <a:cs typeface="Times New Roman" pitchFamily="18" charset="0"/>
              </a:rPr>
              <a:t>grid-row-start</a:t>
            </a:r>
            <a:r>
              <a:rPr lang="vi-VN" b="1" i="1">
                <a:latin typeface="Times New Roman" pitchFamily="18" charset="0"/>
                <a:cs typeface="Times New Roman" pitchFamily="18" charset="0"/>
              </a:rPr>
              <a:t>, </a:t>
            </a:r>
            <a:r>
              <a:rPr lang="vi-VN" b="1" i="1">
                <a:solidFill>
                  <a:srgbClr val="8500FF"/>
                </a:solidFill>
                <a:latin typeface="Times New Roman" pitchFamily="18" charset="0"/>
                <a:cs typeface="Times New Roman" pitchFamily="18" charset="0"/>
              </a:rPr>
              <a:t>grid-column-start</a:t>
            </a:r>
            <a:r>
              <a:rPr lang="vi-VN" b="1" i="1">
                <a:latin typeface="Times New Roman" pitchFamily="18" charset="0"/>
                <a:cs typeface="Times New Roman" pitchFamily="18" charset="0"/>
              </a:rPr>
              <a:t>, </a:t>
            </a:r>
            <a:r>
              <a:rPr lang="vi-VN" b="1" i="1">
                <a:solidFill>
                  <a:srgbClr val="8500FF"/>
                </a:solidFill>
                <a:latin typeface="Times New Roman" pitchFamily="18" charset="0"/>
                <a:cs typeface="Times New Roman" pitchFamily="18" charset="0"/>
              </a:rPr>
              <a:t>grid-row-end </a:t>
            </a:r>
            <a:r>
              <a:rPr lang="vi-VN" b="1" i="1">
                <a:latin typeface="Times New Roman" pitchFamily="18" charset="0"/>
                <a:cs typeface="Times New Roman" pitchFamily="18" charset="0"/>
              </a:rPr>
              <a:t>và </a:t>
            </a:r>
            <a:r>
              <a:rPr lang="vi-VN" b="1" i="1">
                <a:solidFill>
                  <a:srgbClr val="8500FF"/>
                </a:solidFill>
                <a:latin typeface="Times New Roman" pitchFamily="18" charset="0"/>
                <a:cs typeface="Times New Roman" pitchFamily="18" charset="0"/>
              </a:rPr>
              <a:t>grid-column-end</a:t>
            </a:r>
            <a:r>
              <a:rPr lang="vi-VN" b="1" i="1">
                <a:latin typeface="Times New Roman" pitchFamily="18" charset="0"/>
                <a:cs typeface="Times New Roman" pitchFamily="18" charset="0"/>
              </a:rPr>
              <a:t>.</a:t>
            </a:r>
          </a:p>
          <a:p>
            <a:r>
              <a:rPr lang="vi-VN" b="1" i="1">
                <a:latin typeface="Times New Roman" pitchFamily="18" charset="0"/>
                <a:cs typeface="Times New Roman" pitchFamily="18" charset="0"/>
              </a:rPr>
              <a:t>Nếu bốn giá trị được chỉ định, </a:t>
            </a:r>
          </a:p>
        </p:txBody>
      </p:sp>
      <p:pic>
        <p:nvPicPr>
          <p:cNvPr id="16" name="Picture 15">
            <a:extLst>
              <a:ext uri="{FF2B5EF4-FFF2-40B4-BE49-F238E27FC236}">
                <a16:creationId xmlns:a16="http://schemas.microsoft.com/office/drawing/2014/main" id="{FAC50A1D-22F6-391F-1CF7-D6EED7F38012}"/>
              </a:ext>
            </a:extLst>
          </p:cNvPr>
          <p:cNvPicPr>
            <a:picLocks noChangeAspect="1"/>
          </p:cNvPicPr>
          <p:nvPr/>
        </p:nvPicPr>
        <p:blipFill>
          <a:blip r:embed="rId7"/>
          <a:stretch>
            <a:fillRect/>
          </a:stretch>
        </p:blipFill>
        <p:spPr>
          <a:xfrm>
            <a:off x="7705139" y="4767610"/>
            <a:ext cx="3171825" cy="847725"/>
          </a:xfrm>
          <a:prstGeom prst="rect">
            <a:avLst/>
          </a:prstGeom>
        </p:spPr>
      </p:pic>
      <p:sp>
        <p:nvSpPr>
          <p:cNvPr id="18" name="TextBox 17">
            <a:extLst>
              <a:ext uri="{FF2B5EF4-FFF2-40B4-BE49-F238E27FC236}">
                <a16:creationId xmlns:a16="http://schemas.microsoft.com/office/drawing/2014/main" id="{086C3C85-E23F-D05A-0EDD-8B7E380120B9}"/>
              </a:ext>
            </a:extLst>
          </p:cNvPr>
          <p:cNvSpPr txBox="1"/>
          <p:nvPr/>
        </p:nvSpPr>
        <p:spPr>
          <a:xfrm>
            <a:off x="7728736" y="5688559"/>
            <a:ext cx="2505075" cy="307777"/>
          </a:xfrm>
          <a:prstGeom prst="rect">
            <a:avLst/>
          </a:prstGeom>
          <a:solidFill>
            <a:srgbClr val="FFFF00"/>
          </a:solidFill>
        </p:spPr>
        <p:txBody>
          <a:bodyPr wrap="square">
            <a:spAutoFit/>
          </a:bodyPr>
          <a:lstStyle/>
          <a:p>
            <a:pPr algn="ctr"/>
            <a:r>
              <a:rPr lang="en-US" sz="1400" b="1" i="1">
                <a:solidFill>
                  <a:srgbClr val="8500FF"/>
                </a:solidFill>
                <a:latin typeface="Times New Roman" pitchFamily="18" charset="0"/>
                <a:cs typeface="Times New Roman" pitchFamily="18" charset="0"/>
              </a:rPr>
              <a:t>Cú pháp viết tắt 2</a:t>
            </a:r>
            <a:endParaRPr lang="vi-VN" sz="1400" b="0">
              <a:solidFill>
                <a:srgbClr val="FF0000"/>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EF6C2EF9-0564-3B59-B51A-AD741A2BFA6D}"/>
              </a:ext>
            </a:extLst>
          </p:cNvPr>
          <p:cNvSpPr txBox="1"/>
          <p:nvPr/>
        </p:nvSpPr>
        <p:spPr>
          <a:xfrm>
            <a:off x="7619995" y="3277643"/>
            <a:ext cx="3143249" cy="1200329"/>
          </a:xfrm>
          <a:prstGeom prst="rect">
            <a:avLst/>
          </a:prstGeom>
          <a:noFill/>
        </p:spPr>
        <p:txBody>
          <a:bodyPr wrap="square">
            <a:spAutoFit/>
          </a:bodyPr>
          <a:lstStyle>
            <a:defPPr>
              <a:defRPr lang="vi-VN"/>
            </a:defPPr>
            <a:lvl1pPr marL="342900" indent="-342900">
              <a:buFont typeface="+mj-lt"/>
              <a:buAutoNum type="arabicPeriod"/>
              <a:defRPr b="1" i="1">
                <a:solidFill>
                  <a:srgbClr val="8500FF"/>
                </a:solidFill>
                <a:latin typeface="Times New Roman" pitchFamily="18" charset="0"/>
                <a:cs typeface="Times New Roman" pitchFamily="18" charset="0"/>
              </a:defRPr>
            </a:lvl1pPr>
          </a:lstStyle>
          <a:p>
            <a:r>
              <a:rPr lang="vi-VN">
                <a:solidFill>
                  <a:schemeClr val="tx1"/>
                </a:solidFill>
              </a:rPr>
              <a:t>grid-row-start</a:t>
            </a:r>
          </a:p>
          <a:p>
            <a:r>
              <a:rPr lang="vi-VN">
                <a:solidFill>
                  <a:schemeClr val="tx1"/>
                </a:solidFill>
              </a:rPr>
              <a:t>grid-column-start </a:t>
            </a:r>
          </a:p>
          <a:p>
            <a:r>
              <a:rPr lang="vi-VN">
                <a:solidFill>
                  <a:schemeClr val="tx1"/>
                </a:solidFill>
              </a:rPr>
              <a:t>grid-row-end </a:t>
            </a:r>
          </a:p>
          <a:p>
            <a:r>
              <a:rPr lang="vi-VN">
                <a:solidFill>
                  <a:schemeClr val="tx1"/>
                </a:solidFill>
              </a:rPr>
              <a:t>grid-column-end</a:t>
            </a:r>
          </a:p>
        </p:txBody>
      </p:sp>
    </p:spTree>
    <p:extLst>
      <p:ext uri="{BB962C8B-B14F-4D97-AF65-F5344CB8AC3E}">
        <p14:creationId xmlns:p14="http://schemas.microsoft.com/office/powerpoint/2010/main" val="1202424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269455" cy="685800"/>
            <a:chOff x="1296" y="1824"/>
            <a:chExt cx="230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9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490" y="1918"/>
              <a:ext cx="21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Item</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
        <p:nvSpPr>
          <p:cNvPr id="3" name="TextBox 2">
            <a:extLst>
              <a:ext uri="{FF2B5EF4-FFF2-40B4-BE49-F238E27FC236}">
                <a16:creationId xmlns:a16="http://schemas.microsoft.com/office/drawing/2014/main" id="{B3E7B949-5D6B-3BD6-4135-883164CCE359}"/>
              </a:ext>
            </a:extLst>
          </p:cNvPr>
          <p:cNvSpPr txBox="1"/>
          <p:nvPr/>
        </p:nvSpPr>
        <p:spPr>
          <a:xfrm>
            <a:off x="1255111" y="1481445"/>
            <a:ext cx="10125707" cy="369332"/>
          </a:xfrm>
          <a:prstGeom prst="rect">
            <a:avLst/>
          </a:prstGeom>
          <a:noFill/>
        </p:spPr>
        <p:txBody>
          <a:bodyPr wrap="square">
            <a:spAutoFit/>
          </a:bodyPr>
          <a:lstStyle/>
          <a:p>
            <a:pPr marL="285750" indent="-285750">
              <a:buFont typeface="Wingdings" panose="05000000000000000000" pitchFamily="2" charset="2"/>
              <a:buChar char="q"/>
            </a:pPr>
            <a:r>
              <a:rPr lang="en-US" b="1" i="1">
                <a:solidFill>
                  <a:srgbClr val="8500FF"/>
                </a:solidFill>
                <a:latin typeface="Times New Roman" pitchFamily="18" charset="0"/>
                <a:cs typeface="Times New Roman" pitchFamily="18" charset="0"/>
              </a:rPr>
              <a:t>Span </a:t>
            </a:r>
            <a:r>
              <a:rPr lang="vi-VN" b="1" i="1">
                <a:latin typeface="Times New Roman" pitchFamily="18" charset="0"/>
                <a:cs typeface="Times New Roman" pitchFamily="18" charset="0"/>
              </a:rPr>
              <a:t> </a:t>
            </a:r>
            <a:r>
              <a:rPr lang="en-US" b="1" i="1">
                <a:latin typeface="Times New Roman" pitchFamily="18" charset="0"/>
                <a:cs typeface="Times New Roman" pitchFamily="18" charset="0"/>
              </a:rPr>
              <a:t>mở rộng thêm bao nhiêu ô từ vị trí hiện tại</a:t>
            </a:r>
          </a:p>
        </p:txBody>
      </p:sp>
      <p:pic>
        <p:nvPicPr>
          <p:cNvPr id="4" name="Picture 3">
            <a:extLst>
              <a:ext uri="{FF2B5EF4-FFF2-40B4-BE49-F238E27FC236}">
                <a16:creationId xmlns:a16="http://schemas.microsoft.com/office/drawing/2014/main" id="{F56CC2EB-48E5-E33F-EDE2-6F1DFBCB899C}"/>
              </a:ext>
            </a:extLst>
          </p:cNvPr>
          <p:cNvPicPr>
            <a:picLocks noChangeAspect="1"/>
          </p:cNvPicPr>
          <p:nvPr/>
        </p:nvPicPr>
        <p:blipFill>
          <a:blip r:embed="rId5"/>
          <a:stretch>
            <a:fillRect/>
          </a:stretch>
        </p:blipFill>
        <p:spPr>
          <a:xfrm>
            <a:off x="4450983" y="2095417"/>
            <a:ext cx="3290033" cy="4589597"/>
          </a:xfrm>
          <a:prstGeom prst="rect">
            <a:avLst/>
          </a:prstGeom>
        </p:spPr>
      </p:pic>
      <p:pic>
        <p:nvPicPr>
          <p:cNvPr id="15" name="Picture 14">
            <a:extLst>
              <a:ext uri="{FF2B5EF4-FFF2-40B4-BE49-F238E27FC236}">
                <a16:creationId xmlns:a16="http://schemas.microsoft.com/office/drawing/2014/main" id="{4BAD8D01-E0A0-8D4A-8E90-711F8DB9D381}"/>
              </a:ext>
            </a:extLst>
          </p:cNvPr>
          <p:cNvPicPr>
            <a:picLocks noChangeAspect="1"/>
          </p:cNvPicPr>
          <p:nvPr/>
        </p:nvPicPr>
        <p:blipFill>
          <a:blip r:embed="rId6"/>
          <a:stretch>
            <a:fillRect/>
          </a:stretch>
        </p:blipFill>
        <p:spPr>
          <a:xfrm>
            <a:off x="1409116" y="2130666"/>
            <a:ext cx="2790825" cy="914400"/>
          </a:xfrm>
          <a:prstGeom prst="rect">
            <a:avLst/>
          </a:prstGeom>
        </p:spPr>
      </p:pic>
      <p:sp>
        <p:nvSpPr>
          <p:cNvPr id="17" name="Arrow: Right 16">
            <a:extLst>
              <a:ext uri="{FF2B5EF4-FFF2-40B4-BE49-F238E27FC236}">
                <a16:creationId xmlns:a16="http://schemas.microsoft.com/office/drawing/2014/main" id="{41B6440D-3BE5-BCCB-75F3-A27C1EB741A7}"/>
              </a:ext>
            </a:extLst>
          </p:cNvPr>
          <p:cNvSpPr/>
          <p:nvPr/>
        </p:nvSpPr>
        <p:spPr>
          <a:xfrm>
            <a:off x="7966271" y="4222418"/>
            <a:ext cx="360323" cy="370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81482D1-53C9-9C01-B68C-14C7A21D37BC}"/>
              </a:ext>
            </a:extLst>
          </p:cNvPr>
          <p:cNvPicPr>
            <a:picLocks noChangeAspect="1"/>
          </p:cNvPicPr>
          <p:nvPr/>
        </p:nvPicPr>
        <p:blipFill>
          <a:blip r:embed="rId7"/>
          <a:stretch>
            <a:fillRect/>
          </a:stretch>
        </p:blipFill>
        <p:spPr>
          <a:xfrm>
            <a:off x="8472731" y="2130666"/>
            <a:ext cx="3146787" cy="4554348"/>
          </a:xfrm>
          <a:prstGeom prst="rect">
            <a:avLst/>
          </a:prstGeom>
        </p:spPr>
      </p:pic>
      <p:sp>
        <p:nvSpPr>
          <p:cNvPr id="23" name="Rectangle 22">
            <a:extLst>
              <a:ext uri="{FF2B5EF4-FFF2-40B4-BE49-F238E27FC236}">
                <a16:creationId xmlns:a16="http://schemas.microsoft.com/office/drawing/2014/main" id="{1D91C29E-2B09-8EE0-A8AA-BBD838F91B0D}"/>
              </a:ext>
            </a:extLst>
          </p:cNvPr>
          <p:cNvSpPr/>
          <p:nvPr/>
        </p:nvSpPr>
        <p:spPr>
          <a:xfrm>
            <a:off x="9923646" y="5024387"/>
            <a:ext cx="1457172" cy="14245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770A05A-7925-F65E-5684-2773185D7F1A}"/>
              </a:ext>
            </a:extLst>
          </p:cNvPr>
          <p:cNvSpPr/>
          <p:nvPr/>
        </p:nvSpPr>
        <p:spPr>
          <a:xfrm>
            <a:off x="5967663" y="5024387"/>
            <a:ext cx="731520" cy="14245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3525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548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150213" y="1597052"/>
            <a:ext cx="2576638" cy="1569660"/>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Bước 1:  Đặt tên cho các grid cell :</a:t>
            </a:r>
          </a:p>
          <a:p>
            <a:pPr algn="ctr"/>
            <a:r>
              <a:rPr lang="en-US" b="1" i="1">
                <a:latin typeface="Times New Roman" pitchFamily="18" charset="0"/>
                <a:cs typeface="Times New Roman" pitchFamily="18" charset="0"/>
              </a:rPr>
              <a:t>  </a:t>
            </a:r>
            <a:r>
              <a:rPr lang="en-US" sz="2000" b="1">
                <a:solidFill>
                  <a:srgbClr val="CC00FF"/>
                </a:solidFill>
              </a:rPr>
              <a:t>grid-template-areas </a:t>
            </a:r>
          </a:p>
          <a:p>
            <a:pPr algn="ctr"/>
            <a:r>
              <a:rPr lang="en-US" sz="2000" b="1">
                <a:solidFill>
                  <a:srgbClr val="CC00FF"/>
                </a:solidFill>
              </a:rPr>
              <a:t>– </a:t>
            </a:r>
            <a:r>
              <a:rPr lang="en-US" sz="2000" b="1">
                <a:solidFill>
                  <a:srgbClr val="FF0000"/>
                </a:solidFill>
              </a:rPr>
              <a:t>Grid Container</a:t>
            </a:r>
            <a:endParaRPr lang="en-US" sz="2000" b="1">
              <a:solidFill>
                <a:srgbClr val="CC00FF"/>
              </a:solidFill>
            </a:endParaRPr>
          </a:p>
          <a:p>
            <a:pPr marL="285750" indent="-285750">
              <a:buFont typeface="Wingdings" panose="05000000000000000000" pitchFamily="2" charset="2"/>
              <a:buChar char="q"/>
            </a:pPr>
            <a:endParaRPr lang="en-US" sz="2000" b="1">
              <a:solidFill>
                <a:srgbClr val="CC00FF"/>
              </a:solidFill>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121016" cy="685800"/>
            <a:chOff x="1296" y="1824"/>
            <a:chExt cx="222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98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10" y="1913"/>
              <a:ext cx="19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theo tên cell</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4" name="Picture 3">
            <a:extLst>
              <a:ext uri="{FF2B5EF4-FFF2-40B4-BE49-F238E27FC236}">
                <a16:creationId xmlns:a16="http://schemas.microsoft.com/office/drawing/2014/main" id="{54AB843E-D59E-A661-AC52-B14EEEDF292F}"/>
              </a:ext>
            </a:extLst>
          </p:cNvPr>
          <p:cNvPicPr>
            <a:picLocks noChangeAspect="1"/>
          </p:cNvPicPr>
          <p:nvPr/>
        </p:nvPicPr>
        <p:blipFill>
          <a:blip r:embed="rId5"/>
          <a:stretch>
            <a:fillRect/>
          </a:stretch>
        </p:blipFill>
        <p:spPr>
          <a:xfrm>
            <a:off x="1140402" y="3527892"/>
            <a:ext cx="2576638" cy="1699971"/>
          </a:xfrm>
          <a:prstGeom prst="rect">
            <a:avLst/>
          </a:prstGeom>
        </p:spPr>
      </p:pic>
      <p:pic>
        <p:nvPicPr>
          <p:cNvPr id="30" name="Picture 29">
            <a:extLst>
              <a:ext uri="{FF2B5EF4-FFF2-40B4-BE49-F238E27FC236}">
                <a16:creationId xmlns:a16="http://schemas.microsoft.com/office/drawing/2014/main" id="{CDB8E2F5-CFE2-0E57-2BE4-34503FAFD673}"/>
              </a:ext>
            </a:extLst>
          </p:cNvPr>
          <p:cNvPicPr>
            <a:picLocks noChangeAspect="1"/>
          </p:cNvPicPr>
          <p:nvPr/>
        </p:nvPicPr>
        <p:blipFill>
          <a:blip r:embed="rId6"/>
          <a:stretch>
            <a:fillRect/>
          </a:stretch>
        </p:blipFill>
        <p:spPr>
          <a:xfrm>
            <a:off x="6661024" y="5297360"/>
            <a:ext cx="5359015" cy="1046255"/>
          </a:xfrm>
          <a:prstGeom prst="rect">
            <a:avLst/>
          </a:prstGeom>
        </p:spPr>
      </p:pic>
      <p:pic>
        <p:nvPicPr>
          <p:cNvPr id="10240" name="Picture 10239">
            <a:extLst>
              <a:ext uri="{FF2B5EF4-FFF2-40B4-BE49-F238E27FC236}">
                <a16:creationId xmlns:a16="http://schemas.microsoft.com/office/drawing/2014/main" id="{FA5C8B2A-F51C-65C1-A6E6-3A0B612BD583}"/>
              </a:ext>
            </a:extLst>
          </p:cNvPr>
          <p:cNvPicPr>
            <a:picLocks noChangeAspect="1"/>
          </p:cNvPicPr>
          <p:nvPr/>
        </p:nvPicPr>
        <p:blipFill>
          <a:blip r:embed="rId7"/>
          <a:stretch>
            <a:fillRect/>
          </a:stretch>
        </p:blipFill>
        <p:spPr>
          <a:xfrm>
            <a:off x="6661024" y="3854751"/>
            <a:ext cx="5378637" cy="1046255"/>
          </a:xfrm>
          <a:prstGeom prst="rect">
            <a:avLst/>
          </a:prstGeom>
        </p:spPr>
      </p:pic>
      <p:sp>
        <p:nvSpPr>
          <p:cNvPr id="10241" name="Arrow: Right 10240">
            <a:extLst>
              <a:ext uri="{FF2B5EF4-FFF2-40B4-BE49-F238E27FC236}">
                <a16:creationId xmlns:a16="http://schemas.microsoft.com/office/drawing/2014/main" id="{1F2ED7A4-60B4-3EEE-1E56-8B70F5676962}"/>
              </a:ext>
            </a:extLst>
          </p:cNvPr>
          <p:cNvSpPr/>
          <p:nvPr/>
        </p:nvSpPr>
        <p:spPr>
          <a:xfrm rot="5400000">
            <a:off x="9310415" y="3233179"/>
            <a:ext cx="360323" cy="370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3" name="Rectangle 10242">
            <a:extLst>
              <a:ext uri="{FF2B5EF4-FFF2-40B4-BE49-F238E27FC236}">
                <a16:creationId xmlns:a16="http://schemas.microsoft.com/office/drawing/2014/main" id="{ADEFC562-54EF-CB4E-1E43-59586FDBD6A0}"/>
              </a:ext>
            </a:extLst>
          </p:cNvPr>
          <p:cNvSpPr/>
          <p:nvPr/>
        </p:nvSpPr>
        <p:spPr>
          <a:xfrm>
            <a:off x="1140402" y="1517302"/>
            <a:ext cx="2576638" cy="3710561"/>
          </a:xfrm>
          <a:prstGeom prst="rect">
            <a:avLst/>
          </a:prstGeom>
          <a:noFill/>
          <a:ln w="190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5" name="TextBox 10244">
            <a:extLst>
              <a:ext uri="{FF2B5EF4-FFF2-40B4-BE49-F238E27FC236}">
                <a16:creationId xmlns:a16="http://schemas.microsoft.com/office/drawing/2014/main" id="{E83C85D9-928E-686C-3B37-FF58AE6397E2}"/>
              </a:ext>
            </a:extLst>
          </p:cNvPr>
          <p:cNvSpPr txBox="1"/>
          <p:nvPr/>
        </p:nvSpPr>
        <p:spPr>
          <a:xfrm>
            <a:off x="4130661" y="1502710"/>
            <a:ext cx="7889377" cy="677108"/>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Bước 2:  Đặt vị trí cho các phần tử theo grid cell name</a:t>
            </a:r>
          </a:p>
          <a:p>
            <a:pPr algn="ctr"/>
            <a:r>
              <a:rPr lang="en-US" b="1" i="1">
                <a:latin typeface="Times New Roman" pitchFamily="18" charset="0"/>
                <a:cs typeface="Times New Roman" pitchFamily="18" charset="0"/>
              </a:rPr>
              <a:t>  </a:t>
            </a:r>
            <a:r>
              <a:rPr lang="en-US" sz="2000" b="1">
                <a:solidFill>
                  <a:srgbClr val="CC00FF"/>
                </a:solidFill>
              </a:rPr>
              <a:t>grid-areas – </a:t>
            </a:r>
            <a:r>
              <a:rPr lang="en-US" sz="2000" b="1">
                <a:solidFill>
                  <a:srgbClr val="FF0000"/>
                </a:solidFill>
              </a:rPr>
              <a:t>Grid Item</a:t>
            </a:r>
            <a:endParaRPr lang="en-US" sz="2000" b="1">
              <a:solidFill>
                <a:srgbClr val="CC00FF"/>
              </a:solidFill>
            </a:endParaRPr>
          </a:p>
        </p:txBody>
      </p:sp>
      <p:sp>
        <p:nvSpPr>
          <p:cNvPr id="10244" name="Rectangle 10243">
            <a:extLst>
              <a:ext uri="{FF2B5EF4-FFF2-40B4-BE49-F238E27FC236}">
                <a16:creationId xmlns:a16="http://schemas.microsoft.com/office/drawing/2014/main" id="{144460F1-4022-9BB8-8A72-830F52C106D2}"/>
              </a:ext>
            </a:extLst>
          </p:cNvPr>
          <p:cNvSpPr/>
          <p:nvPr/>
        </p:nvSpPr>
        <p:spPr>
          <a:xfrm>
            <a:off x="4120851" y="1507312"/>
            <a:ext cx="7918810" cy="5230516"/>
          </a:xfrm>
          <a:prstGeom prst="rect">
            <a:avLst/>
          </a:prstGeom>
          <a:noFill/>
          <a:ln w="190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57E31F5D-FD39-C398-3284-4F8F4BA3B97B}"/>
              </a:ext>
            </a:extLst>
          </p:cNvPr>
          <p:cNvPicPr>
            <a:picLocks noChangeAspect="1"/>
          </p:cNvPicPr>
          <p:nvPr/>
        </p:nvPicPr>
        <p:blipFill>
          <a:blip r:embed="rId8"/>
          <a:stretch>
            <a:fillRect/>
          </a:stretch>
        </p:blipFill>
        <p:spPr>
          <a:xfrm>
            <a:off x="4120851" y="2091460"/>
            <a:ext cx="2405077" cy="4646368"/>
          </a:xfrm>
          <a:prstGeom prst="rect">
            <a:avLst/>
          </a:prstGeom>
        </p:spPr>
      </p:pic>
      <p:pic>
        <p:nvPicPr>
          <p:cNvPr id="19" name="Picture 18">
            <a:extLst>
              <a:ext uri="{FF2B5EF4-FFF2-40B4-BE49-F238E27FC236}">
                <a16:creationId xmlns:a16="http://schemas.microsoft.com/office/drawing/2014/main" id="{AA370ED2-663E-B828-654D-971D0726F9F1}"/>
              </a:ext>
            </a:extLst>
          </p:cNvPr>
          <p:cNvPicPr>
            <a:picLocks noChangeAspect="1"/>
          </p:cNvPicPr>
          <p:nvPr/>
        </p:nvPicPr>
        <p:blipFill>
          <a:blip r:embed="rId9"/>
          <a:stretch>
            <a:fillRect/>
          </a:stretch>
        </p:blipFill>
        <p:spPr>
          <a:xfrm>
            <a:off x="6661023" y="2113355"/>
            <a:ext cx="5359015" cy="944417"/>
          </a:xfrm>
          <a:prstGeom prst="rect">
            <a:avLst/>
          </a:prstGeom>
        </p:spPr>
      </p:pic>
    </p:spTree>
    <p:extLst>
      <p:ext uri="{BB962C8B-B14F-4D97-AF65-F5344CB8AC3E}">
        <p14:creationId xmlns:p14="http://schemas.microsoft.com/office/powerpoint/2010/main" val="9080539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18" name="Picture 17">
            <a:extLst>
              <a:ext uri="{FF2B5EF4-FFF2-40B4-BE49-F238E27FC236}">
                <a16:creationId xmlns:a16="http://schemas.microsoft.com/office/drawing/2014/main" id="{FB352C54-A6A8-A684-7F43-F5A0C83CBE90}"/>
              </a:ext>
            </a:extLst>
          </p:cNvPr>
          <p:cNvPicPr>
            <a:picLocks noChangeAspect="1"/>
          </p:cNvPicPr>
          <p:nvPr/>
        </p:nvPicPr>
        <p:blipFill>
          <a:blip r:embed="rId5"/>
          <a:stretch>
            <a:fillRect/>
          </a:stretch>
        </p:blipFill>
        <p:spPr>
          <a:xfrm>
            <a:off x="6446707" y="2286770"/>
            <a:ext cx="5649465" cy="3792170"/>
          </a:xfrm>
          <a:prstGeom prst="rect">
            <a:avLst/>
          </a:prstGeom>
        </p:spPr>
      </p:pic>
      <p:pic>
        <p:nvPicPr>
          <p:cNvPr id="3" name="Picture 2">
            <a:extLst>
              <a:ext uri="{FF2B5EF4-FFF2-40B4-BE49-F238E27FC236}">
                <a16:creationId xmlns:a16="http://schemas.microsoft.com/office/drawing/2014/main" id="{BE4993F5-6419-C2C6-50D3-C6DF904CFA11}"/>
              </a:ext>
            </a:extLst>
          </p:cNvPr>
          <p:cNvPicPr>
            <a:picLocks noChangeAspect="1"/>
          </p:cNvPicPr>
          <p:nvPr/>
        </p:nvPicPr>
        <p:blipFill>
          <a:blip r:embed="rId6"/>
          <a:stretch>
            <a:fillRect/>
          </a:stretch>
        </p:blipFill>
        <p:spPr>
          <a:xfrm>
            <a:off x="917414" y="2286770"/>
            <a:ext cx="5345589" cy="3792169"/>
          </a:xfrm>
          <a:prstGeom prst="rect">
            <a:avLst/>
          </a:prstGeom>
        </p:spPr>
      </p:pic>
      <p:sp>
        <p:nvSpPr>
          <p:cNvPr id="4" name="TextBox 3">
            <a:extLst>
              <a:ext uri="{FF2B5EF4-FFF2-40B4-BE49-F238E27FC236}">
                <a16:creationId xmlns:a16="http://schemas.microsoft.com/office/drawing/2014/main" id="{6FFAABA5-7FB1-E7D2-B493-3A801FCA7A73}"/>
              </a:ext>
            </a:extLst>
          </p:cNvPr>
          <p:cNvSpPr txBox="1"/>
          <p:nvPr/>
        </p:nvSpPr>
        <p:spPr>
          <a:xfrm>
            <a:off x="1210125" y="1496664"/>
            <a:ext cx="6191701" cy="677108"/>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Vận dụng làm bài tập sau: </a:t>
            </a:r>
            <a:endParaRPr lang="en-US" sz="2000" b="1">
              <a:solidFill>
                <a:srgbClr val="CC00FF"/>
              </a:solidFill>
            </a:endParaRPr>
          </a:p>
          <a:p>
            <a:pPr marL="285750" indent="-285750">
              <a:buFont typeface="Wingdings" panose="05000000000000000000" pitchFamily="2" charset="2"/>
              <a:buChar char="q"/>
            </a:pPr>
            <a:endParaRPr lang="en-US" sz="2000" b="1">
              <a:solidFill>
                <a:srgbClr val="CC00FF"/>
              </a:solidFill>
            </a:endParaRPr>
          </a:p>
        </p:txBody>
      </p:sp>
      <p:grpSp>
        <p:nvGrpSpPr>
          <p:cNvPr id="23" name="Group 46">
            <a:extLst>
              <a:ext uri="{FF2B5EF4-FFF2-40B4-BE49-F238E27FC236}">
                <a16:creationId xmlns:a16="http://schemas.microsoft.com/office/drawing/2014/main" id="{5471ADFC-10BD-B98A-B817-8D578A57FB1A}"/>
              </a:ext>
            </a:extLst>
          </p:cNvPr>
          <p:cNvGrpSpPr>
            <a:grpSpLocks/>
          </p:cNvGrpSpPr>
          <p:nvPr/>
        </p:nvGrpSpPr>
        <p:grpSpPr bwMode="auto">
          <a:xfrm>
            <a:off x="702179" y="712439"/>
            <a:ext cx="4121016" cy="685800"/>
            <a:chOff x="1296" y="1824"/>
            <a:chExt cx="2221" cy="432"/>
          </a:xfrm>
        </p:grpSpPr>
        <p:sp>
          <p:nvSpPr>
            <p:cNvPr id="24" name="AutoShape 47">
              <a:extLst>
                <a:ext uri="{FF2B5EF4-FFF2-40B4-BE49-F238E27FC236}">
                  <a16:creationId xmlns:a16="http://schemas.microsoft.com/office/drawing/2014/main" id="{467580D0-B7FD-D56A-9E0D-F8B47E467730}"/>
                </a:ext>
              </a:extLst>
            </p:cNvPr>
            <p:cNvSpPr>
              <a:spLocks noChangeArrowheads="1"/>
            </p:cNvSpPr>
            <p:nvPr/>
          </p:nvSpPr>
          <p:spPr bwMode="gray">
            <a:xfrm>
              <a:off x="1536" y="1899"/>
              <a:ext cx="198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5" name="AutoShape 48">
              <a:extLst>
                <a:ext uri="{FF2B5EF4-FFF2-40B4-BE49-F238E27FC236}">
                  <a16:creationId xmlns:a16="http://schemas.microsoft.com/office/drawing/2014/main" id="{4E0271E7-8D1F-7CDD-E4DC-BFCE3EA3A12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6" name="Text Box 49">
              <a:extLst>
                <a:ext uri="{FF2B5EF4-FFF2-40B4-BE49-F238E27FC236}">
                  <a16:creationId xmlns:a16="http://schemas.microsoft.com/office/drawing/2014/main" id="{7B7BA9F8-2B1D-D733-D5B9-9BC680BE5685}"/>
                </a:ext>
              </a:extLst>
            </p:cNvPr>
            <p:cNvSpPr txBox="1">
              <a:spLocks noChangeArrowheads="1"/>
            </p:cNvSpPr>
            <p:nvPr/>
          </p:nvSpPr>
          <p:spPr bwMode="gray">
            <a:xfrm>
              <a:off x="1610" y="1913"/>
              <a:ext cx="19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theo tên cell</a:t>
              </a:r>
              <a:endParaRPr lang="vi-VN" sz="2000" b="1">
                <a:solidFill>
                  <a:srgbClr val="CC00FF"/>
                </a:solidFill>
              </a:endParaRPr>
            </a:p>
          </p:txBody>
        </p:sp>
        <p:sp>
          <p:nvSpPr>
            <p:cNvPr id="27" name="Text Box 50">
              <a:extLst>
                <a:ext uri="{FF2B5EF4-FFF2-40B4-BE49-F238E27FC236}">
                  <a16:creationId xmlns:a16="http://schemas.microsoft.com/office/drawing/2014/main" id="{12B9144E-AEAD-F4D7-5E08-EFF37C8EA777}"/>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3747958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2472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29765" y="1432029"/>
            <a:ext cx="9553119" cy="400110"/>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9 . </a:t>
            </a:r>
            <a:r>
              <a:rPr lang="en-US" sz="2000" b="1">
                <a:solidFill>
                  <a:srgbClr val="CC00FF"/>
                </a:solidFill>
              </a:rPr>
              <a:t>align-items : </a:t>
            </a:r>
            <a:r>
              <a:rPr lang="en-US" b="1" i="1">
                <a:latin typeface="Times New Roman" pitchFamily="18" charset="0"/>
                <a:cs typeface="Times New Roman" pitchFamily="18" charset="0"/>
              </a:rPr>
              <a:t>Căn chỉnh </a:t>
            </a:r>
            <a:r>
              <a:rPr lang="en-US" b="1" i="1">
                <a:solidFill>
                  <a:srgbClr val="FF0000"/>
                </a:solidFill>
                <a:latin typeface="Times New Roman" pitchFamily="18" charset="0"/>
                <a:cs typeface="Times New Roman" pitchFamily="18" charset="0"/>
              </a:rPr>
              <a:t>nội dung bên trong phần tử con</a:t>
            </a:r>
            <a:r>
              <a:rPr lang="en-US" b="1" i="1">
                <a:latin typeface="Times New Roman" pitchFamily="18" charset="0"/>
                <a:cs typeface="Times New Roman" pitchFamily="18" charset="0"/>
              </a:rPr>
              <a:t> theo trục dọc ( trục cột )</a:t>
            </a:r>
            <a:endParaRPr lang="en-US" sz="2000" b="1">
              <a:solidFill>
                <a:srgbClr val="CC00FF"/>
              </a:solidFill>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649828" cy="685800"/>
            <a:chOff x="1296" y="1824"/>
            <a:chExt cx="2506"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26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490" y="1918"/>
              <a:ext cx="23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Container</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4" name="Picture 3">
            <a:extLst>
              <a:ext uri="{FF2B5EF4-FFF2-40B4-BE49-F238E27FC236}">
                <a16:creationId xmlns:a16="http://schemas.microsoft.com/office/drawing/2014/main" id="{85EADBC9-D08F-CF25-53D7-F7044AD42BB5}"/>
              </a:ext>
            </a:extLst>
          </p:cNvPr>
          <p:cNvPicPr>
            <a:picLocks noChangeAspect="1"/>
          </p:cNvPicPr>
          <p:nvPr/>
        </p:nvPicPr>
        <p:blipFill>
          <a:blip r:embed="rId5"/>
          <a:stretch>
            <a:fillRect/>
          </a:stretch>
        </p:blipFill>
        <p:spPr>
          <a:xfrm>
            <a:off x="1409116" y="3686476"/>
            <a:ext cx="2365340" cy="2696157"/>
          </a:xfrm>
          <a:prstGeom prst="rect">
            <a:avLst/>
          </a:prstGeom>
        </p:spPr>
      </p:pic>
      <p:pic>
        <p:nvPicPr>
          <p:cNvPr id="28" name="Picture 27">
            <a:extLst>
              <a:ext uri="{FF2B5EF4-FFF2-40B4-BE49-F238E27FC236}">
                <a16:creationId xmlns:a16="http://schemas.microsoft.com/office/drawing/2014/main" id="{00C5D846-E912-C5FE-72B9-CFEDECD2C52A}"/>
              </a:ext>
            </a:extLst>
          </p:cNvPr>
          <p:cNvPicPr>
            <a:picLocks noChangeAspect="1"/>
          </p:cNvPicPr>
          <p:nvPr/>
        </p:nvPicPr>
        <p:blipFill>
          <a:blip r:embed="rId6"/>
          <a:stretch>
            <a:fillRect/>
          </a:stretch>
        </p:blipFill>
        <p:spPr>
          <a:xfrm>
            <a:off x="4058976" y="3696283"/>
            <a:ext cx="2328169" cy="2686349"/>
          </a:xfrm>
          <a:prstGeom prst="rect">
            <a:avLst/>
          </a:prstGeom>
        </p:spPr>
      </p:pic>
      <p:pic>
        <p:nvPicPr>
          <p:cNvPr id="30" name="Picture 29">
            <a:extLst>
              <a:ext uri="{FF2B5EF4-FFF2-40B4-BE49-F238E27FC236}">
                <a16:creationId xmlns:a16="http://schemas.microsoft.com/office/drawing/2014/main" id="{C7CCF270-C801-17F9-EECD-35B4751392A2}"/>
              </a:ext>
            </a:extLst>
          </p:cNvPr>
          <p:cNvPicPr>
            <a:picLocks noChangeAspect="1"/>
          </p:cNvPicPr>
          <p:nvPr/>
        </p:nvPicPr>
        <p:blipFill>
          <a:blip r:embed="rId7"/>
          <a:stretch>
            <a:fillRect/>
          </a:stretch>
        </p:blipFill>
        <p:spPr>
          <a:xfrm>
            <a:off x="9673952" y="3696282"/>
            <a:ext cx="2313319" cy="2696157"/>
          </a:xfrm>
          <a:prstGeom prst="rect">
            <a:avLst/>
          </a:prstGeom>
        </p:spPr>
      </p:pic>
      <p:pic>
        <p:nvPicPr>
          <p:cNvPr id="10240" name="Picture 10239">
            <a:extLst>
              <a:ext uri="{FF2B5EF4-FFF2-40B4-BE49-F238E27FC236}">
                <a16:creationId xmlns:a16="http://schemas.microsoft.com/office/drawing/2014/main" id="{1E70504B-0B89-E846-4D74-28818D72B409}"/>
              </a:ext>
            </a:extLst>
          </p:cNvPr>
          <p:cNvPicPr>
            <a:picLocks noChangeAspect="1"/>
          </p:cNvPicPr>
          <p:nvPr/>
        </p:nvPicPr>
        <p:blipFill>
          <a:blip r:embed="rId8"/>
          <a:stretch>
            <a:fillRect/>
          </a:stretch>
        </p:blipFill>
        <p:spPr>
          <a:xfrm>
            <a:off x="6881297" y="3696282"/>
            <a:ext cx="2298503" cy="2686350"/>
          </a:xfrm>
          <a:prstGeom prst="rect">
            <a:avLst/>
          </a:prstGeom>
        </p:spPr>
      </p:pic>
      <p:pic>
        <p:nvPicPr>
          <p:cNvPr id="10243" name="Picture 10242">
            <a:extLst>
              <a:ext uri="{FF2B5EF4-FFF2-40B4-BE49-F238E27FC236}">
                <a16:creationId xmlns:a16="http://schemas.microsoft.com/office/drawing/2014/main" id="{035468EB-C78C-E9B0-6218-484DF6DF370F}"/>
              </a:ext>
            </a:extLst>
          </p:cNvPr>
          <p:cNvPicPr>
            <a:picLocks noChangeAspect="1"/>
          </p:cNvPicPr>
          <p:nvPr/>
        </p:nvPicPr>
        <p:blipFill>
          <a:blip r:embed="rId9"/>
          <a:stretch>
            <a:fillRect/>
          </a:stretch>
        </p:blipFill>
        <p:spPr>
          <a:xfrm>
            <a:off x="1409116" y="1833695"/>
            <a:ext cx="2957256" cy="1743866"/>
          </a:xfrm>
          <a:prstGeom prst="rect">
            <a:avLst/>
          </a:prstGeom>
        </p:spPr>
      </p:pic>
      <p:pic>
        <p:nvPicPr>
          <p:cNvPr id="10245" name="Picture 10244">
            <a:extLst>
              <a:ext uri="{FF2B5EF4-FFF2-40B4-BE49-F238E27FC236}">
                <a16:creationId xmlns:a16="http://schemas.microsoft.com/office/drawing/2014/main" id="{B4FA71A4-05A9-13E0-A2C5-FD4BE1394E52}"/>
              </a:ext>
            </a:extLst>
          </p:cNvPr>
          <p:cNvPicPr>
            <a:picLocks noChangeAspect="1"/>
          </p:cNvPicPr>
          <p:nvPr/>
        </p:nvPicPr>
        <p:blipFill>
          <a:blip r:embed="rId10"/>
          <a:stretch>
            <a:fillRect/>
          </a:stretch>
        </p:blipFill>
        <p:spPr>
          <a:xfrm>
            <a:off x="1409116" y="6470701"/>
            <a:ext cx="2371725" cy="314325"/>
          </a:xfrm>
          <a:prstGeom prst="rect">
            <a:avLst/>
          </a:prstGeom>
        </p:spPr>
      </p:pic>
      <p:pic>
        <p:nvPicPr>
          <p:cNvPr id="10247" name="Picture 10246">
            <a:extLst>
              <a:ext uri="{FF2B5EF4-FFF2-40B4-BE49-F238E27FC236}">
                <a16:creationId xmlns:a16="http://schemas.microsoft.com/office/drawing/2014/main" id="{F4F5CC94-EDB5-8496-5984-19876FBCF1CC}"/>
              </a:ext>
            </a:extLst>
          </p:cNvPr>
          <p:cNvPicPr>
            <a:picLocks noChangeAspect="1"/>
          </p:cNvPicPr>
          <p:nvPr/>
        </p:nvPicPr>
        <p:blipFill>
          <a:blip r:embed="rId11"/>
          <a:stretch>
            <a:fillRect/>
          </a:stretch>
        </p:blipFill>
        <p:spPr>
          <a:xfrm>
            <a:off x="4091620" y="6480225"/>
            <a:ext cx="2295525" cy="295275"/>
          </a:xfrm>
          <a:prstGeom prst="rect">
            <a:avLst/>
          </a:prstGeom>
        </p:spPr>
      </p:pic>
      <p:pic>
        <p:nvPicPr>
          <p:cNvPr id="10249" name="Picture 10248">
            <a:extLst>
              <a:ext uri="{FF2B5EF4-FFF2-40B4-BE49-F238E27FC236}">
                <a16:creationId xmlns:a16="http://schemas.microsoft.com/office/drawing/2014/main" id="{E296CF1D-2B9E-5E76-DA7A-3FB9C884E1B2}"/>
              </a:ext>
            </a:extLst>
          </p:cNvPr>
          <p:cNvPicPr>
            <a:picLocks noChangeAspect="1"/>
          </p:cNvPicPr>
          <p:nvPr/>
        </p:nvPicPr>
        <p:blipFill>
          <a:blip r:embed="rId12"/>
          <a:stretch>
            <a:fillRect/>
          </a:stretch>
        </p:blipFill>
        <p:spPr>
          <a:xfrm>
            <a:off x="6998575" y="6480226"/>
            <a:ext cx="2181225" cy="304800"/>
          </a:xfrm>
          <a:prstGeom prst="rect">
            <a:avLst/>
          </a:prstGeom>
        </p:spPr>
      </p:pic>
      <p:pic>
        <p:nvPicPr>
          <p:cNvPr id="10251" name="Picture 10250">
            <a:extLst>
              <a:ext uri="{FF2B5EF4-FFF2-40B4-BE49-F238E27FC236}">
                <a16:creationId xmlns:a16="http://schemas.microsoft.com/office/drawing/2014/main" id="{63554F4D-E2D5-48E0-868D-33FB73D1976D}"/>
              </a:ext>
            </a:extLst>
          </p:cNvPr>
          <p:cNvPicPr>
            <a:picLocks noChangeAspect="1"/>
          </p:cNvPicPr>
          <p:nvPr/>
        </p:nvPicPr>
        <p:blipFill>
          <a:blip r:embed="rId13"/>
          <a:stretch>
            <a:fillRect/>
          </a:stretch>
        </p:blipFill>
        <p:spPr>
          <a:xfrm>
            <a:off x="9863823" y="6451651"/>
            <a:ext cx="1933575" cy="333375"/>
          </a:xfrm>
          <a:prstGeom prst="rect">
            <a:avLst/>
          </a:prstGeom>
        </p:spPr>
      </p:pic>
    </p:spTree>
    <p:extLst>
      <p:ext uri="{BB962C8B-B14F-4D97-AF65-F5344CB8AC3E}">
        <p14:creationId xmlns:p14="http://schemas.microsoft.com/office/powerpoint/2010/main" val="29765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Rectangle 1">
            <a:extLst>
              <a:ext uri="{FF2B5EF4-FFF2-40B4-BE49-F238E27FC236}">
                <a16:creationId xmlns:a16="http://schemas.microsoft.com/office/drawing/2014/main" id="{4A46D9CE-6081-8B82-E3B2-B4581222988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 Background-color</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Các giá trị cơ bản </a:t>
            </a:r>
          </a:p>
        </p:txBody>
      </p:sp>
      <p:pic>
        <p:nvPicPr>
          <p:cNvPr id="4" name="Picture 3">
            <a:extLst>
              <a:ext uri="{FF2B5EF4-FFF2-40B4-BE49-F238E27FC236}">
                <a16:creationId xmlns:a16="http://schemas.microsoft.com/office/drawing/2014/main" id="{212000BE-6ACF-E1CB-A0C1-5E190CB76664}"/>
              </a:ext>
            </a:extLst>
          </p:cNvPr>
          <p:cNvPicPr>
            <a:picLocks noChangeAspect="1"/>
          </p:cNvPicPr>
          <p:nvPr/>
        </p:nvPicPr>
        <p:blipFill>
          <a:blip r:embed="rId5"/>
          <a:stretch>
            <a:fillRect/>
          </a:stretch>
        </p:blipFill>
        <p:spPr>
          <a:xfrm>
            <a:off x="1284686" y="2137112"/>
            <a:ext cx="3752850" cy="1085850"/>
          </a:xfrm>
          <a:prstGeom prst="rect">
            <a:avLst/>
          </a:prstGeom>
        </p:spPr>
      </p:pic>
      <p:pic>
        <p:nvPicPr>
          <p:cNvPr id="5" name="Picture 4">
            <a:extLst>
              <a:ext uri="{FF2B5EF4-FFF2-40B4-BE49-F238E27FC236}">
                <a16:creationId xmlns:a16="http://schemas.microsoft.com/office/drawing/2014/main" id="{5426FC50-7CD6-F613-A0E0-826599195370}"/>
              </a:ext>
            </a:extLst>
          </p:cNvPr>
          <p:cNvPicPr>
            <a:picLocks noChangeAspect="1"/>
          </p:cNvPicPr>
          <p:nvPr/>
        </p:nvPicPr>
        <p:blipFill>
          <a:blip r:embed="rId6"/>
          <a:stretch>
            <a:fillRect/>
          </a:stretch>
        </p:blipFill>
        <p:spPr>
          <a:xfrm>
            <a:off x="5268364" y="2149244"/>
            <a:ext cx="6702682" cy="4044166"/>
          </a:xfrm>
          <a:prstGeom prst="rect">
            <a:avLst/>
          </a:prstGeom>
        </p:spPr>
      </p:pic>
    </p:spTree>
    <p:extLst>
      <p:ext uri="{BB962C8B-B14F-4D97-AF65-F5344CB8AC3E}">
        <p14:creationId xmlns:p14="http://schemas.microsoft.com/office/powerpoint/2010/main" val="1190446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02894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5" y="1496664"/>
            <a:ext cx="9553119" cy="400110"/>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10. </a:t>
            </a:r>
            <a:r>
              <a:rPr lang="en-US" sz="2000" b="1">
                <a:solidFill>
                  <a:srgbClr val="CC00FF"/>
                </a:solidFill>
              </a:rPr>
              <a:t>justify-items :  </a:t>
            </a:r>
            <a:r>
              <a:rPr lang="en-US" b="1" i="1">
                <a:latin typeface="Times New Roman" pitchFamily="18" charset="0"/>
                <a:cs typeface="Times New Roman" pitchFamily="18" charset="0"/>
              </a:rPr>
              <a:t>Căn chỉnh </a:t>
            </a:r>
            <a:r>
              <a:rPr lang="en-US" b="1" i="1">
                <a:solidFill>
                  <a:srgbClr val="FF0000"/>
                </a:solidFill>
                <a:latin typeface="Times New Roman" pitchFamily="18" charset="0"/>
                <a:cs typeface="Times New Roman" pitchFamily="18" charset="0"/>
              </a:rPr>
              <a:t>nội dung bên trong phần tử con</a:t>
            </a:r>
            <a:r>
              <a:rPr lang="en-US" b="1" i="1">
                <a:latin typeface="Times New Roman" pitchFamily="18" charset="0"/>
                <a:cs typeface="Times New Roman" pitchFamily="18" charset="0"/>
              </a:rPr>
              <a:t> theo trục ngang ( trục hàng)</a:t>
            </a:r>
            <a:endParaRPr lang="en-US" sz="2000" b="1">
              <a:solidFill>
                <a:srgbClr val="CC00FF"/>
              </a:solidFill>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649828" cy="685800"/>
            <a:chOff x="1296" y="1824"/>
            <a:chExt cx="2506"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26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490" y="1918"/>
              <a:ext cx="23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Container</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3" name="Picture 2">
            <a:extLst>
              <a:ext uri="{FF2B5EF4-FFF2-40B4-BE49-F238E27FC236}">
                <a16:creationId xmlns:a16="http://schemas.microsoft.com/office/drawing/2014/main" id="{80AF2A35-7895-29C2-6D0D-B48B7406B795}"/>
              </a:ext>
            </a:extLst>
          </p:cNvPr>
          <p:cNvPicPr>
            <a:picLocks noChangeAspect="1"/>
          </p:cNvPicPr>
          <p:nvPr/>
        </p:nvPicPr>
        <p:blipFill>
          <a:blip r:embed="rId5"/>
          <a:stretch>
            <a:fillRect/>
          </a:stretch>
        </p:blipFill>
        <p:spPr>
          <a:xfrm>
            <a:off x="1409116" y="1924000"/>
            <a:ext cx="3235553" cy="1926251"/>
          </a:xfrm>
          <a:prstGeom prst="rect">
            <a:avLst/>
          </a:prstGeom>
        </p:spPr>
      </p:pic>
      <p:pic>
        <p:nvPicPr>
          <p:cNvPr id="6" name="Picture 5">
            <a:extLst>
              <a:ext uri="{FF2B5EF4-FFF2-40B4-BE49-F238E27FC236}">
                <a16:creationId xmlns:a16="http://schemas.microsoft.com/office/drawing/2014/main" id="{F943F8A4-2A04-0D51-8021-347599AA0BD1}"/>
              </a:ext>
            </a:extLst>
          </p:cNvPr>
          <p:cNvPicPr>
            <a:picLocks noChangeAspect="1"/>
          </p:cNvPicPr>
          <p:nvPr/>
        </p:nvPicPr>
        <p:blipFill>
          <a:blip r:embed="rId6"/>
          <a:stretch>
            <a:fillRect/>
          </a:stretch>
        </p:blipFill>
        <p:spPr>
          <a:xfrm>
            <a:off x="1409116" y="3877477"/>
            <a:ext cx="2328863" cy="2657475"/>
          </a:xfrm>
          <a:prstGeom prst="rect">
            <a:avLst/>
          </a:prstGeom>
        </p:spPr>
      </p:pic>
      <p:pic>
        <p:nvPicPr>
          <p:cNvPr id="16" name="Picture 15">
            <a:extLst>
              <a:ext uri="{FF2B5EF4-FFF2-40B4-BE49-F238E27FC236}">
                <a16:creationId xmlns:a16="http://schemas.microsoft.com/office/drawing/2014/main" id="{3F218806-F289-97F0-092B-B98B773E4330}"/>
              </a:ext>
            </a:extLst>
          </p:cNvPr>
          <p:cNvPicPr>
            <a:picLocks noChangeAspect="1"/>
          </p:cNvPicPr>
          <p:nvPr/>
        </p:nvPicPr>
        <p:blipFill>
          <a:blip r:embed="rId7"/>
          <a:stretch>
            <a:fillRect/>
          </a:stretch>
        </p:blipFill>
        <p:spPr>
          <a:xfrm>
            <a:off x="1409116" y="6549768"/>
            <a:ext cx="2328863" cy="308232"/>
          </a:xfrm>
          <a:prstGeom prst="rect">
            <a:avLst/>
          </a:prstGeom>
        </p:spPr>
      </p:pic>
      <p:pic>
        <p:nvPicPr>
          <p:cNvPr id="18" name="Picture 17">
            <a:extLst>
              <a:ext uri="{FF2B5EF4-FFF2-40B4-BE49-F238E27FC236}">
                <a16:creationId xmlns:a16="http://schemas.microsoft.com/office/drawing/2014/main" id="{032FB739-EA35-1FCB-A915-AFC431819B02}"/>
              </a:ext>
            </a:extLst>
          </p:cNvPr>
          <p:cNvPicPr>
            <a:picLocks noChangeAspect="1"/>
          </p:cNvPicPr>
          <p:nvPr/>
        </p:nvPicPr>
        <p:blipFill>
          <a:blip r:embed="rId8"/>
          <a:stretch>
            <a:fillRect/>
          </a:stretch>
        </p:blipFill>
        <p:spPr>
          <a:xfrm>
            <a:off x="4429375" y="6572250"/>
            <a:ext cx="2466975" cy="285750"/>
          </a:xfrm>
          <a:prstGeom prst="rect">
            <a:avLst/>
          </a:prstGeom>
        </p:spPr>
      </p:pic>
      <p:pic>
        <p:nvPicPr>
          <p:cNvPr id="20" name="Picture 19">
            <a:extLst>
              <a:ext uri="{FF2B5EF4-FFF2-40B4-BE49-F238E27FC236}">
                <a16:creationId xmlns:a16="http://schemas.microsoft.com/office/drawing/2014/main" id="{0C9551AF-4C33-26B2-D8E4-803A28BAD509}"/>
              </a:ext>
            </a:extLst>
          </p:cNvPr>
          <p:cNvPicPr>
            <a:picLocks noChangeAspect="1"/>
          </p:cNvPicPr>
          <p:nvPr/>
        </p:nvPicPr>
        <p:blipFill>
          <a:blip r:embed="rId9"/>
          <a:stretch>
            <a:fillRect/>
          </a:stretch>
        </p:blipFill>
        <p:spPr>
          <a:xfrm>
            <a:off x="4429375" y="3932501"/>
            <a:ext cx="2466974" cy="2602451"/>
          </a:xfrm>
          <a:prstGeom prst="rect">
            <a:avLst/>
          </a:prstGeom>
        </p:spPr>
      </p:pic>
      <p:pic>
        <p:nvPicPr>
          <p:cNvPr id="22" name="Picture 21">
            <a:extLst>
              <a:ext uri="{FF2B5EF4-FFF2-40B4-BE49-F238E27FC236}">
                <a16:creationId xmlns:a16="http://schemas.microsoft.com/office/drawing/2014/main" id="{DBF83D61-5B2D-4690-17C1-8E1D21D6C8FD}"/>
              </a:ext>
            </a:extLst>
          </p:cNvPr>
          <p:cNvPicPr>
            <a:picLocks noChangeAspect="1"/>
          </p:cNvPicPr>
          <p:nvPr/>
        </p:nvPicPr>
        <p:blipFill>
          <a:blip r:embed="rId10"/>
          <a:stretch>
            <a:fillRect/>
          </a:stretch>
        </p:blipFill>
        <p:spPr>
          <a:xfrm>
            <a:off x="7306260" y="6555205"/>
            <a:ext cx="2295525" cy="266700"/>
          </a:xfrm>
          <a:prstGeom prst="rect">
            <a:avLst/>
          </a:prstGeom>
        </p:spPr>
      </p:pic>
      <p:pic>
        <p:nvPicPr>
          <p:cNvPr id="24" name="Picture 23">
            <a:extLst>
              <a:ext uri="{FF2B5EF4-FFF2-40B4-BE49-F238E27FC236}">
                <a16:creationId xmlns:a16="http://schemas.microsoft.com/office/drawing/2014/main" id="{798B8E9F-2CCE-DF2C-23F8-B44A7F78D332}"/>
              </a:ext>
            </a:extLst>
          </p:cNvPr>
          <p:cNvPicPr>
            <a:picLocks noChangeAspect="1"/>
          </p:cNvPicPr>
          <p:nvPr/>
        </p:nvPicPr>
        <p:blipFill>
          <a:blip r:embed="rId11"/>
          <a:stretch>
            <a:fillRect/>
          </a:stretch>
        </p:blipFill>
        <p:spPr>
          <a:xfrm>
            <a:off x="9829222" y="6502399"/>
            <a:ext cx="2266950" cy="295275"/>
          </a:xfrm>
          <a:prstGeom prst="rect">
            <a:avLst/>
          </a:prstGeom>
        </p:spPr>
      </p:pic>
      <p:pic>
        <p:nvPicPr>
          <p:cNvPr id="26" name="Picture 25">
            <a:extLst>
              <a:ext uri="{FF2B5EF4-FFF2-40B4-BE49-F238E27FC236}">
                <a16:creationId xmlns:a16="http://schemas.microsoft.com/office/drawing/2014/main" id="{720AFAEA-B07D-1112-A800-278D7B891CBE}"/>
              </a:ext>
            </a:extLst>
          </p:cNvPr>
          <p:cNvPicPr>
            <a:picLocks noChangeAspect="1"/>
          </p:cNvPicPr>
          <p:nvPr/>
        </p:nvPicPr>
        <p:blipFill>
          <a:blip r:embed="rId12"/>
          <a:stretch>
            <a:fillRect/>
          </a:stretch>
        </p:blipFill>
        <p:spPr>
          <a:xfrm>
            <a:off x="7338860" y="3932500"/>
            <a:ext cx="2306087" cy="2602452"/>
          </a:xfrm>
          <a:prstGeom prst="rect">
            <a:avLst/>
          </a:prstGeom>
        </p:spPr>
      </p:pic>
      <p:pic>
        <p:nvPicPr>
          <p:cNvPr id="31" name="Picture 30">
            <a:extLst>
              <a:ext uri="{FF2B5EF4-FFF2-40B4-BE49-F238E27FC236}">
                <a16:creationId xmlns:a16="http://schemas.microsoft.com/office/drawing/2014/main" id="{FF5926A8-6D41-1C92-B52F-D1BE339D7D25}"/>
              </a:ext>
            </a:extLst>
          </p:cNvPr>
          <p:cNvPicPr>
            <a:picLocks noChangeAspect="1"/>
          </p:cNvPicPr>
          <p:nvPr/>
        </p:nvPicPr>
        <p:blipFill>
          <a:blip r:embed="rId13"/>
          <a:stretch>
            <a:fillRect/>
          </a:stretch>
        </p:blipFill>
        <p:spPr>
          <a:xfrm>
            <a:off x="9872384" y="3931963"/>
            <a:ext cx="2266950" cy="2570436"/>
          </a:xfrm>
          <a:prstGeom prst="rect">
            <a:avLst/>
          </a:prstGeom>
        </p:spPr>
      </p:pic>
    </p:spTree>
    <p:extLst>
      <p:ext uri="{BB962C8B-B14F-4D97-AF65-F5344CB8AC3E}">
        <p14:creationId xmlns:p14="http://schemas.microsoft.com/office/powerpoint/2010/main" val="38249381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0590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5" y="1496664"/>
            <a:ext cx="9553119" cy="707886"/>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11 . </a:t>
            </a:r>
            <a:r>
              <a:rPr lang="en-US" sz="2000" b="1">
                <a:solidFill>
                  <a:srgbClr val="CC00FF"/>
                </a:solidFill>
              </a:rPr>
              <a:t>align-content : </a:t>
            </a:r>
            <a:r>
              <a:rPr lang="en-US" b="1" i="1">
                <a:latin typeface="Times New Roman" pitchFamily="18" charset="0"/>
                <a:cs typeface="Times New Roman" pitchFamily="18" charset="0"/>
              </a:rPr>
              <a:t>Căn các </a:t>
            </a:r>
            <a:r>
              <a:rPr lang="en-US" b="1" i="1">
                <a:solidFill>
                  <a:srgbClr val="FF0000"/>
                </a:solidFill>
                <a:latin typeface="Times New Roman" pitchFamily="18" charset="0"/>
                <a:cs typeface="Times New Roman" pitchFamily="18" charset="0"/>
              </a:rPr>
              <a:t>item trong khối container </a:t>
            </a:r>
            <a:r>
              <a:rPr lang="en-US" b="1" i="1">
                <a:latin typeface="Times New Roman" pitchFamily="18" charset="0"/>
                <a:cs typeface="Times New Roman" pitchFamily="18" charset="0"/>
              </a:rPr>
              <a:t>theo trục column  </a:t>
            </a:r>
          </a:p>
          <a:p>
            <a:pPr marL="285750" indent="-285750">
              <a:buFont typeface="Wingdings" panose="05000000000000000000" pitchFamily="2" charset="2"/>
              <a:buChar char="q"/>
            </a:pPr>
            <a:endParaRPr lang="en-US" sz="2000" b="1">
              <a:solidFill>
                <a:srgbClr val="CC00FF"/>
              </a:solidFill>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649828" cy="685800"/>
            <a:chOff x="1296" y="1824"/>
            <a:chExt cx="2506"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26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490" y="1918"/>
              <a:ext cx="23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Container</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6" name="Picture 5">
            <a:extLst>
              <a:ext uri="{FF2B5EF4-FFF2-40B4-BE49-F238E27FC236}">
                <a16:creationId xmlns:a16="http://schemas.microsoft.com/office/drawing/2014/main" id="{012BC7E4-D887-6D6C-4E51-3449C48EC536}"/>
              </a:ext>
            </a:extLst>
          </p:cNvPr>
          <p:cNvPicPr>
            <a:picLocks noChangeAspect="1"/>
          </p:cNvPicPr>
          <p:nvPr/>
        </p:nvPicPr>
        <p:blipFill>
          <a:blip r:embed="rId5"/>
          <a:stretch>
            <a:fillRect/>
          </a:stretch>
        </p:blipFill>
        <p:spPr>
          <a:xfrm>
            <a:off x="1370786" y="3898240"/>
            <a:ext cx="2173222" cy="2585310"/>
          </a:xfrm>
          <a:prstGeom prst="rect">
            <a:avLst/>
          </a:prstGeom>
        </p:spPr>
      </p:pic>
      <p:pic>
        <p:nvPicPr>
          <p:cNvPr id="16" name="Picture 15">
            <a:extLst>
              <a:ext uri="{FF2B5EF4-FFF2-40B4-BE49-F238E27FC236}">
                <a16:creationId xmlns:a16="http://schemas.microsoft.com/office/drawing/2014/main" id="{290B5E0C-7875-F199-D3B7-31B29557828B}"/>
              </a:ext>
            </a:extLst>
          </p:cNvPr>
          <p:cNvPicPr>
            <a:picLocks noChangeAspect="1"/>
          </p:cNvPicPr>
          <p:nvPr/>
        </p:nvPicPr>
        <p:blipFill>
          <a:blip r:embed="rId6"/>
          <a:stretch>
            <a:fillRect/>
          </a:stretch>
        </p:blipFill>
        <p:spPr>
          <a:xfrm>
            <a:off x="1370786" y="1886017"/>
            <a:ext cx="3630255" cy="1916480"/>
          </a:xfrm>
          <a:prstGeom prst="rect">
            <a:avLst/>
          </a:prstGeom>
        </p:spPr>
      </p:pic>
      <p:pic>
        <p:nvPicPr>
          <p:cNvPr id="18" name="Picture 17">
            <a:extLst>
              <a:ext uri="{FF2B5EF4-FFF2-40B4-BE49-F238E27FC236}">
                <a16:creationId xmlns:a16="http://schemas.microsoft.com/office/drawing/2014/main" id="{844EB8E4-F8E4-AB16-6273-945457A35CD8}"/>
              </a:ext>
            </a:extLst>
          </p:cNvPr>
          <p:cNvPicPr>
            <a:picLocks noChangeAspect="1"/>
          </p:cNvPicPr>
          <p:nvPr/>
        </p:nvPicPr>
        <p:blipFill>
          <a:blip r:embed="rId7"/>
          <a:stretch>
            <a:fillRect/>
          </a:stretch>
        </p:blipFill>
        <p:spPr>
          <a:xfrm>
            <a:off x="4033675" y="3897119"/>
            <a:ext cx="1934732" cy="2586431"/>
          </a:xfrm>
          <a:prstGeom prst="rect">
            <a:avLst/>
          </a:prstGeom>
        </p:spPr>
      </p:pic>
      <p:pic>
        <p:nvPicPr>
          <p:cNvPr id="20" name="Picture 19">
            <a:extLst>
              <a:ext uri="{FF2B5EF4-FFF2-40B4-BE49-F238E27FC236}">
                <a16:creationId xmlns:a16="http://schemas.microsoft.com/office/drawing/2014/main" id="{2CA05E94-3D7C-CE8C-A3D0-39290F87828A}"/>
              </a:ext>
            </a:extLst>
          </p:cNvPr>
          <p:cNvPicPr>
            <a:picLocks noChangeAspect="1"/>
          </p:cNvPicPr>
          <p:nvPr/>
        </p:nvPicPr>
        <p:blipFill>
          <a:blip r:embed="rId8"/>
          <a:stretch>
            <a:fillRect/>
          </a:stretch>
        </p:blipFill>
        <p:spPr>
          <a:xfrm>
            <a:off x="6458074" y="3900637"/>
            <a:ext cx="1941098" cy="2582913"/>
          </a:xfrm>
          <a:prstGeom prst="rect">
            <a:avLst/>
          </a:prstGeom>
        </p:spPr>
      </p:pic>
      <p:pic>
        <p:nvPicPr>
          <p:cNvPr id="24" name="Picture 23">
            <a:extLst>
              <a:ext uri="{FF2B5EF4-FFF2-40B4-BE49-F238E27FC236}">
                <a16:creationId xmlns:a16="http://schemas.microsoft.com/office/drawing/2014/main" id="{EB754501-61E6-6A27-73A5-F346F0AFE725}"/>
              </a:ext>
            </a:extLst>
          </p:cNvPr>
          <p:cNvPicPr>
            <a:picLocks noChangeAspect="1"/>
          </p:cNvPicPr>
          <p:nvPr/>
        </p:nvPicPr>
        <p:blipFill>
          <a:blip r:embed="rId9"/>
          <a:stretch>
            <a:fillRect/>
          </a:stretch>
        </p:blipFill>
        <p:spPr>
          <a:xfrm>
            <a:off x="8935031" y="3897119"/>
            <a:ext cx="2019000" cy="2586431"/>
          </a:xfrm>
          <a:prstGeom prst="rect">
            <a:avLst/>
          </a:prstGeom>
        </p:spPr>
      </p:pic>
      <p:pic>
        <p:nvPicPr>
          <p:cNvPr id="26" name="Picture 25">
            <a:extLst>
              <a:ext uri="{FF2B5EF4-FFF2-40B4-BE49-F238E27FC236}">
                <a16:creationId xmlns:a16="http://schemas.microsoft.com/office/drawing/2014/main" id="{4694F3AE-E1FA-B950-31BD-D42AFDC377AF}"/>
              </a:ext>
            </a:extLst>
          </p:cNvPr>
          <p:cNvPicPr>
            <a:picLocks noChangeAspect="1"/>
          </p:cNvPicPr>
          <p:nvPr/>
        </p:nvPicPr>
        <p:blipFill>
          <a:blip r:embed="rId10"/>
          <a:stretch>
            <a:fillRect/>
          </a:stretch>
        </p:blipFill>
        <p:spPr>
          <a:xfrm>
            <a:off x="1409117" y="6526630"/>
            <a:ext cx="2173222" cy="295275"/>
          </a:xfrm>
          <a:prstGeom prst="rect">
            <a:avLst/>
          </a:prstGeom>
        </p:spPr>
      </p:pic>
      <p:pic>
        <p:nvPicPr>
          <p:cNvPr id="29" name="Picture 28">
            <a:extLst>
              <a:ext uri="{FF2B5EF4-FFF2-40B4-BE49-F238E27FC236}">
                <a16:creationId xmlns:a16="http://schemas.microsoft.com/office/drawing/2014/main" id="{A2237437-F45D-CBCC-4DF9-9665388CCD8F}"/>
              </a:ext>
            </a:extLst>
          </p:cNvPr>
          <p:cNvPicPr>
            <a:picLocks noChangeAspect="1"/>
          </p:cNvPicPr>
          <p:nvPr/>
        </p:nvPicPr>
        <p:blipFill>
          <a:blip r:embed="rId11"/>
          <a:stretch>
            <a:fillRect/>
          </a:stretch>
        </p:blipFill>
        <p:spPr>
          <a:xfrm>
            <a:off x="3943766" y="6538561"/>
            <a:ext cx="2114550" cy="285750"/>
          </a:xfrm>
          <a:prstGeom prst="rect">
            <a:avLst/>
          </a:prstGeom>
        </p:spPr>
      </p:pic>
      <p:pic>
        <p:nvPicPr>
          <p:cNvPr id="10241" name="Picture 10240">
            <a:extLst>
              <a:ext uri="{FF2B5EF4-FFF2-40B4-BE49-F238E27FC236}">
                <a16:creationId xmlns:a16="http://schemas.microsoft.com/office/drawing/2014/main" id="{0E310636-37A7-BD70-D3E6-79787E11F335}"/>
              </a:ext>
            </a:extLst>
          </p:cNvPr>
          <p:cNvPicPr>
            <a:picLocks noChangeAspect="1"/>
          </p:cNvPicPr>
          <p:nvPr/>
        </p:nvPicPr>
        <p:blipFill>
          <a:blip r:embed="rId12"/>
          <a:stretch>
            <a:fillRect/>
          </a:stretch>
        </p:blipFill>
        <p:spPr>
          <a:xfrm>
            <a:off x="6414002" y="6517105"/>
            <a:ext cx="2195661" cy="304800"/>
          </a:xfrm>
          <a:prstGeom prst="rect">
            <a:avLst/>
          </a:prstGeom>
        </p:spPr>
      </p:pic>
      <p:pic>
        <p:nvPicPr>
          <p:cNvPr id="10246" name="Picture 10245">
            <a:extLst>
              <a:ext uri="{FF2B5EF4-FFF2-40B4-BE49-F238E27FC236}">
                <a16:creationId xmlns:a16="http://schemas.microsoft.com/office/drawing/2014/main" id="{E4D5490C-B81F-4D6D-1430-5B6B3BEA04A9}"/>
              </a:ext>
            </a:extLst>
          </p:cNvPr>
          <p:cNvPicPr>
            <a:picLocks noChangeAspect="1"/>
          </p:cNvPicPr>
          <p:nvPr/>
        </p:nvPicPr>
        <p:blipFill>
          <a:blip r:embed="rId13"/>
          <a:stretch>
            <a:fillRect/>
          </a:stretch>
        </p:blipFill>
        <p:spPr>
          <a:xfrm>
            <a:off x="8889979" y="6509066"/>
            <a:ext cx="2284952" cy="281942"/>
          </a:xfrm>
          <a:prstGeom prst="rect">
            <a:avLst/>
          </a:prstGeom>
        </p:spPr>
      </p:pic>
      <p:pic>
        <p:nvPicPr>
          <p:cNvPr id="2" name="Picture 1">
            <a:extLst>
              <a:ext uri="{FF2B5EF4-FFF2-40B4-BE49-F238E27FC236}">
                <a16:creationId xmlns:a16="http://schemas.microsoft.com/office/drawing/2014/main" id="{DA05B967-9B9C-2F77-5A8D-6CD4A1D4E4D5}"/>
              </a:ext>
            </a:extLst>
          </p:cNvPr>
          <p:cNvPicPr>
            <a:picLocks noChangeAspect="1"/>
          </p:cNvPicPr>
          <p:nvPr/>
        </p:nvPicPr>
        <p:blipFill>
          <a:blip r:embed="rId14"/>
          <a:stretch>
            <a:fillRect/>
          </a:stretch>
        </p:blipFill>
        <p:spPr>
          <a:xfrm>
            <a:off x="3148988" y="2598626"/>
            <a:ext cx="700039" cy="167288"/>
          </a:xfrm>
          <a:prstGeom prst="rect">
            <a:avLst/>
          </a:prstGeom>
        </p:spPr>
      </p:pic>
    </p:spTree>
    <p:extLst>
      <p:ext uri="{BB962C8B-B14F-4D97-AF65-F5344CB8AC3E}">
        <p14:creationId xmlns:p14="http://schemas.microsoft.com/office/powerpoint/2010/main" val="832259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5" y="1496664"/>
            <a:ext cx="9553119" cy="707886"/>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12 . </a:t>
            </a:r>
            <a:r>
              <a:rPr lang="en-US" sz="2000" b="1">
                <a:solidFill>
                  <a:srgbClr val="CC00FF"/>
                </a:solidFill>
              </a:rPr>
              <a:t>justify-content : </a:t>
            </a:r>
            <a:r>
              <a:rPr lang="en-US" b="1" i="1">
                <a:latin typeface="Times New Roman" pitchFamily="18" charset="0"/>
                <a:cs typeface="Times New Roman" pitchFamily="18" charset="0"/>
              </a:rPr>
              <a:t>Căn các </a:t>
            </a:r>
            <a:r>
              <a:rPr lang="en-US" b="1" i="1">
                <a:solidFill>
                  <a:srgbClr val="FF0000"/>
                </a:solidFill>
                <a:latin typeface="Times New Roman" pitchFamily="18" charset="0"/>
                <a:cs typeface="Times New Roman" pitchFamily="18" charset="0"/>
              </a:rPr>
              <a:t>item trong khối container </a:t>
            </a:r>
            <a:r>
              <a:rPr lang="en-US" b="1" i="1">
                <a:latin typeface="Times New Roman" pitchFamily="18" charset="0"/>
                <a:cs typeface="Times New Roman" pitchFamily="18" charset="0"/>
              </a:rPr>
              <a:t>theo trục row</a:t>
            </a:r>
          </a:p>
          <a:p>
            <a:pPr marL="285750" indent="-285750">
              <a:buFont typeface="Wingdings" panose="05000000000000000000" pitchFamily="2" charset="2"/>
              <a:buChar char="q"/>
            </a:pPr>
            <a:endParaRPr lang="en-US" sz="2000" b="1">
              <a:solidFill>
                <a:srgbClr val="CC00FF"/>
              </a:solidFill>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649828" cy="685800"/>
            <a:chOff x="1296" y="1824"/>
            <a:chExt cx="2506"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26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490" y="1918"/>
              <a:ext cx="23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Định vị phần tử - </a:t>
              </a:r>
              <a:r>
                <a:rPr lang="en-US" sz="2000" b="1">
                  <a:solidFill>
                    <a:srgbClr val="FF0000"/>
                  </a:solidFill>
                </a:rPr>
                <a:t>Grid Container</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3" name="Picture 2">
            <a:extLst>
              <a:ext uri="{FF2B5EF4-FFF2-40B4-BE49-F238E27FC236}">
                <a16:creationId xmlns:a16="http://schemas.microsoft.com/office/drawing/2014/main" id="{C65D5EC3-6D89-1AF6-FD36-7A2910E31D65}"/>
              </a:ext>
            </a:extLst>
          </p:cNvPr>
          <p:cNvPicPr>
            <a:picLocks noChangeAspect="1"/>
          </p:cNvPicPr>
          <p:nvPr/>
        </p:nvPicPr>
        <p:blipFill>
          <a:blip r:embed="rId5"/>
          <a:stretch>
            <a:fillRect/>
          </a:stretch>
        </p:blipFill>
        <p:spPr>
          <a:xfrm>
            <a:off x="1370786" y="1868025"/>
            <a:ext cx="3596239" cy="1952068"/>
          </a:xfrm>
          <a:prstGeom prst="rect">
            <a:avLst/>
          </a:prstGeom>
        </p:spPr>
      </p:pic>
      <p:pic>
        <p:nvPicPr>
          <p:cNvPr id="5" name="Picture 4">
            <a:extLst>
              <a:ext uri="{FF2B5EF4-FFF2-40B4-BE49-F238E27FC236}">
                <a16:creationId xmlns:a16="http://schemas.microsoft.com/office/drawing/2014/main" id="{42D5B698-7062-C93E-AB4D-BCDE3D8D6911}"/>
              </a:ext>
            </a:extLst>
          </p:cNvPr>
          <p:cNvPicPr>
            <a:picLocks noChangeAspect="1"/>
          </p:cNvPicPr>
          <p:nvPr/>
        </p:nvPicPr>
        <p:blipFill>
          <a:blip r:embed="rId6"/>
          <a:stretch>
            <a:fillRect/>
          </a:stretch>
        </p:blipFill>
        <p:spPr>
          <a:xfrm>
            <a:off x="3994485" y="4267688"/>
            <a:ext cx="2498985" cy="1952069"/>
          </a:xfrm>
          <a:prstGeom prst="rect">
            <a:avLst/>
          </a:prstGeom>
        </p:spPr>
      </p:pic>
      <p:pic>
        <p:nvPicPr>
          <p:cNvPr id="17" name="Picture 16">
            <a:extLst>
              <a:ext uri="{FF2B5EF4-FFF2-40B4-BE49-F238E27FC236}">
                <a16:creationId xmlns:a16="http://schemas.microsoft.com/office/drawing/2014/main" id="{BCFEFCDC-BC19-3521-0CFC-E3D02521AB61}"/>
              </a:ext>
            </a:extLst>
          </p:cNvPr>
          <p:cNvPicPr>
            <a:picLocks noChangeAspect="1"/>
          </p:cNvPicPr>
          <p:nvPr/>
        </p:nvPicPr>
        <p:blipFill>
          <a:blip r:embed="rId7"/>
          <a:stretch>
            <a:fillRect/>
          </a:stretch>
        </p:blipFill>
        <p:spPr>
          <a:xfrm>
            <a:off x="1370785" y="4278663"/>
            <a:ext cx="2432561" cy="1941093"/>
          </a:xfrm>
          <a:prstGeom prst="rect">
            <a:avLst/>
          </a:prstGeom>
        </p:spPr>
      </p:pic>
      <p:pic>
        <p:nvPicPr>
          <p:cNvPr id="21" name="Picture 20">
            <a:extLst>
              <a:ext uri="{FF2B5EF4-FFF2-40B4-BE49-F238E27FC236}">
                <a16:creationId xmlns:a16="http://schemas.microsoft.com/office/drawing/2014/main" id="{A10BBB99-1856-E8B6-E0FD-4457CDA24B16}"/>
              </a:ext>
            </a:extLst>
          </p:cNvPr>
          <p:cNvPicPr>
            <a:picLocks noChangeAspect="1"/>
          </p:cNvPicPr>
          <p:nvPr/>
        </p:nvPicPr>
        <p:blipFill>
          <a:blip r:embed="rId8"/>
          <a:stretch>
            <a:fillRect/>
          </a:stretch>
        </p:blipFill>
        <p:spPr>
          <a:xfrm>
            <a:off x="6684609" y="4223525"/>
            <a:ext cx="2616983" cy="1996231"/>
          </a:xfrm>
          <a:prstGeom prst="rect">
            <a:avLst/>
          </a:prstGeom>
        </p:spPr>
      </p:pic>
      <p:pic>
        <p:nvPicPr>
          <p:cNvPr id="23" name="Picture 22">
            <a:extLst>
              <a:ext uri="{FF2B5EF4-FFF2-40B4-BE49-F238E27FC236}">
                <a16:creationId xmlns:a16="http://schemas.microsoft.com/office/drawing/2014/main" id="{24E56EC2-20E6-2881-62B2-ED85BD1ADFF0}"/>
              </a:ext>
            </a:extLst>
          </p:cNvPr>
          <p:cNvPicPr>
            <a:picLocks noChangeAspect="1"/>
          </p:cNvPicPr>
          <p:nvPr/>
        </p:nvPicPr>
        <p:blipFill>
          <a:blip r:embed="rId9"/>
          <a:stretch>
            <a:fillRect/>
          </a:stretch>
        </p:blipFill>
        <p:spPr>
          <a:xfrm>
            <a:off x="5250020" y="1911132"/>
            <a:ext cx="3581400" cy="1638300"/>
          </a:xfrm>
          <a:prstGeom prst="rect">
            <a:avLst/>
          </a:prstGeom>
        </p:spPr>
      </p:pic>
      <p:pic>
        <p:nvPicPr>
          <p:cNvPr id="27" name="Picture 26">
            <a:extLst>
              <a:ext uri="{FF2B5EF4-FFF2-40B4-BE49-F238E27FC236}">
                <a16:creationId xmlns:a16="http://schemas.microsoft.com/office/drawing/2014/main" id="{D7230BBD-8F6A-2454-79C7-E04E97BCBD2E}"/>
              </a:ext>
            </a:extLst>
          </p:cNvPr>
          <p:cNvPicPr>
            <a:picLocks noChangeAspect="1"/>
          </p:cNvPicPr>
          <p:nvPr/>
        </p:nvPicPr>
        <p:blipFill>
          <a:blip r:embed="rId10"/>
          <a:stretch>
            <a:fillRect/>
          </a:stretch>
        </p:blipFill>
        <p:spPr>
          <a:xfrm>
            <a:off x="1315477" y="6364001"/>
            <a:ext cx="2543175" cy="314325"/>
          </a:xfrm>
          <a:prstGeom prst="rect">
            <a:avLst/>
          </a:prstGeom>
        </p:spPr>
      </p:pic>
      <p:pic>
        <p:nvPicPr>
          <p:cNvPr id="30" name="Picture 29">
            <a:extLst>
              <a:ext uri="{FF2B5EF4-FFF2-40B4-BE49-F238E27FC236}">
                <a16:creationId xmlns:a16="http://schemas.microsoft.com/office/drawing/2014/main" id="{55205D19-7AC6-E7A7-208C-BE6DF175E355}"/>
              </a:ext>
            </a:extLst>
          </p:cNvPr>
          <p:cNvPicPr>
            <a:picLocks noChangeAspect="1"/>
          </p:cNvPicPr>
          <p:nvPr/>
        </p:nvPicPr>
        <p:blipFill>
          <a:blip r:embed="rId11"/>
          <a:stretch>
            <a:fillRect/>
          </a:stretch>
        </p:blipFill>
        <p:spPr>
          <a:xfrm>
            <a:off x="4062877" y="6372077"/>
            <a:ext cx="2362200" cy="295275"/>
          </a:xfrm>
          <a:prstGeom prst="rect">
            <a:avLst/>
          </a:prstGeom>
        </p:spPr>
      </p:pic>
      <p:pic>
        <p:nvPicPr>
          <p:cNvPr id="10240" name="Picture 10239">
            <a:extLst>
              <a:ext uri="{FF2B5EF4-FFF2-40B4-BE49-F238E27FC236}">
                <a16:creationId xmlns:a16="http://schemas.microsoft.com/office/drawing/2014/main" id="{E7B4377F-0DA5-5CEB-AA34-99348BD17520}"/>
              </a:ext>
            </a:extLst>
          </p:cNvPr>
          <p:cNvPicPr>
            <a:picLocks noChangeAspect="1"/>
          </p:cNvPicPr>
          <p:nvPr/>
        </p:nvPicPr>
        <p:blipFill>
          <a:blip r:embed="rId12"/>
          <a:stretch>
            <a:fillRect/>
          </a:stretch>
        </p:blipFill>
        <p:spPr>
          <a:xfrm>
            <a:off x="6654837" y="6386364"/>
            <a:ext cx="2676525" cy="266700"/>
          </a:xfrm>
          <a:prstGeom prst="rect">
            <a:avLst/>
          </a:prstGeom>
        </p:spPr>
      </p:pic>
      <p:pic>
        <p:nvPicPr>
          <p:cNvPr id="10244" name="Picture 10243">
            <a:extLst>
              <a:ext uri="{FF2B5EF4-FFF2-40B4-BE49-F238E27FC236}">
                <a16:creationId xmlns:a16="http://schemas.microsoft.com/office/drawing/2014/main" id="{CD5380AC-074F-2437-6D81-8E04E3A54589}"/>
              </a:ext>
            </a:extLst>
          </p:cNvPr>
          <p:cNvPicPr>
            <a:picLocks noChangeAspect="1"/>
          </p:cNvPicPr>
          <p:nvPr/>
        </p:nvPicPr>
        <p:blipFill>
          <a:blip r:embed="rId13"/>
          <a:stretch>
            <a:fillRect/>
          </a:stretch>
        </p:blipFill>
        <p:spPr>
          <a:xfrm>
            <a:off x="9490577" y="4223524"/>
            <a:ext cx="2621982" cy="1996231"/>
          </a:xfrm>
          <a:prstGeom prst="rect">
            <a:avLst/>
          </a:prstGeom>
        </p:spPr>
      </p:pic>
      <p:pic>
        <p:nvPicPr>
          <p:cNvPr id="10247" name="Picture 10246">
            <a:extLst>
              <a:ext uri="{FF2B5EF4-FFF2-40B4-BE49-F238E27FC236}">
                <a16:creationId xmlns:a16="http://schemas.microsoft.com/office/drawing/2014/main" id="{5B0AF919-8FEB-A201-98FE-36DA7644333E}"/>
              </a:ext>
            </a:extLst>
          </p:cNvPr>
          <p:cNvPicPr>
            <a:picLocks noChangeAspect="1"/>
          </p:cNvPicPr>
          <p:nvPr/>
        </p:nvPicPr>
        <p:blipFill>
          <a:blip r:embed="rId14"/>
          <a:stretch>
            <a:fillRect/>
          </a:stretch>
        </p:blipFill>
        <p:spPr>
          <a:xfrm>
            <a:off x="9512878" y="6364001"/>
            <a:ext cx="2500731" cy="286036"/>
          </a:xfrm>
          <a:prstGeom prst="rect">
            <a:avLst/>
          </a:prstGeom>
        </p:spPr>
      </p:pic>
      <p:pic>
        <p:nvPicPr>
          <p:cNvPr id="4" name="Picture 3">
            <a:extLst>
              <a:ext uri="{FF2B5EF4-FFF2-40B4-BE49-F238E27FC236}">
                <a16:creationId xmlns:a16="http://schemas.microsoft.com/office/drawing/2014/main" id="{19A09C77-E0B2-AE7E-1760-12D2F2F99A00}"/>
              </a:ext>
            </a:extLst>
          </p:cNvPr>
          <p:cNvPicPr>
            <a:picLocks noChangeAspect="1"/>
          </p:cNvPicPr>
          <p:nvPr/>
        </p:nvPicPr>
        <p:blipFill>
          <a:blip r:embed="rId15"/>
          <a:stretch>
            <a:fillRect/>
          </a:stretch>
        </p:blipFill>
        <p:spPr>
          <a:xfrm>
            <a:off x="3148988" y="2579376"/>
            <a:ext cx="700039" cy="167288"/>
          </a:xfrm>
          <a:prstGeom prst="rect">
            <a:avLst/>
          </a:prstGeom>
        </p:spPr>
      </p:pic>
    </p:spTree>
    <p:extLst>
      <p:ext uri="{BB962C8B-B14F-4D97-AF65-F5344CB8AC3E}">
        <p14:creationId xmlns:p14="http://schemas.microsoft.com/office/powerpoint/2010/main" val="32881879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2661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5" y="1496664"/>
            <a:ext cx="9553119" cy="707886"/>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13 . </a:t>
            </a:r>
            <a:r>
              <a:rPr lang="en-US" sz="2000" b="1">
                <a:solidFill>
                  <a:srgbClr val="CC00FF"/>
                </a:solidFill>
              </a:rPr>
              <a:t>grid-auto-flow:</a:t>
            </a:r>
            <a:r>
              <a:rPr lang="en-US" sz="2000" b="0">
                <a:solidFill>
                  <a:srgbClr val="D4D4D4"/>
                </a:solidFill>
                <a:effectLst/>
                <a:latin typeface="Consolas" panose="020B0609020204030204" pitchFamily="49" charset="0"/>
              </a:rPr>
              <a:t> </a:t>
            </a:r>
            <a:r>
              <a:rPr lang="en-US" b="1" i="1">
                <a:latin typeface="Times New Roman" pitchFamily="18" charset="0"/>
                <a:cs typeface="Times New Roman" pitchFamily="18" charset="0"/>
              </a:rPr>
              <a:t>Chỉ định hướng của grid</a:t>
            </a:r>
          </a:p>
          <a:p>
            <a:pPr marL="285750" indent="-285750">
              <a:buFont typeface="Wingdings" panose="05000000000000000000" pitchFamily="2" charset="2"/>
              <a:buChar char="q"/>
            </a:pPr>
            <a:endParaRPr lang="en-US" sz="2000" b="1">
              <a:solidFill>
                <a:srgbClr val="CC00FF"/>
              </a:solidFill>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5293679" cy="685800"/>
            <a:chOff x="1296" y="1824"/>
            <a:chExt cx="2853"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61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23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Hướng của lưới Grid - </a:t>
              </a:r>
              <a:r>
                <a:rPr lang="en-US" sz="2000" b="1">
                  <a:solidFill>
                    <a:srgbClr val="FF0000"/>
                  </a:solidFill>
                </a:rPr>
                <a:t>Grid Container</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15" name="Picture 14">
            <a:extLst>
              <a:ext uri="{FF2B5EF4-FFF2-40B4-BE49-F238E27FC236}">
                <a16:creationId xmlns:a16="http://schemas.microsoft.com/office/drawing/2014/main" id="{5B068519-D784-A0A2-E27C-1C8D7A506C6C}"/>
              </a:ext>
            </a:extLst>
          </p:cNvPr>
          <p:cNvPicPr>
            <a:picLocks noChangeAspect="1"/>
          </p:cNvPicPr>
          <p:nvPr/>
        </p:nvPicPr>
        <p:blipFill>
          <a:blip r:embed="rId5"/>
          <a:stretch>
            <a:fillRect/>
          </a:stretch>
        </p:blipFill>
        <p:spPr>
          <a:xfrm>
            <a:off x="6811815" y="804107"/>
            <a:ext cx="3234310" cy="1385113"/>
          </a:xfrm>
          <a:prstGeom prst="rect">
            <a:avLst/>
          </a:prstGeom>
        </p:spPr>
      </p:pic>
      <p:grpSp>
        <p:nvGrpSpPr>
          <p:cNvPr id="10246" name="Group 10245">
            <a:extLst>
              <a:ext uri="{FF2B5EF4-FFF2-40B4-BE49-F238E27FC236}">
                <a16:creationId xmlns:a16="http://schemas.microsoft.com/office/drawing/2014/main" id="{51C3084E-B38B-F4F6-000A-E140750247CC}"/>
              </a:ext>
            </a:extLst>
          </p:cNvPr>
          <p:cNvGrpSpPr/>
          <p:nvPr/>
        </p:nvGrpSpPr>
        <p:grpSpPr>
          <a:xfrm>
            <a:off x="2159247" y="3987816"/>
            <a:ext cx="4032355" cy="2608652"/>
            <a:chOff x="8029947" y="1772114"/>
            <a:chExt cx="4032355" cy="2608652"/>
          </a:xfrm>
        </p:grpSpPr>
        <p:pic>
          <p:nvPicPr>
            <p:cNvPr id="18" name="Picture 17">
              <a:extLst>
                <a:ext uri="{FF2B5EF4-FFF2-40B4-BE49-F238E27FC236}">
                  <a16:creationId xmlns:a16="http://schemas.microsoft.com/office/drawing/2014/main" id="{F4085AA9-55DD-9C85-FDC5-3E6BBA33B9A0}"/>
                </a:ext>
              </a:extLst>
            </p:cNvPr>
            <p:cNvPicPr>
              <a:picLocks noChangeAspect="1"/>
            </p:cNvPicPr>
            <p:nvPr/>
          </p:nvPicPr>
          <p:blipFill>
            <a:blip r:embed="rId6"/>
            <a:stretch>
              <a:fillRect/>
            </a:stretch>
          </p:blipFill>
          <p:spPr>
            <a:xfrm>
              <a:off x="8029947" y="1993513"/>
              <a:ext cx="4032355" cy="2387253"/>
            </a:xfrm>
            <a:prstGeom prst="rect">
              <a:avLst/>
            </a:prstGeom>
          </p:spPr>
        </p:pic>
        <p:cxnSp>
          <p:nvCxnSpPr>
            <p:cNvPr id="20" name="Straight Arrow Connector 19">
              <a:extLst>
                <a:ext uri="{FF2B5EF4-FFF2-40B4-BE49-F238E27FC236}">
                  <a16:creationId xmlns:a16="http://schemas.microsoft.com/office/drawing/2014/main" id="{42B239DA-E72F-1141-6A30-43C308BA8757}"/>
                </a:ext>
              </a:extLst>
            </p:cNvPr>
            <p:cNvCxnSpPr/>
            <p:nvPr/>
          </p:nvCxnSpPr>
          <p:spPr>
            <a:xfrm>
              <a:off x="8097963" y="2142531"/>
              <a:ext cx="33661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EAF5F11-9337-F48C-69A4-0846BA1767B1}"/>
                </a:ext>
              </a:extLst>
            </p:cNvPr>
            <p:cNvSpPr txBox="1"/>
            <p:nvPr/>
          </p:nvSpPr>
          <p:spPr>
            <a:xfrm>
              <a:off x="8071645" y="1772114"/>
              <a:ext cx="3891893" cy="307777"/>
            </a:xfrm>
            <a:prstGeom prst="rect">
              <a:avLst/>
            </a:prstGeom>
            <a:solidFill>
              <a:srgbClr val="FF0000"/>
            </a:solidFill>
          </p:spPr>
          <p:txBody>
            <a:bodyPr wrap="square">
              <a:spAutoFit/>
            </a:bodyPr>
            <a:lstStyle/>
            <a:p>
              <a:pPr algn="ctr"/>
              <a:r>
                <a:rPr lang="en-US" sz="1400" b="1" i="1">
                  <a:solidFill>
                    <a:srgbClr val="FFFF00"/>
                  </a:solidFill>
                  <a:latin typeface="Times New Roman" pitchFamily="18" charset="0"/>
                  <a:cs typeface="Times New Roman" pitchFamily="18" charset="0"/>
                </a:rPr>
                <a:t>Trái </a:t>
              </a:r>
              <a:r>
                <a:rPr lang="en-US" sz="1400" b="1" i="1">
                  <a:solidFill>
                    <a:srgbClr val="FFFF00"/>
                  </a:solidFill>
                  <a:latin typeface="Times New Roman" pitchFamily="18" charset="0"/>
                  <a:cs typeface="Times New Roman" pitchFamily="18" charset="0"/>
                  <a:sym typeface="Wingdings" panose="05000000000000000000" pitchFamily="2" charset="2"/>
                </a:rPr>
                <a:t> Phải  Chạm tới hạn thì bẻ xuống dòng  </a:t>
              </a:r>
              <a:endParaRPr lang="vi-VN" sz="1400" b="0">
                <a:solidFill>
                  <a:srgbClr val="FFFF00"/>
                </a:solidFill>
                <a:effectLst/>
                <a:latin typeface="Consolas" panose="020B0609020204030204" pitchFamily="49" charset="0"/>
              </a:endParaRPr>
            </a:p>
          </p:txBody>
        </p:sp>
      </p:grpSp>
      <p:grpSp>
        <p:nvGrpSpPr>
          <p:cNvPr id="10249" name="Group 10248">
            <a:extLst>
              <a:ext uri="{FF2B5EF4-FFF2-40B4-BE49-F238E27FC236}">
                <a16:creationId xmlns:a16="http://schemas.microsoft.com/office/drawing/2014/main" id="{31E387DC-343D-7504-20E4-AEBA82806860}"/>
              </a:ext>
            </a:extLst>
          </p:cNvPr>
          <p:cNvGrpSpPr/>
          <p:nvPr/>
        </p:nvGrpSpPr>
        <p:grpSpPr>
          <a:xfrm>
            <a:off x="5382094" y="4295593"/>
            <a:ext cx="6447218" cy="2496610"/>
            <a:chOff x="5382094" y="4427643"/>
            <a:chExt cx="6447218" cy="2359897"/>
          </a:xfrm>
        </p:grpSpPr>
        <p:pic>
          <p:nvPicPr>
            <p:cNvPr id="31" name="Picture 30">
              <a:extLst>
                <a:ext uri="{FF2B5EF4-FFF2-40B4-BE49-F238E27FC236}">
                  <a16:creationId xmlns:a16="http://schemas.microsoft.com/office/drawing/2014/main" id="{0F83D439-255F-8334-805B-704A27656E7E}"/>
                </a:ext>
              </a:extLst>
            </p:cNvPr>
            <p:cNvPicPr>
              <a:picLocks noChangeAspect="1"/>
            </p:cNvPicPr>
            <p:nvPr/>
          </p:nvPicPr>
          <p:blipFill>
            <a:blip r:embed="rId7"/>
            <a:stretch>
              <a:fillRect/>
            </a:stretch>
          </p:blipFill>
          <p:spPr>
            <a:xfrm>
              <a:off x="7796957" y="4427643"/>
              <a:ext cx="4032355" cy="2279428"/>
            </a:xfrm>
            <a:prstGeom prst="rect">
              <a:avLst/>
            </a:prstGeom>
          </p:spPr>
        </p:pic>
        <p:sp>
          <p:nvSpPr>
            <p:cNvPr id="10241" name="TextBox 10240">
              <a:extLst>
                <a:ext uri="{FF2B5EF4-FFF2-40B4-BE49-F238E27FC236}">
                  <a16:creationId xmlns:a16="http://schemas.microsoft.com/office/drawing/2014/main" id="{54953FF7-B5C9-2967-8575-3AF1609EB28C}"/>
                </a:ext>
              </a:extLst>
            </p:cNvPr>
            <p:cNvSpPr txBox="1"/>
            <p:nvPr/>
          </p:nvSpPr>
          <p:spPr>
            <a:xfrm>
              <a:off x="7796957" y="6479763"/>
              <a:ext cx="809508" cy="307777"/>
            </a:xfrm>
            <a:prstGeom prst="rect">
              <a:avLst/>
            </a:prstGeom>
            <a:solidFill>
              <a:srgbClr val="FF0000"/>
            </a:solidFill>
          </p:spPr>
          <p:txBody>
            <a:bodyPr wrap="square">
              <a:spAutoFit/>
            </a:bodyPr>
            <a:lstStyle/>
            <a:p>
              <a:pPr algn="ctr"/>
              <a:r>
                <a:rPr lang="en-US" sz="1400" b="1" i="1">
                  <a:solidFill>
                    <a:srgbClr val="FFFF00"/>
                  </a:solidFill>
                  <a:latin typeface="Times New Roman" pitchFamily="18" charset="0"/>
                  <a:cs typeface="Times New Roman" pitchFamily="18" charset="0"/>
                </a:rPr>
                <a:t>column</a:t>
              </a:r>
              <a:endParaRPr lang="vi-VN" sz="1400" b="0">
                <a:solidFill>
                  <a:srgbClr val="FFFF00"/>
                </a:solidFill>
                <a:effectLst/>
                <a:latin typeface="Consolas" panose="020B0609020204030204" pitchFamily="49" charset="0"/>
              </a:endParaRPr>
            </a:p>
          </p:txBody>
        </p:sp>
        <p:sp>
          <p:nvSpPr>
            <p:cNvPr id="10254" name="TextBox 10253">
              <a:extLst>
                <a:ext uri="{FF2B5EF4-FFF2-40B4-BE49-F238E27FC236}">
                  <a16:creationId xmlns:a16="http://schemas.microsoft.com/office/drawing/2014/main" id="{5E7AA64B-AAAF-3315-8C3C-CEA8CFA022AA}"/>
                </a:ext>
              </a:extLst>
            </p:cNvPr>
            <p:cNvSpPr txBox="1"/>
            <p:nvPr/>
          </p:nvSpPr>
          <p:spPr>
            <a:xfrm>
              <a:off x="5382094" y="6448634"/>
              <a:ext cx="809508" cy="290923"/>
            </a:xfrm>
            <a:prstGeom prst="rect">
              <a:avLst/>
            </a:prstGeom>
            <a:solidFill>
              <a:srgbClr val="FF0000"/>
            </a:solidFill>
          </p:spPr>
          <p:txBody>
            <a:bodyPr wrap="square">
              <a:spAutoFit/>
            </a:bodyPr>
            <a:lstStyle/>
            <a:p>
              <a:pPr algn="ctr"/>
              <a:r>
                <a:rPr lang="en-US" sz="1400" b="1" i="1">
                  <a:solidFill>
                    <a:srgbClr val="FFFF00"/>
                  </a:solidFill>
                  <a:latin typeface="Times New Roman" pitchFamily="18" charset="0"/>
                  <a:cs typeface="Times New Roman" pitchFamily="18" charset="0"/>
                </a:rPr>
                <a:t>row</a:t>
              </a:r>
              <a:endParaRPr lang="vi-VN" sz="1400" b="0">
                <a:solidFill>
                  <a:srgbClr val="FFFF00"/>
                </a:solidFill>
                <a:effectLst/>
                <a:latin typeface="Consolas" panose="020B0609020204030204" pitchFamily="49" charset="0"/>
              </a:endParaRPr>
            </a:p>
          </p:txBody>
        </p:sp>
      </p:grpSp>
      <p:pic>
        <p:nvPicPr>
          <p:cNvPr id="10245" name="Picture 10244">
            <a:extLst>
              <a:ext uri="{FF2B5EF4-FFF2-40B4-BE49-F238E27FC236}">
                <a16:creationId xmlns:a16="http://schemas.microsoft.com/office/drawing/2014/main" id="{04F17409-C1F7-7BBA-B891-CF876E13B474}"/>
              </a:ext>
            </a:extLst>
          </p:cNvPr>
          <p:cNvPicPr>
            <a:picLocks noChangeAspect="1"/>
          </p:cNvPicPr>
          <p:nvPr/>
        </p:nvPicPr>
        <p:blipFill>
          <a:blip r:embed="rId8"/>
          <a:stretch>
            <a:fillRect/>
          </a:stretch>
        </p:blipFill>
        <p:spPr>
          <a:xfrm>
            <a:off x="10063487" y="810864"/>
            <a:ext cx="2028650" cy="1233222"/>
          </a:xfrm>
          <a:prstGeom prst="rect">
            <a:avLst/>
          </a:prstGeom>
        </p:spPr>
      </p:pic>
      <p:pic>
        <p:nvPicPr>
          <p:cNvPr id="10253" name="Picture 10252">
            <a:extLst>
              <a:ext uri="{FF2B5EF4-FFF2-40B4-BE49-F238E27FC236}">
                <a16:creationId xmlns:a16="http://schemas.microsoft.com/office/drawing/2014/main" id="{7000DF6F-EE2B-0212-94B6-5D38C9D773B9}"/>
              </a:ext>
            </a:extLst>
          </p:cNvPr>
          <p:cNvPicPr>
            <a:picLocks noChangeAspect="1"/>
          </p:cNvPicPr>
          <p:nvPr/>
        </p:nvPicPr>
        <p:blipFill>
          <a:blip r:embed="rId9"/>
          <a:stretch>
            <a:fillRect/>
          </a:stretch>
        </p:blipFill>
        <p:spPr>
          <a:xfrm>
            <a:off x="2101468" y="2353568"/>
            <a:ext cx="3994532" cy="1612472"/>
          </a:xfrm>
          <a:prstGeom prst="rect">
            <a:avLst/>
          </a:prstGeom>
        </p:spPr>
      </p:pic>
      <p:sp>
        <p:nvSpPr>
          <p:cNvPr id="10256" name="TextBox 10255">
            <a:extLst>
              <a:ext uri="{FF2B5EF4-FFF2-40B4-BE49-F238E27FC236}">
                <a16:creationId xmlns:a16="http://schemas.microsoft.com/office/drawing/2014/main" id="{EF59FB5F-2E4C-550B-9669-693474390122}"/>
              </a:ext>
            </a:extLst>
          </p:cNvPr>
          <p:cNvSpPr txBox="1"/>
          <p:nvPr/>
        </p:nvSpPr>
        <p:spPr>
          <a:xfrm>
            <a:off x="7796957" y="3957793"/>
            <a:ext cx="4032355" cy="307777"/>
          </a:xfrm>
          <a:prstGeom prst="rect">
            <a:avLst/>
          </a:prstGeom>
          <a:solidFill>
            <a:srgbClr val="FF0000"/>
          </a:solidFill>
        </p:spPr>
        <p:txBody>
          <a:bodyPr wrap="square">
            <a:spAutoFit/>
          </a:bodyPr>
          <a:lstStyle/>
          <a:p>
            <a:pPr algn="ctr"/>
            <a:r>
              <a:rPr lang="en-US" sz="1400" b="1" i="1">
                <a:solidFill>
                  <a:srgbClr val="FFFF00"/>
                </a:solidFill>
                <a:latin typeface="Times New Roman" pitchFamily="18" charset="0"/>
                <a:cs typeface="Times New Roman" pitchFamily="18" charset="0"/>
              </a:rPr>
              <a:t>Trên </a:t>
            </a:r>
            <a:r>
              <a:rPr lang="en-US" sz="1400" b="1" i="1">
                <a:solidFill>
                  <a:srgbClr val="FFFF00"/>
                </a:solidFill>
                <a:latin typeface="Times New Roman" pitchFamily="18" charset="0"/>
                <a:cs typeface="Times New Roman" pitchFamily="18" charset="0"/>
                <a:sym typeface="Wingdings" panose="05000000000000000000" pitchFamily="2" charset="2"/>
              </a:rPr>
              <a:t> Dưới Chạm tới hạn thì thêm cột mới</a:t>
            </a:r>
            <a:endParaRPr lang="vi-VN" sz="1400" b="0">
              <a:solidFill>
                <a:srgbClr val="FFFF00"/>
              </a:solidFill>
              <a:effectLst/>
              <a:latin typeface="Consolas" panose="020B0609020204030204" pitchFamily="49" charset="0"/>
            </a:endParaRPr>
          </a:p>
        </p:txBody>
      </p:sp>
      <p:pic>
        <p:nvPicPr>
          <p:cNvPr id="10258" name="Picture 10257">
            <a:extLst>
              <a:ext uri="{FF2B5EF4-FFF2-40B4-BE49-F238E27FC236}">
                <a16:creationId xmlns:a16="http://schemas.microsoft.com/office/drawing/2014/main" id="{EFC22EB0-5AA0-C325-B3F0-6B0AF9DF2470}"/>
              </a:ext>
            </a:extLst>
          </p:cNvPr>
          <p:cNvPicPr>
            <a:picLocks noChangeAspect="1"/>
          </p:cNvPicPr>
          <p:nvPr/>
        </p:nvPicPr>
        <p:blipFill>
          <a:blip r:embed="rId10"/>
          <a:stretch>
            <a:fillRect/>
          </a:stretch>
        </p:blipFill>
        <p:spPr>
          <a:xfrm>
            <a:off x="7796957" y="2280912"/>
            <a:ext cx="3916988" cy="1612471"/>
          </a:xfrm>
          <a:prstGeom prst="rect">
            <a:avLst/>
          </a:prstGeom>
        </p:spPr>
      </p:pic>
    </p:spTree>
    <p:extLst>
      <p:ext uri="{BB962C8B-B14F-4D97-AF65-F5344CB8AC3E}">
        <p14:creationId xmlns:p14="http://schemas.microsoft.com/office/powerpoint/2010/main" val="19600648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0231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5" y="1496664"/>
            <a:ext cx="9553119" cy="984885"/>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14 . </a:t>
            </a:r>
            <a:r>
              <a:rPr lang="en-US" sz="2000" b="1">
                <a:solidFill>
                  <a:srgbClr val="CC00FF"/>
                </a:solidFill>
              </a:rPr>
              <a:t>Grid auto-fill, auto-fit </a:t>
            </a:r>
            <a:r>
              <a:rPr lang="en-US" b="1" i="1">
                <a:latin typeface="Times New Roman" pitchFamily="18" charset="0"/>
                <a:cs typeface="Times New Roman" pitchFamily="18" charset="0"/>
              </a:rPr>
              <a:t>D</a:t>
            </a:r>
            <a:r>
              <a:rPr lang="vi-VN" b="1" i="1">
                <a:latin typeface="Times New Roman" pitchFamily="18" charset="0"/>
                <a:cs typeface="Times New Roman" pitchFamily="18" charset="0"/>
              </a:rPr>
              <a:t>ùng để xác định cách grid items (phần tử bên trong grid) được tự động xếp trong grid container khi không có đủ vị trí (được xác định trước)</a:t>
            </a:r>
            <a:endParaRPr lang="en-US" b="1" i="1">
              <a:latin typeface="Times New Roman" pitchFamily="18" charset="0"/>
              <a:cs typeface="Times New Roman" pitchFamily="18" charset="0"/>
            </a:endParaRPr>
          </a:p>
          <a:p>
            <a:pPr marL="285750" indent="-285750">
              <a:buFont typeface="Wingdings" panose="05000000000000000000" pitchFamily="2" charset="2"/>
              <a:buChar char="q"/>
            </a:pPr>
            <a:endParaRPr lang="en-US" sz="2000" b="1">
              <a:solidFill>
                <a:srgbClr val="CC00FF"/>
              </a:solidFill>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5293679" cy="685800"/>
            <a:chOff x="1296" y="1824"/>
            <a:chExt cx="2853"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61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23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Hướng của lưới Grid - </a:t>
              </a:r>
              <a:r>
                <a:rPr lang="en-US" sz="2000" b="1">
                  <a:solidFill>
                    <a:srgbClr val="FF0000"/>
                  </a:solidFill>
                </a:rPr>
                <a:t>Grid Container</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4" name="Picture 3">
            <a:extLst>
              <a:ext uri="{FF2B5EF4-FFF2-40B4-BE49-F238E27FC236}">
                <a16:creationId xmlns:a16="http://schemas.microsoft.com/office/drawing/2014/main" id="{FE828A2B-4210-A7CB-F72F-649DF0EC2EE5}"/>
              </a:ext>
            </a:extLst>
          </p:cNvPr>
          <p:cNvPicPr>
            <a:picLocks noChangeAspect="1"/>
          </p:cNvPicPr>
          <p:nvPr/>
        </p:nvPicPr>
        <p:blipFill>
          <a:blip r:embed="rId5"/>
          <a:stretch>
            <a:fillRect/>
          </a:stretch>
        </p:blipFill>
        <p:spPr>
          <a:xfrm>
            <a:off x="991787" y="2284144"/>
            <a:ext cx="5317501" cy="1342578"/>
          </a:xfrm>
          <a:prstGeom prst="rect">
            <a:avLst/>
          </a:prstGeom>
        </p:spPr>
      </p:pic>
      <p:pic>
        <p:nvPicPr>
          <p:cNvPr id="18" name="Picture 17">
            <a:extLst>
              <a:ext uri="{FF2B5EF4-FFF2-40B4-BE49-F238E27FC236}">
                <a16:creationId xmlns:a16="http://schemas.microsoft.com/office/drawing/2014/main" id="{C05531C6-85D8-5E01-2E12-1ABD9541181D}"/>
              </a:ext>
            </a:extLst>
          </p:cNvPr>
          <p:cNvPicPr>
            <a:picLocks noChangeAspect="1"/>
          </p:cNvPicPr>
          <p:nvPr/>
        </p:nvPicPr>
        <p:blipFill rotWithShape="1">
          <a:blip r:embed="rId6"/>
          <a:srcRect l="10903" r="-1" b="1903"/>
          <a:stretch/>
        </p:blipFill>
        <p:spPr>
          <a:xfrm>
            <a:off x="1047297" y="3702834"/>
            <a:ext cx="4868297" cy="523220"/>
          </a:xfrm>
          <a:prstGeom prst="rect">
            <a:avLst/>
          </a:prstGeom>
        </p:spPr>
      </p:pic>
      <p:sp>
        <p:nvSpPr>
          <p:cNvPr id="20" name="TextBox 19">
            <a:extLst>
              <a:ext uri="{FF2B5EF4-FFF2-40B4-BE49-F238E27FC236}">
                <a16:creationId xmlns:a16="http://schemas.microsoft.com/office/drawing/2014/main" id="{748E09DD-A5B1-41F4-9100-2F6DF10E2CE1}"/>
              </a:ext>
            </a:extLst>
          </p:cNvPr>
          <p:cNvSpPr txBox="1"/>
          <p:nvPr/>
        </p:nvSpPr>
        <p:spPr>
          <a:xfrm>
            <a:off x="1736374" y="4424253"/>
            <a:ext cx="2505075" cy="523220"/>
          </a:xfrm>
          <a:prstGeom prst="rect">
            <a:avLst/>
          </a:prstGeom>
          <a:noFill/>
        </p:spPr>
        <p:txBody>
          <a:bodyPr wrap="square">
            <a:spAutoFit/>
          </a:bodyPr>
          <a:lstStyle/>
          <a:p>
            <a:pPr algn="ctr"/>
            <a:r>
              <a:rPr lang="en-US" sz="1400" b="1" i="1">
                <a:solidFill>
                  <a:srgbClr val="8500FF"/>
                </a:solidFill>
                <a:latin typeface="Times New Roman" pitchFamily="18" charset="0"/>
                <a:cs typeface="Times New Roman" pitchFamily="18" charset="0"/>
              </a:rPr>
              <a:t>Khi màn hình đủ lớn, sẽ tự động </a:t>
            </a:r>
            <a:r>
              <a:rPr lang="en-US" sz="1400" b="1" i="1">
                <a:solidFill>
                  <a:srgbClr val="FF0000"/>
                </a:solidFill>
                <a:latin typeface="Times New Roman" pitchFamily="18" charset="0"/>
                <a:cs typeface="Times New Roman" pitchFamily="18" charset="0"/>
              </a:rPr>
              <a:t>sinh ra các grid cell trống</a:t>
            </a:r>
            <a:endParaRPr lang="vi-VN" sz="1400" b="0">
              <a:solidFill>
                <a:srgbClr val="FF0000"/>
              </a:solidFill>
              <a:effectLst/>
              <a:latin typeface="Consolas" panose="020B0609020204030204" pitchFamily="49" charset="0"/>
            </a:endParaRPr>
          </a:p>
        </p:txBody>
      </p:sp>
      <p:pic>
        <p:nvPicPr>
          <p:cNvPr id="24" name="Picture 23">
            <a:extLst>
              <a:ext uri="{FF2B5EF4-FFF2-40B4-BE49-F238E27FC236}">
                <a16:creationId xmlns:a16="http://schemas.microsoft.com/office/drawing/2014/main" id="{2CD83597-6CE4-1AC1-22FD-EB99D676D3C6}"/>
              </a:ext>
            </a:extLst>
          </p:cNvPr>
          <p:cNvPicPr>
            <a:picLocks noChangeAspect="1"/>
          </p:cNvPicPr>
          <p:nvPr/>
        </p:nvPicPr>
        <p:blipFill>
          <a:blip r:embed="rId7"/>
          <a:stretch>
            <a:fillRect/>
          </a:stretch>
        </p:blipFill>
        <p:spPr>
          <a:xfrm>
            <a:off x="6854463" y="3702834"/>
            <a:ext cx="4933275" cy="461664"/>
          </a:xfrm>
          <a:prstGeom prst="rect">
            <a:avLst/>
          </a:prstGeom>
        </p:spPr>
      </p:pic>
      <p:sp>
        <p:nvSpPr>
          <p:cNvPr id="25" name="TextBox 24">
            <a:extLst>
              <a:ext uri="{FF2B5EF4-FFF2-40B4-BE49-F238E27FC236}">
                <a16:creationId xmlns:a16="http://schemas.microsoft.com/office/drawing/2014/main" id="{B1A65B22-C48A-0CBA-1D64-FBD785B56FEC}"/>
              </a:ext>
            </a:extLst>
          </p:cNvPr>
          <p:cNvSpPr txBox="1"/>
          <p:nvPr/>
        </p:nvSpPr>
        <p:spPr>
          <a:xfrm>
            <a:off x="8238039" y="4245392"/>
            <a:ext cx="2696260" cy="523220"/>
          </a:xfrm>
          <a:prstGeom prst="rect">
            <a:avLst/>
          </a:prstGeom>
          <a:noFill/>
          <a:ln>
            <a:solidFill>
              <a:srgbClr val="FF0000"/>
            </a:solidFill>
          </a:ln>
        </p:spPr>
        <p:txBody>
          <a:bodyPr wrap="square">
            <a:spAutoFit/>
          </a:bodyPr>
          <a:lstStyle/>
          <a:p>
            <a:pPr algn="ctr"/>
            <a:r>
              <a:rPr lang="en-US" sz="1400" b="1" i="1">
                <a:solidFill>
                  <a:srgbClr val="8500FF"/>
                </a:solidFill>
                <a:latin typeface="Times New Roman" pitchFamily="18" charset="0"/>
                <a:cs typeface="Times New Roman" pitchFamily="18" charset="0"/>
              </a:rPr>
              <a:t>Khi màn hình đủ lớn, sẽ tự </a:t>
            </a:r>
          </a:p>
          <a:p>
            <a:pPr algn="ctr"/>
            <a:r>
              <a:rPr lang="en-US" sz="1400" b="1" i="1">
                <a:solidFill>
                  <a:srgbClr val="FF0000"/>
                </a:solidFill>
                <a:latin typeface="Times New Roman" pitchFamily="18" charset="0"/>
                <a:cs typeface="Times New Roman" pitchFamily="18" charset="0"/>
              </a:rPr>
              <a:t>lấp đầy</a:t>
            </a:r>
            <a:endParaRPr lang="vi-VN" sz="1400" b="0">
              <a:solidFill>
                <a:srgbClr val="FF0000"/>
              </a:solidFill>
              <a:effectLst/>
              <a:latin typeface="Consolas" panose="020B0609020204030204" pitchFamily="49" charset="0"/>
            </a:endParaRPr>
          </a:p>
        </p:txBody>
      </p:sp>
      <p:pic>
        <p:nvPicPr>
          <p:cNvPr id="27" name="Picture 26">
            <a:extLst>
              <a:ext uri="{FF2B5EF4-FFF2-40B4-BE49-F238E27FC236}">
                <a16:creationId xmlns:a16="http://schemas.microsoft.com/office/drawing/2014/main" id="{1C81F57E-163B-A8A3-3340-0DEDD2670E4D}"/>
              </a:ext>
            </a:extLst>
          </p:cNvPr>
          <p:cNvPicPr>
            <a:picLocks noChangeAspect="1"/>
          </p:cNvPicPr>
          <p:nvPr/>
        </p:nvPicPr>
        <p:blipFill>
          <a:blip r:embed="rId8"/>
          <a:stretch>
            <a:fillRect/>
          </a:stretch>
        </p:blipFill>
        <p:spPr>
          <a:xfrm>
            <a:off x="6561026" y="2284144"/>
            <a:ext cx="5317501" cy="1297856"/>
          </a:xfrm>
          <a:prstGeom prst="rect">
            <a:avLst/>
          </a:prstGeom>
        </p:spPr>
      </p:pic>
    </p:spTree>
    <p:extLst>
      <p:ext uri="{BB962C8B-B14F-4D97-AF65-F5344CB8AC3E}">
        <p14:creationId xmlns:p14="http://schemas.microsoft.com/office/powerpoint/2010/main" val="125636272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1517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5" y="1496664"/>
            <a:ext cx="10130423" cy="3539430"/>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a:t>
            </a:r>
            <a:r>
              <a:rPr lang="fr-FR" sz="2000" b="1" i="1">
                <a:solidFill>
                  <a:srgbClr val="CC00FF"/>
                </a:solidFill>
                <a:latin typeface="Times New Roman" pitchFamily="18" charset="0"/>
                <a:cs typeface="Times New Roman" pitchFamily="18" charset="0"/>
              </a:rPr>
              <a:t>Đặt tên class CSS theo cách truyền thống, sẽ có những mặt hạn chế : </a:t>
            </a:r>
          </a:p>
          <a:p>
            <a:pPr marL="285750" indent="-285750">
              <a:buFont typeface="Wingdings" panose="05000000000000000000" pitchFamily="2" charset="2"/>
              <a:buChar char="q"/>
            </a:pPr>
            <a:endParaRPr lang="fr-FR" sz="2000" b="1" i="1">
              <a:solidFill>
                <a:srgbClr val="CC00FF"/>
              </a:solidFill>
              <a:latin typeface="Times New Roman" pitchFamily="18" charset="0"/>
              <a:cs typeface="Times New Roman" pitchFamily="18" charset="0"/>
            </a:endParaRPr>
          </a:p>
          <a:p>
            <a:pPr marL="914400" lvl="1" indent="-457200">
              <a:buFont typeface="+mj-lt"/>
              <a:buAutoNum type="arabicPeriod"/>
            </a:pPr>
            <a:r>
              <a:rPr lang="vi-VN" sz="2000" b="1" i="1">
                <a:solidFill>
                  <a:srgbClr val="CC00FF"/>
                </a:solidFill>
                <a:latin typeface="Times New Roman" pitchFamily="18" charset="0"/>
                <a:cs typeface="Times New Roman" pitchFamily="18" charset="0"/>
              </a:rPr>
              <a:t>Xung đột CSS:</a:t>
            </a:r>
            <a:r>
              <a:rPr lang="en-US" sz="2000"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Trong 1 dự án, đặc biệt là các dự án lớn, thì số lượng các khối, các phần tử lớn </a:t>
            </a:r>
          </a:p>
          <a:p>
            <a:pPr lvl="1"/>
            <a:r>
              <a:rPr lang="en-US" b="1" i="1">
                <a:latin typeface="Times New Roman" pitchFamily="18" charset="0"/>
                <a:cs typeface="Times New Roman" pitchFamily="18" charset="0"/>
                <a:sym typeface="Wingdings" panose="05000000000000000000" pitchFamily="2" charset="2"/>
              </a:rPr>
              <a:t>	 Số lượng các phần tử trên trang lớn</a:t>
            </a:r>
          </a:p>
          <a:p>
            <a:pPr lvl="1"/>
            <a:r>
              <a:rPr lang="en-US" b="1" i="1">
                <a:latin typeface="Times New Roman" pitchFamily="18" charset="0"/>
                <a:cs typeface="Times New Roman" pitchFamily="18" charset="0"/>
                <a:sym typeface="Wingdings" panose="05000000000000000000" pitchFamily="2" charset="2"/>
              </a:rPr>
              <a:t>	 Dễ bị trùng tên class, để đặt cho các phần tử</a:t>
            </a:r>
          </a:p>
          <a:p>
            <a:pPr lvl="1"/>
            <a:r>
              <a:rPr lang="en-US" b="1" i="1">
                <a:latin typeface="Times New Roman" pitchFamily="18" charset="0"/>
                <a:cs typeface="Times New Roman" pitchFamily="18" charset="0"/>
                <a:sym typeface="Wingdings" panose="05000000000000000000" pitchFamily="2" charset="2"/>
              </a:rPr>
              <a:t>	 CSS sử dụng cách thông thường  Có cấu trúc xếp tầng, nếu di chuyển khối code CSS đi vị trí khác  Có thể dẫn đến xung đột, ghi đè CSS do thứ tự ưu tiên</a:t>
            </a:r>
          </a:p>
          <a:p>
            <a:pPr lvl="1"/>
            <a:endParaRPr lang="en-US" b="1" i="1">
              <a:latin typeface="Times New Roman" pitchFamily="18" charset="0"/>
              <a:cs typeface="Times New Roman" pitchFamily="18" charset="0"/>
            </a:endParaRPr>
          </a:p>
          <a:p>
            <a:pPr marL="914400" lvl="1" indent="-457200">
              <a:buFont typeface="+mj-lt"/>
              <a:buAutoNum type="arabicPeriod" startAt="2"/>
            </a:pPr>
            <a:r>
              <a:rPr lang="vi-VN" sz="2000" b="1" i="1">
                <a:solidFill>
                  <a:srgbClr val="CC00FF"/>
                </a:solidFill>
                <a:latin typeface="Times New Roman" pitchFamily="18" charset="0"/>
                <a:cs typeface="Times New Roman" pitchFamily="18" charset="0"/>
              </a:rPr>
              <a:t>Khó bảo trì: </a:t>
            </a:r>
            <a:r>
              <a:rPr lang="vi-VN" b="1" i="1">
                <a:latin typeface="Times New Roman" pitchFamily="18" charset="0"/>
                <a:cs typeface="Times New Roman" pitchFamily="18" charset="0"/>
              </a:rPr>
              <a:t>Khi CSS không được cấu trúc và đặt tên một cách logic, việc bảo trì trang web trở nên khó khăn. Bạn có thể mất nhiều thời gian tìm kiếm và chỉnh sửa các lớp CSS liên quan khi cần thay đổi giao diện.</a:t>
            </a:r>
            <a:r>
              <a:rPr lang="en-US" b="1" i="1">
                <a:latin typeface="Times New Roman" pitchFamily="18" charset="0"/>
                <a:cs typeface="Times New Roman" pitchFamily="18" charset="0"/>
              </a:rPr>
              <a:t> </a:t>
            </a:r>
            <a:endParaRPr lang="fr-FR" b="1" i="1">
              <a:latin typeface="Times New Roman" pitchFamily="18" charset="0"/>
              <a:cs typeface="Times New Roman" pitchFamily="18" charset="0"/>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393670" cy="685800"/>
            <a:chOff x="1296" y="1824"/>
            <a:chExt cx="1829"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589"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69" y="1925"/>
              <a:ext cx="13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Đặt vấn đề ?</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Tree>
    <p:extLst>
      <p:ext uri="{BB962C8B-B14F-4D97-AF65-F5344CB8AC3E}">
        <p14:creationId xmlns:p14="http://schemas.microsoft.com/office/powerpoint/2010/main" val="1708840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3. Background-</a:t>
            </a:r>
            <a:r>
              <a:rPr lang="vi-VN" b="1" i="1">
                <a:solidFill>
                  <a:srgbClr val="0000CC"/>
                </a:solidFill>
                <a:latin typeface="Times New Roman" pitchFamily="18" charset="0"/>
                <a:cs typeface="Times New Roman" pitchFamily="18" charset="0"/>
              </a:rPr>
              <a:t>attachment</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p>
        </p:txBody>
      </p:sp>
      <p:graphicFrame>
        <p:nvGraphicFramePr>
          <p:cNvPr id="2" name="Table 1">
            <a:extLst>
              <a:ext uri="{FF2B5EF4-FFF2-40B4-BE49-F238E27FC236}">
                <a16:creationId xmlns:a16="http://schemas.microsoft.com/office/drawing/2014/main" id="{14A9342D-2009-B304-C6BB-05B4D1788603}"/>
              </a:ext>
            </a:extLst>
          </p:cNvPr>
          <p:cNvGraphicFramePr>
            <a:graphicFrameLocks noGrp="1"/>
          </p:cNvGraphicFramePr>
          <p:nvPr/>
        </p:nvGraphicFramePr>
        <p:xfrm>
          <a:off x="1158836" y="1842900"/>
          <a:ext cx="10848944" cy="1394948"/>
        </p:xfrm>
        <a:graphic>
          <a:graphicData uri="http://schemas.openxmlformats.org/drawingml/2006/table">
            <a:tbl>
              <a:tblPr firstRow="1" firstCol="1" bandRow="1">
                <a:tableStyleId>{5C22544A-7EE6-4342-B048-85BDC9FD1C3A}</a:tableStyleId>
              </a:tblPr>
              <a:tblGrid>
                <a:gridCol w="998811">
                  <a:extLst>
                    <a:ext uri="{9D8B030D-6E8A-4147-A177-3AD203B41FA5}">
                      <a16:colId xmlns:a16="http://schemas.microsoft.com/office/drawing/2014/main" val="2583722390"/>
                    </a:ext>
                  </a:extLst>
                </a:gridCol>
                <a:gridCol w="1449711">
                  <a:extLst>
                    <a:ext uri="{9D8B030D-6E8A-4147-A177-3AD203B41FA5}">
                      <a16:colId xmlns:a16="http://schemas.microsoft.com/office/drawing/2014/main" val="4049612280"/>
                    </a:ext>
                  </a:extLst>
                </a:gridCol>
                <a:gridCol w="8400422">
                  <a:extLst>
                    <a:ext uri="{9D8B030D-6E8A-4147-A177-3AD203B41FA5}">
                      <a16:colId xmlns:a16="http://schemas.microsoft.com/office/drawing/2014/main" val="132168980"/>
                    </a:ext>
                  </a:extLst>
                </a:gridCol>
              </a:tblGrid>
              <a:tr h="28623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scroll</a:t>
                      </a: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Default - Ảnh sẽ tự động cuộn theo trình duyệt khi kéo lên xuống</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fixed</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cố định khi kéo scroll lên xuống</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local</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cố định cục bộ trong bố cục con</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011180490"/>
                  </a:ext>
                </a:extLst>
              </a:tr>
            </a:tbl>
          </a:graphicData>
        </a:graphic>
      </p:graphicFrame>
      <p:pic>
        <p:nvPicPr>
          <p:cNvPr id="18" name="Picture 17">
            <a:extLst>
              <a:ext uri="{FF2B5EF4-FFF2-40B4-BE49-F238E27FC236}">
                <a16:creationId xmlns:a16="http://schemas.microsoft.com/office/drawing/2014/main" id="{14C1F04F-7D50-1A8D-DBE1-32FD451ACA3C}"/>
              </a:ext>
            </a:extLst>
          </p:cNvPr>
          <p:cNvPicPr>
            <a:picLocks noChangeAspect="1"/>
          </p:cNvPicPr>
          <p:nvPr/>
        </p:nvPicPr>
        <p:blipFill rotWithShape="1">
          <a:blip r:embed="rId5"/>
          <a:srcRect r="4771"/>
          <a:stretch/>
        </p:blipFill>
        <p:spPr>
          <a:xfrm>
            <a:off x="1158836" y="3278642"/>
            <a:ext cx="3210979" cy="1057275"/>
          </a:xfrm>
          <a:prstGeom prst="rect">
            <a:avLst/>
          </a:prstGeom>
        </p:spPr>
      </p:pic>
      <p:sp>
        <p:nvSpPr>
          <p:cNvPr id="19" name="Arrow: Right 18">
            <a:extLst>
              <a:ext uri="{FF2B5EF4-FFF2-40B4-BE49-F238E27FC236}">
                <a16:creationId xmlns:a16="http://schemas.microsoft.com/office/drawing/2014/main" id="{D2FC711C-D09C-4769-0831-D243B5F5F87B}"/>
              </a:ext>
            </a:extLst>
          </p:cNvPr>
          <p:cNvSpPr/>
          <p:nvPr/>
        </p:nvSpPr>
        <p:spPr>
          <a:xfrm>
            <a:off x="8470760" y="4793064"/>
            <a:ext cx="371789"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19">
            <a:extLst>
              <a:ext uri="{FF2B5EF4-FFF2-40B4-BE49-F238E27FC236}">
                <a16:creationId xmlns:a16="http://schemas.microsoft.com/office/drawing/2014/main" id="{DA578966-FC46-97D2-3C1C-3410E6868951}"/>
              </a:ext>
            </a:extLst>
          </p:cNvPr>
          <p:cNvSpPr/>
          <p:nvPr/>
        </p:nvSpPr>
        <p:spPr>
          <a:xfrm>
            <a:off x="7725935" y="3544658"/>
            <a:ext cx="1800172" cy="3480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Scorll (mặc định ) </a:t>
            </a:r>
          </a:p>
        </p:txBody>
      </p:sp>
      <p:pic>
        <p:nvPicPr>
          <p:cNvPr id="28" name="Picture 27">
            <a:extLst>
              <a:ext uri="{FF2B5EF4-FFF2-40B4-BE49-F238E27FC236}">
                <a16:creationId xmlns:a16="http://schemas.microsoft.com/office/drawing/2014/main" id="{FA0A6CCF-650A-7518-9B9B-E42ECDDE2B4A}"/>
              </a:ext>
            </a:extLst>
          </p:cNvPr>
          <p:cNvPicPr>
            <a:picLocks noChangeAspect="1"/>
          </p:cNvPicPr>
          <p:nvPr/>
        </p:nvPicPr>
        <p:blipFill>
          <a:blip r:embed="rId6"/>
          <a:stretch>
            <a:fillRect/>
          </a:stretch>
        </p:blipFill>
        <p:spPr>
          <a:xfrm>
            <a:off x="1150296" y="4415239"/>
            <a:ext cx="2974809" cy="2344006"/>
          </a:xfrm>
          <a:prstGeom prst="rect">
            <a:avLst/>
          </a:prstGeom>
        </p:spPr>
      </p:pic>
      <p:pic>
        <p:nvPicPr>
          <p:cNvPr id="30" name="Picture 29">
            <a:extLst>
              <a:ext uri="{FF2B5EF4-FFF2-40B4-BE49-F238E27FC236}">
                <a16:creationId xmlns:a16="http://schemas.microsoft.com/office/drawing/2014/main" id="{8153A960-6AAD-4030-5346-7A60B1C022A4}"/>
              </a:ext>
            </a:extLst>
          </p:cNvPr>
          <p:cNvPicPr>
            <a:picLocks noChangeAspect="1"/>
          </p:cNvPicPr>
          <p:nvPr/>
        </p:nvPicPr>
        <p:blipFill>
          <a:blip r:embed="rId7"/>
          <a:stretch>
            <a:fillRect/>
          </a:stretch>
        </p:blipFill>
        <p:spPr>
          <a:xfrm>
            <a:off x="5180708" y="3558472"/>
            <a:ext cx="2545227" cy="3263304"/>
          </a:xfrm>
          <a:prstGeom prst="rect">
            <a:avLst/>
          </a:prstGeom>
        </p:spPr>
      </p:pic>
      <p:pic>
        <p:nvPicPr>
          <p:cNvPr id="10304" name="Picture 10303">
            <a:extLst>
              <a:ext uri="{FF2B5EF4-FFF2-40B4-BE49-F238E27FC236}">
                <a16:creationId xmlns:a16="http://schemas.microsoft.com/office/drawing/2014/main" id="{81514BC6-763C-2204-99A2-F82F29B2D472}"/>
              </a:ext>
            </a:extLst>
          </p:cNvPr>
          <p:cNvPicPr>
            <a:picLocks noChangeAspect="1"/>
          </p:cNvPicPr>
          <p:nvPr/>
        </p:nvPicPr>
        <p:blipFill>
          <a:blip r:embed="rId8"/>
          <a:stretch>
            <a:fillRect/>
          </a:stretch>
        </p:blipFill>
        <p:spPr>
          <a:xfrm>
            <a:off x="9526107" y="3558471"/>
            <a:ext cx="2429209" cy="3263303"/>
          </a:xfrm>
          <a:prstGeom prst="rect">
            <a:avLst/>
          </a:prstGeom>
        </p:spPr>
      </p:pic>
      <p:grpSp>
        <p:nvGrpSpPr>
          <p:cNvPr id="4" name="Group 46">
            <a:extLst>
              <a:ext uri="{FF2B5EF4-FFF2-40B4-BE49-F238E27FC236}">
                <a16:creationId xmlns:a16="http://schemas.microsoft.com/office/drawing/2014/main" id="{858CFC5C-2CBB-165B-1D0C-D4388FECFB51}"/>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C9536872-106A-16DD-22FA-F0C557F8545C}"/>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CA8C722D-24D0-6B3B-25AC-D5121DA2632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F068A489-69AA-C85A-99C7-45C2FC351FFC}"/>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5" name="Text Box 50">
              <a:extLst>
                <a:ext uri="{FF2B5EF4-FFF2-40B4-BE49-F238E27FC236}">
                  <a16:creationId xmlns:a16="http://schemas.microsoft.com/office/drawing/2014/main" id="{FAB18550-713F-B705-80FA-EC0EACCD28AE}"/>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274691236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FFA83-F991-DA6C-3E25-52ADA794CE8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714" b="90000" l="0" r="98500">
                        <a14:foregroundMark x1="18200" y1="52381" x2="18200" y2="52381"/>
                        <a14:foregroundMark x1="20600" y1="51667" x2="20600" y2="51667"/>
                        <a14:foregroundMark x1="22600" y1="53095" x2="22600" y2="53095"/>
                        <a14:foregroundMark x1="24900" y1="50952" x2="24900" y2="50952"/>
                        <a14:foregroundMark x1="36300" y1="49048" x2="36300" y2="49048"/>
                        <a14:foregroundMark x1="34500" y1="42143" x2="41900" y2="55000"/>
                        <a14:foregroundMark x1="46400" y1="52619" x2="46400" y2="52619"/>
                        <a14:foregroundMark x1="47800" y1="53810" x2="47800" y2="53810"/>
                        <a14:foregroundMark x1="50400" y1="52619" x2="50400" y2="52619"/>
                        <a14:foregroundMark x1="54600" y1="54762" x2="54600" y2="54762"/>
                        <a14:foregroundMark x1="57200" y1="53095" x2="57200" y2="53095"/>
                        <a14:foregroundMark x1="60300" y1="51190" x2="60300" y2="51190"/>
                        <a14:foregroundMark x1="68700" y1="41667" x2="73900" y2="52857"/>
                        <a14:foregroundMark x1="68600" y1="42143" x2="76400" y2="58095"/>
                        <a14:foregroundMark x1="82100" y1="52619" x2="82100" y2="52619"/>
                        <a14:foregroundMark x1="84900" y1="52619" x2="84900" y2="52619"/>
                        <a14:foregroundMark x1="86500" y1="53810" x2="86500" y2="53810"/>
                        <a14:foregroundMark x1="87500" y1="54048" x2="87500" y2="54048"/>
                        <a14:foregroundMark x1="89400" y1="52143" x2="89400" y2="52143"/>
                        <a14:foregroundMark x1="89400" y1="49524" x2="89400" y2="49524"/>
                        <a14:foregroundMark x1="91000" y1="54286" x2="91000" y2="54286"/>
                        <a14:foregroundMark x1="93200" y1="53333" x2="93200" y2="53333"/>
                        <a14:foregroundMark x1="10200" y1="42857" x2="15600" y2="60000"/>
                        <a14:foregroundMark x1="34800" y1="41667" x2="34400" y2="38333"/>
                        <a14:foregroundMark x1="86300" y1="48810" x2="86300" y2="48810"/>
                      </a14:backgroundRemoval>
                    </a14:imgEffect>
                  </a14:imgLayer>
                </a14:imgProps>
              </a:ext>
              <a:ext uri="{28A0092B-C50C-407E-A947-70E740481C1C}">
                <a14:useLocalDpi xmlns:a14="http://schemas.microsoft.com/office/drawing/2010/main" val="0"/>
              </a:ext>
            </a:extLst>
          </a:blip>
          <a:stretch>
            <a:fillRect/>
          </a:stretch>
        </p:blipFill>
        <p:spPr>
          <a:xfrm>
            <a:off x="1394272" y="1398792"/>
            <a:ext cx="4838257" cy="2032068"/>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5"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6"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210125" y="1496664"/>
            <a:ext cx="10130423" cy="400110"/>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a:t>
            </a:r>
            <a:r>
              <a:rPr lang="fr-FR" sz="2000" b="1">
                <a:solidFill>
                  <a:srgbClr val="CC00FF"/>
                </a:solidFill>
              </a:rPr>
              <a:t>BEM</a:t>
            </a:r>
            <a:r>
              <a:rPr lang="fr-FR" sz="2000" b="0" i="0">
                <a:solidFill>
                  <a:srgbClr val="374151"/>
                </a:solidFill>
                <a:effectLst/>
                <a:latin typeface="Söhne"/>
              </a:rPr>
              <a:t> là viết tắt của </a:t>
            </a:r>
            <a:r>
              <a:rPr lang="fr-FR" sz="2000" b="1">
                <a:solidFill>
                  <a:srgbClr val="CC00FF"/>
                </a:solidFill>
              </a:rPr>
              <a:t>Block, Element, Modifier </a:t>
            </a:r>
            <a:r>
              <a:rPr lang="en-US" sz="2000" b="1">
                <a:solidFill>
                  <a:srgbClr val="CC00FF"/>
                </a:solidFill>
              </a:rPr>
              <a:t> </a:t>
            </a:r>
            <a:r>
              <a:rPr lang="en-US" b="1" i="1">
                <a:latin typeface="Times New Roman" pitchFamily="18" charset="0"/>
                <a:cs typeface="Times New Roman" pitchFamily="18" charset="0"/>
              </a:rPr>
              <a:t>L</a:t>
            </a:r>
            <a:r>
              <a:rPr lang="vi-VN" b="1" i="1">
                <a:latin typeface="Times New Roman" pitchFamily="18" charset="0"/>
                <a:cs typeface="Times New Roman" pitchFamily="18" charset="0"/>
              </a:rPr>
              <a:t>à một phương pháp đặt tên và quản lý </a:t>
            </a:r>
            <a:r>
              <a:rPr lang="en-US" b="1" i="1">
                <a:solidFill>
                  <a:srgbClr val="FF0000"/>
                </a:solidFill>
                <a:latin typeface="Times New Roman" pitchFamily="18" charset="0"/>
                <a:cs typeface="Times New Roman" pitchFamily="18" charset="0"/>
              </a:rPr>
              <a:t>class </a:t>
            </a:r>
            <a:r>
              <a:rPr lang="vi-VN" b="1" i="1">
                <a:latin typeface="Times New Roman" pitchFamily="18" charset="0"/>
                <a:cs typeface="Times New Roman" pitchFamily="18" charset="0"/>
              </a:rPr>
              <a:t>CSS</a:t>
            </a:r>
            <a:endParaRPr lang="en-US" b="1" i="1">
              <a:latin typeface="Times New Roman" pitchFamily="18" charset="0"/>
              <a:cs typeface="Times New Roman" pitchFamily="18" charset="0"/>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538397" cy="685800"/>
            <a:chOff x="1296" y="1824"/>
            <a:chExt cx="1907"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667"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69" y="1925"/>
              <a:ext cx="145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BEM là gì ? </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
        <p:nvSpPr>
          <p:cNvPr id="6" name="TextBox 5">
            <a:extLst>
              <a:ext uri="{FF2B5EF4-FFF2-40B4-BE49-F238E27FC236}">
                <a16:creationId xmlns:a16="http://schemas.microsoft.com/office/drawing/2014/main" id="{88ABA3B3-20F4-8FD1-526A-44530E8EA8B6}"/>
              </a:ext>
            </a:extLst>
          </p:cNvPr>
          <p:cNvSpPr txBox="1"/>
          <p:nvPr/>
        </p:nvSpPr>
        <p:spPr>
          <a:xfrm>
            <a:off x="1394272" y="2904456"/>
            <a:ext cx="10687056" cy="3231654"/>
          </a:xfrm>
          <a:prstGeom prst="rect">
            <a:avLst/>
          </a:prstGeom>
          <a:noFill/>
        </p:spPr>
        <p:txBody>
          <a:bodyPr wrap="square">
            <a:spAutoFit/>
          </a:bodyPr>
          <a:lstStyle/>
          <a:p>
            <a:r>
              <a:rPr lang="en-US" sz="2000" b="1">
                <a:solidFill>
                  <a:srgbClr val="CC00FF"/>
                </a:solidFill>
              </a:rPr>
              <a:t>Block</a:t>
            </a:r>
          </a:p>
          <a:p>
            <a:r>
              <a:rPr lang="en-US" b="1" i="1">
                <a:latin typeface="Times New Roman" pitchFamily="18" charset="0"/>
                <a:cs typeface="Times New Roman" pitchFamily="18" charset="0"/>
              </a:rPr>
              <a:t>Là các khối độc lập .</a:t>
            </a:r>
          </a:p>
          <a:p>
            <a:r>
              <a:rPr lang="en-US" b="1" i="1">
                <a:latin typeface="Times New Roman" pitchFamily="18" charset="0"/>
                <a:cs typeface="Times New Roman" pitchFamily="18" charset="0"/>
              </a:rPr>
              <a:t>Ví dụ: </a:t>
            </a:r>
            <a:r>
              <a:rPr lang="en-US" b="1" i="1">
                <a:solidFill>
                  <a:srgbClr val="8500FF"/>
                </a:solidFill>
                <a:latin typeface="Times New Roman" pitchFamily="18" charset="0"/>
                <a:cs typeface="Times New Roman" pitchFamily="18" charset="0"/>
              </a:rPr>
              <a:t>Header</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navigation</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footer</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menu …</a:t>
            </a:r>
          </a:p>
          <a:p>
            <a:endParaRPr lang="en-US" b="1" i="1">
              <a:latin typeface="Times New Roman" pitchFamily="18" charset="0"/>
              <a:cs typeface="Times New Roman" pitchFamily="18" charset="0"/>
            </a:endParaRPr>
          </a:p>
          <a:p>
            <a:r>
              <a:rPr lang="en-US" sz="2000" b="1">
                <a:solidFill>
                  <a:srgbClr val="CC00FF"/>
                </a:solidFill>
              </a:rPr>
              <a:t>Element</a:t>
            </a:r>
          </a:p>
          <a:p>
            <a:r>
              <a:rPr lang="en-US" b="1" i="1">
                <a:latin typeface="Times New Roman" pitchFamily="18" charset="0"/>
                <a:cs typeface="Times New Roman" pitchFamily="18" charset="0"/>
              </a:rPr>
              <a:t> Có thể coi element là phần tử con của block, element được gắn về mặt ngữ nghĩa với block của nó.</a:t>
            </a:r>
          </a:p>
          <a:p>
            <a:r>
              <a:rPr lang="en-US" b="1" i="1">
                <a:latin typeface="Times New Roman" pitchFamily="18" charset="0"/>
                <a:cs typeface="Times New Roman" pitchFamily="18" charset="0"/>
              </a:rPr>
              <a:t>Ví dụ: </a:t>
            </a:r>
            <a:r>
              <a:rPr lang="en-US" b="1" i="1">
                <a:solidFill>
                  <a:srgbClr val="8500FF"/>
                </a:solidFill>
                <a:latin typeface="Times New Roman" pitchFamily="18" charset="0"/>
                <a:cs typeface="Times New Roman" pitchFamily="18" charset="0"/>
              </a:rPr>
              <a:t>title</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description</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image</a:t>
            </a:r>
          </a:p>
          <a:p>
            <a:endParaRPr lang="en-US" b="1" i="1">
              <a:latin typeface="Times New Roman" pitchFamily="18" charset="0"/>
              <a:cs typeface="Times New Roman" pitchFamily="18" charset="0"/>
            </a:endParaRPr>
          </a:p>
          <a:p>
            <a:r>
              <a:rPr lang="en-US" sz="2000" b="1">
                <a:solidFill>
                  <a:srgbClr val="CC00FF"/>
                </a:solidFill>
              </a:rPr>
              <a:t>Modifier</a:t>
            </a:r>
          </a:p>
          <a:p>
            <a:r>
              <a:rPr lang="en-US" b="1" i="1">
                <a:latin typeface="Times New Roman" pitchFamily="18" charset="0"/>
                <a:cs typeface="Times New Roman" pitchFamily="18" charset="0"/>
              </a:rPr>
              <a:t>Là thành phần dùng để bổ nghĩa cho block, hoặc element .</a:t>
            </a:r>
          </a:p>
          <a:p>
            <a:r>
              <a:rPr lang="en-US" b="1" i="1">
                <a:latin typeface="Times New Roman" pitchFamily="18" charset="0"/>
                <a:cs typeface="Times New Roman" pitchFamily="18" charset="0"/>
              </a:rPr>
              <a:t>Ví dụ: </a:t>
            </a:r>
            <a:r>
              <a:rPr lang="en-US" b="1" i="1">
                <a:solidFill>
                  <a:srgbClr val="8500FF"/>
                </a:solidFill>
                <a:latin typeface="Times New Roman" pitchFamily="18" charset="0"/>
                <a:cs typeface="Times New Roman" pitchFamily="18" charset="0"/>
              </a:rPr>
              <a:t>checked</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disabled</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small</a:t>
            </a:r>
            <a:r>
              <a:rPr lang="en-US" b="1" i="1">
                <a:latin typeface="Times New Roman" pitchFamily="18" charset="0"/>
                <a:cs typeface="Times New Roman" pitchFamily="18" charset="0"/>
              </a:rPr>
              <a:t> , </a:t>
            </a:r>
            <a:r>
              <a:rPr lang="en-US" b="1" i="1">
                <a:solidFill>
                  <a:srgbClr val="8500FF"/>
                </a:solidFill>
                <a:latin typeface="Times New Roman" pitchFamily="18" charset="0"/>
                <a:cs typeface="Times New Roman" pitchFamily="18" charset="0"/>
              </a:rPr>
              <a:t>red</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signIn</a:t>
            </a:r>
            <a:r>
              <a:rPr lang="en-US" b="1" i="1">
                <a:latin typeface="Times New Roman" pitchFamily="18" charset="0"/>
                <a:cs typeface="Times New Roman" pitchFamily="18" charset="0"/>
              </a:rPr>
              <a:t>, </a:t>
            </a:r>
            <a:r>
              <a:rPr lang="en-US" b="1" i="1">
                <a:solidFill>
                  <a:srgbClr val="8500FF"/>
                </a:solidFill>
                <a:latin typeface="Times New Roman" pitchFamily="18" charset="0"/>
                <a:cs typeface="Times New Roman" pitchFamily="18" charset="0"/>
              </a:rPr>
              <a:t>signUp</a:t>
            </a:r>
            <a:r>
              <a:rPr lang="en-US" b="1" i="1">
                <a:latin typeface="Times New Roman" pitchFamily="18" charset="0"/>
                <a:cs typeface="Times New Roman" pitchFamily="18" charset="0"/>
              </a:rPr>
              <a:t>…</a:t>
            </a:r>
          </a:p>
        </p:txBody>
      </p:sp>
    </p:spTree>
    <p:extLst>
      <p:ext uri="{BB962C8B-B14F-4D97-AF65-F5344CB8AC3E}">
        <p14:creationId xmlns:p14="http://schemas.microsoft.com/office/powerpoint/2010/main" val="111060180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538397" cy="685800"/>
            <a:chOff x="1296" y="1824"/>
            <a:chExt cx="1907"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667"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69" y="1925"/>
              <a:ext cx="145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Ví dụ sử dụng BEM</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4" name="Picture 3">
            <a:extLst>
              <a:ext uri="{FF2B5EF4-FFF2-40B4-BE49-F238E27FC236}">
                <a16:creationId xmlns:a16="http://schemas.microsoft.com/office/drawing/2014/main" id="{178A5E24-E772-184C-1033-B4F7DE4A1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6589" y="3712118"/>
            <a:ext cx="5185237" cy="3145882"/>
          </a:xfrm>
          <a:prstGeom prst="rect">
            <a:avLst/>
          </a:prstGeom>
        </p:spPr>
      </p:pic>
      <p:pic>
        <p:nvPicPr>
          <p:cNvPr id="15" name="Picture 14">
            <a:extLst>
              <a:ext uri="{FF2B5EF4-FFF2-40B4-BE49-F238E27FC236}">
                <a16:creationId xmlns:a16="http://schemas.microsoft.com/office/drawing/2014/main" id="{91579D47-8051-7359-69CF-6FC5CC14116F}"/>
              </a:ext>
            </a:extLst>
          </p:cNvPr>
          <p:cNvPicPr>
            <a:picLocks noChangeAspect="1"/>
          </p:cNvPicPr>
          <p:nvPr/>
        </p:nvPicPr>
        <p:blipFill>
          <a:blip r:embed="rId6"/>
          <a:stretch>
            <a:fillRect/>
          </a:stretch>
        </p:blipFill>
        <p:spPr>
          <a:xfrm>
            <a:off x="837776" y="3712118"/>
            <a:ext cx="4984353" cy="3119905"/>
          </a:xfrm>
          <a:prstGeom prst="rect">
            <a:avLst/>
          </a:prstGeom>
        </p:spPr>
      </p:pic>
      <p:pic>
        <p:nvPicPr>
          <p:cNvPr id="3" name="Picture 2">
            <a:extLst>
              <a:ext uri="{FF2B5EF4-FFF2-40B4-BE49-F238E27FC236}">
                <a16:creationId xmlns:a16="http://schemas.microsoft.com/office/drawing/2014/main" id="{A81D2EE8-B4E0-6E67-249C-6C37A72ECF95}"/>
              </a:ext>
            </a:extLst>
          </p:cNvPr>
          <p:cNvPicPr>
            <a:picLocks noChangeAspect="1"/>
          </p:cNvPicPr>
          <p:nvPr/>
        </p:nvPicPr>
        <p:blipFill rotWithShape="1">
          <a:blip r:embed="rId7"/>
          <a:srcRect t="18501" r="4547" b="5342"/>
          <a:stretch/>
        </p:blipFill>
        <p:spPr>
          <a:xfrm>
            <a:off x="837776" y="1450896"/>
            <a:ext cx="7923664" cy="2194817"/>
          </a:xfrm>
          <a:prstGeom prst="rect">
            <a:avLst/>
          </a:prstGeom>
        </p:spPr>
      </p:pic>
    </p:spTree>
    <p:extLst>
      <p:ext uri="{BB962C8B-B14F-4D97-AF65-F5344CB8AC3E}">
        <p14:creationId xmlns:p14="http://schemas.microsoft.com/office/powerpoint/2010/main" val="31306170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538397" cy="685800"/>
            <a:chOff x="1296" y="1824"/>
            <a:chExt cx="1907"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667"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69" y="1925"/>
              <a:ext cx="145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Ví dụ sử dụng BEM</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3" name="Picture 2">
            <a:extLst>
              <a:ext uri="{FF2B5EF4-FFF2-40B4-BE49-F238E27FC236}">
                <a16:creationId xmlns:a16="http://schemas.microsoft.com/office/drawing/2014/main" id="{A7BAFB4C-DE2A-7021-B68D-3CD865F1CF51}"/>
              </a:ext>
            </a:extLst>
          </p:cNvPr>
          <p:cNvPicPr>
            <a:picLocks noChangeAspect="1"/>
          </p:cNvPicPr>
          <p:nvPr/>
        </p:nvPicPr>
        <p:blipFill>
          <a:blip r:embed="rId5"/>
          <a:stretch>
            <a:fillRect/>
          </a:stretch>
        </p:blipFill>
        <p:spPr>
          <a:xfrm>
            <a:off x="839484" y="1795462"/>
            <a:ext cx="6257925" cy="3267075"/>
          </a:xfrm>
          <a:prstGeom prst="rect">
            <a:avLst/>
          </a:prstGeom>
        </p:spPr>
      </p:pic>
      <p:pic>
        <p:nvPicPr>
          <p:cNvPr id="6" name="Picture 5">
            <a:extLst>
              <a:ext uri="{FF2B5EF4-FFF2-40B4-BE49-F238E27FC236}">
                <a16:creationId xmlns:a16="http://schemas.microsoft.com/office/drawing/2014/main" id="{C999D2E5-9F62-8748-485C-B6AC1EA8A067}"/>
              </a:ext>
            </a:extLst>
          </p:cNvPr>
          <p:cNvPicPr>
            <a:picLocks noChangeAspect="1"/>
          </p:cNvPicPr>
          <p:nvPr/>
        </p:nvPicPr>
        <p:blipFill>
          <a:blip r:embed="rId6"/>
          <a:stretch>
            <a:fillRect/>
          </a:stretch>
        </p:blipFill>
        <p:spPr>
          <a:xfrm>
            <a:off x="839484" y="5299072"/>
            <a:ext cx="2133600" cy="923925"/>
          </a:xfrm>
          <a:prstGeom prst="rect">
            <a:avLst/>
          </a:prstGeom>
        </p:spPr>
      </p:pic>
      <p:sp>
        <p:nvSpPr>
          <p:cNvPr id="14" name="TextBox 13">
            <a:extLst>
              <a:ext uri="{FF2B5EF4-FFF2-40B4-BE49-F238E27FC236}">
                <a16:creationId xmlns:a16="http://schemas.microsoft.com/office/drawing/2014/main" id="{B28C2A67-749D-7FE3-A4F1-9212AE77F547}"/>
              </a:ext>
            </a:extLst>
          </p:cNvPr>
          <p:cNvSpPr txBox="1"/>
          <p:nvPr/>
        </p:nvSpPr>
        <p:spPr>
          <a:xfrm>
            <a:off x="4375495" y="2402808"/>
            <a:ext cx="1178613" cy="261610"/>
          </a:xfrm>
          <a:prstGeom prst="rect">
            <a:avLst/>
          </a:prstGeom>
          <a:solidFill>
            <a:srgbClr val="CC00FF"/>
          </a:solidFill>
        </p:spPr>
        <p:txBody>
          <a:bodyPr wrap="square" rtlCol="0">
            <a:spAutoFit/>
          </a:bodyPr>
          <a:lstStyle/>
          <a:p>
            <a:pPr algn="ctr"/>
            <a:r>
              <a:rPr lang="en-US" sz="1100" b="1">
                <a:solidFill>
                  <a:schemeClr val="bg2"/>
                </a:solidFill>
                <a:latin typeface="Tahoma" panose="020B0604030504040204" pitchFamily="34" charset="0"/>
                <a:ea typeface="Tahoma" panose="020B0604030504040204" pitchFamily="34" charset="0"/>
                <a:cs typeface="Tahoma" panose="020B0604030504040204" pitchFamily="34" charset="0"/>
              </a:rPr>
              <a:t>Block</a:t>
            </a:r>
            <a:r>
              <a:rPr lang="en-US" sz="900" b="1">
                <a:solidFill>
                  <a:schemeClr val="bg2"/>
                </a:solidFill>
                <a:latin typeface="Tahoma" panose="020B0604030504040204" pitchFamily="34" charset="0"/>
                <a:ea typeface="Tahoma" panose="020B0604030504040204" pitchFamily="34" charset="0"/>
                <a:cs typeface="Tahoma" panose="020B0604030504040204" pitchFamily="34" charset="0"/>
              </a:rPr>
              <a:t> </a:t>
            </a:r>
            <a:endParaRPr lang="vi-VN" sz="900" b="1">
              <a:solidFill>
                <a:schemeClr val="bg2"/>
              </a:solidFill>
              <a:latin typeface="Tahoma" panose="020B0604030504040204" pitchFamily="34" charset="0"/>
              <a:ea typeface="Tahoma" panose="020B0604030504040204" pitchFamily="34" charset="0"/>
              <a:cs typeface="Tahoma" panose="020B0604030504040204" pitchFamily="34" charset="0"/>
            </a:endParaRPr>
          </a:p>
        </p:txBody>
      </p:sp>
      <p:cxnSp>
        <p:nvCxnSpPr>
          <p:cNvPr id="15" name="Straight Arrow Connector 14">
            <a:extLst>
              <a:ext uri="{FF2B5EF4-FFF2-40B4-BE49-F238E27FC236}">
                <a16:creationId xmlns:a16="http://schemas.microsoft.com/office/drawing/2014/main" id="{13799C5C-41BE-1FB9-3310-BB590587ACF8}"/>
              </a:ext>
            </a:extLst>
          </p:cNvPr>
          <p:cNvCxnSpPr>
            <a:cxnSpLocks/>
          </p:cNvCxnSpPr>
          <p:nvPr/>
        </p:nvCxnSpPr>
        <p:spPr>
          <a:xfrm>
            <a:off x="5138381" y="2801605"/>
            <a:ext cx="831454"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C992079-2136-4687-C619-D71FD784ED20}"/>
              </a:ext>
            </a:extLst>
          </p:cNvPr>
          <p:cNvSpPr/>
          <p:nvPr/>
        </p:nvSpPr>
        <p:spPr>
          <a:xfrm>
            <a:off x="2512075" y="2402808"/>
            <a:ext cx="897047" cy="241001"/>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4E9C72-B970-CC78-1B72-E81A3592C67D}"/>
              </a:ext>
            </a:extLst>
          </p:cNvPr>
          <p:cNvSpPr/>
          <p:nvPr/>
        </p:nvSpPr>
        <p:spPr>
          <a:xfrm>
            <a:off x="3068666" y="2679532"/>
            <a:ext cx="1178613" cy="241001"/>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E9FD9FB-C3EA-8F37-6DCE-51AE4F74C721}"/>
              </a:ext>
            </a:extLst>
          </p:cNvPr>
          <p:cNvCxnSpPr>
            <a:cxnSpLocks/>
          </p:cNvCxnSpPr>
          <p:nvPr/>
        </p:nvCxnSpPr>
        <p:spPr>
          <a:xfrm>
            <a:off x="5138381" y="3042604"/>
            <a:ext cx="831454"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BE6D1BD-56F5-B4D0-2497-B0FFDD6FEF00}"/>
              </a:ext>
            </a:extLst>
          </p:cNvPr>
          <p:cNvSpPr/>
          <p:nvPr/>
        </p:nvSpPr>
        <p:spPr>
          <a:xfrm>
            <a:off x="3068666" y="2920531"/>
            <a:ext cx="1178613" cy="241001"/>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101E3D19-CDEC-8C86-EEB3-56CEC18F4537}"/>
              </a:ext>
            </a:extLst>
          </p:cNvPr>
          <p:cNvCxnSpPr>
            <a:cxnSpLocks/>
          </p:cNvCxnSpPr>
          <p:nvPr/>
        </p:nvCxnSpPr>
        <p:spPr>
          <a:xfrm>
            <a:off x="5131678" y="3308365"/>
            <a:ext cx="815816"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08A53A-9B49-C7AA-DEA5-9C04DA21288E}"/>
              </a:ext>
            </a:extLst>
          </p:cNvPr>
          <p:cNvSpPr/>
          <p:nvPr/>
        </p:nvSpPr>
        <p:spPr>
          <a:xfrm>
            <a:off x="3061963" y="3186292"/>
            <a:ext cx="1156445" cy="241001"/>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D3928E21-E89A-768C-436D-9CB505736F44}"/>
              </a:ext>
            </a:extLst>
          </p:cNvPr>
          <p:cNvCxnSpPr>
            <a:cxnSpLocks/>
          </p:cNvCxnSpPr>
          <p:nvPr/>
        </p:nvCxnSpPr>
        <p:spPr>
          <a:xfrm>
            <a:off x="5131678" y="3574126"/>
            <a:ext cx="815816" cy="0"/>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6DE9BBC-4D5A-577D-2F7E-6C380B9CC106}"/>
              </a:ext>
            </a:extLst>
          </p:cNvPr>
          <p:cNvSpPr/>
          <p:nvPr/>
        </p:nvSpPr>
        <p:spPr>
          <a:xfrm>
            <a:off x="3061963" y="3452053"/>
            <a:ext cx="1313532" cy="241001"/>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298DF13-8C04-EBCA-305A-4ACF7F1C57C7}"/>
              </a:ext>
            </a:extLst>
          </p:cNvPr>
          <p:cNvSpPr txBox="1"/>
          <p:nvPr/>
        </p:nvSpPr>
        <p:spPr>
          <a:xfrm>
            <a:off x="6096000" y="3030727"/>
            <a:ext cx="1178613"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Element</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5518624B-4B6F-6F95-3A92-B6F4FFB700D4}"/>
              </a:ext>
            </a:extLst>
          </p:cNvPr>
          <p:cNvSpPr/>
          <p:nvPr/>
        </p:nvSpPr>
        <p:spPr>
          <a:xfrm>
            <a:off x="4978184" y="3701203"/>
            <a:ext cx="815816" cy="241001"/>
          </a:xfrm>
          <a:prstGeom prst="rect">
            <a:avLst/>
          </a:prstGeom>
          <a:solidFill>
            <a:srgbClr val="FFFF00">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0" name="TextBox 10239">
            <a:extLst>
              <a:ext uri="{FF2B5EF4-FFF2-40B4-BE49-F238E27FC236}">
                <a16:creationId xmlns:a16="http://schemas.microsoft.com/office/drawing/2014/main" id="{F13F80A5-D536-6883-C2E1-7C73CCF77678}"/>
              </a:ext>
            </a:extLst>
          </p:cNvPr>
          <p:cNvSpPr txBox="1"/>
          <p:nvPr/>
        </p:nvSpPr>
        <p:spPr>
          <a:xfrm>
            <a:off x="5019241" y="4415319"/>
            <a:ext cx="1178613" cy="261610"/>
          </a:xfrm>
          <a:prstGeom prst="rect">
            <a:avLst/>
          </a:prstGeom>
          <a:solidFill>
            <a:srgbClr val="9999FF"/>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Modifier</a:t>
            </a:r>
            <a:endParaRPr lang="vi-VN"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0241" name="Rectangle 10240">
            <a:extLst>
              <a:ext uri="{FF2B5EF4-FFF2-40B4-BE49-F238E27FC236}">
                <a16:creationId xmlns:a16="http://schemas.microsoft.com/office/drawing/2014/main" id="{D5A9AEF7-6FEF-C240-F4D9-07E46F4BE964}"/>
              </a:ext>
            </a:extLst>
          </p:cNvPr>
          <p:cNvSpPr/>
          <p:nvPr/>
        </p:nvSpPr>
        <p:spPr>
          <a:xfrm>
            <a:off x="5009302" y="3994713"/>
            <a:ext cx="938191" cy="241001"/>
          </a:xfrm>
          <a:prstGeom prst="rect">
            <a:avLst/>
          </a:prstGeom>
          <a:solidFill>
            <a:srgbClr val="FFFF00">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3" name="Rectangle 10242">
            <a:extLst>
              <a:ext uri="{FF2B5EF4-FFF2-40B4-BE49-F238E27FC236}">
                <a16:creationId xmlns:a16="http://schemas.microsoft.com/office/drawing/2014/main" id="{CFDB1C62-E433-89EA-4272-94D1C487B029}"/>
              </a:ext>
            </a:extLst>
          </p:cNvPr>
          <p:cNvSpPr/>
          <p:nvPr/>
        </p:nvSpPr>
        <p:spPr>
          <a:xfrm>
            <a:off x="3441599" y="3730133"/>
            <a:ext cx="1313532" cy="241001"/>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4" name="Rectangle 10243">
            <a:extLst>
              <a:ext uri="{FF2B5EF4-FFF2-40B4-BE49-F238E27FC236}">
                <a16:creationId xmlns:a16="http://schemas.microsoft.com/office/drawing/2014/main" id="{66A0BA47-3E20-49E3-D1AC-985A7A603D01}"/>
              </a:ext>
            </a:extLst>
          </p:cNvPr>
          <p:cNvSpPr/>
          <p:nvPr/>
        </p:nvSpPr>
        <p:spPr>
          <a:xfrm>
            <a:off x="3441599" y="4008213"/>
            <a:ext cx="1313532" cy="241001"/>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5" name="TextBox 10244">
            <a:extLst>
              <a:ext uri="{FF2B5EF4-FFF2-40B4-BE49-F238E27FC236}">
                <a16:creationId xmlns:a16="http://schemas.microsoft.com/office/drawing/2014/main" id="{115DAD4E-DECA-B59A-9212-D1B329E496E6}"/>
              </a:ext>
            </a:extLst>
          </p:cNvPr>
          <p:cNvSpPr txBox="1"/>
          <p:nvPr/>
        </p:nvSpPr>
        <p:spPr>
          <a:xfrm>
            <a:off x="3499119" y="4408022"/>
            <a:ext cx="1178613"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Element</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49" name="Straight Connector 10248">
            <a:extLst>
              <a:ext uri="{FF2B5EF4-FFF2-40B4-BE49-F238E27FC236}">
                <a16:creationId xmlns:a16="http://schemas.microsoft.com/office/drawing/2014/main" id="{C53E7A53-4068-1EF2-010D-1145E7ED19E0}"/>
              </a:ext>
            </a:extLst>
          </p:cNvPr>
          <p:cNvCxnSpPr/>
          <p:nvPr/>
        </p:nvCxnSpPr>
        <p:spPr>
          <a:xfrm>
            <a:off x="4709411" y="4556063"/>
            <a:ext cx="9144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250" name="Straight Connector 10249">
            <a:extLst>
              <a:ext uri="{FF2B5EF4-FFF2-40B4-BE49-F238E27FC236}">
                <a16:creationId xmlns:a16="http://schemas.microsoft.com/office/drawing/2014/main" id="{129B0BE7-F4AA-1CBC-B1E3-AE77F6844FDF}"/>
              </a:ext>
            </a:extLst>
          </p:cNvPr>
          <p:cNvCxnSpPr/>
          <p:nvPr/>
        </p:nvCxnSpPr>
        <p:spPr>
          <a:xfrm>
            <a:off x="4873361" y="4549437"/>
            <a:ext cx="9144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0026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538397" cy="685800"/>
            <a:chOff x="1296" y="1824"/>
            <a:chExt cx="1907"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667"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69" y="1925"/>
              <a:ext cx="145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Ví dụ sử dụng BEM</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70" y="1886"/>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4" name="Picture 3">
            <a:extLst>
              <a:ext uri="{FF2B5EF4-FFF2-40B4-BE49-F238E27FC236}">
                <a16:creationId xmlns:a16="http://schemas.microsoft.com/office/drawing/2014/main" id="{4185F2FE-A6F0-A833-B309-BDA165A3D658}"/>
              </a:ext>
            </a:extLst>
          </p:cNvPr>
          <p:cNvPicPr>
            <a:picLocks noChangeAspect="1"/>
          </p:cNvPicPr>
          <p:nvPr/>
        </p:nvPicPr>
        <p:blipFill>
          <a:blip r:embed="rId5"/>
          <a:stretch>
            <a:fillRect/>
          </a:stretch>
        </p:blipFill>
        <p:spPr>
          <a:xfrm>
            <a:off x="1409116" y="1537940"/>
            <a:ext cx="7343775" cy="4819650"/>
          </a:xfrm>
          <a:prstGeom prst="rect">
            <a:avLst/>
          </a:prstGeom>
        </p:spPr>
      </p:pic>
    </p:spTree>
    <p:extLst>
      <p:ext uri="{BB962C8B-B14F-4D97-AF65-F5344CB8AC3E}">
        <p14:creationId xmlns:p14="http://schemas.microsoft.com/office/powerpoint/2010/main" val="19052872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538397" cy="685800"/>
            <a:chOff x="1296" y="1824"/>
            <a:chExt cx="1907"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667"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669" y="1925"/>
              <a:ext cx="145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Lưu ý </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65" y="1886"/>
              <a:ext cx="23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
        <p:nvSpPr>
          <p:cNvPr id="3" name="TextBox 2">
            <a:extLst>
              <a:ext uri="{FF2B5EF4-FFF2-40B4-BE49-F238E27FC236}">
                <a16:creationId xmlns:a16="http://schemas.microsoft.com/office/drawing/2014/main" id="{F5E05043-AC97-5046-36B1-393791012383}"/>
              </a:ext>
            </a:extLst>
          </p:cNvPr>
          <p:cNvSpPr txBox="1"/>
          <p:nvPr/>
        </p:nvSpPr>
        <p:spPr>
          <a:xfrm>
            <a:off x="1266244" y="1469032"/>
            <a:ext cx="10133939" cy="400110"/>
          </a:xfrm>
          <a:prstGeom prst="rect">
            <a:avLst/>
          </a:prstGeom>
          <a:noFill/>
        </p:spPr>
        <p:txBody>
          <a:bodyPr wrap="square">
            <a:spAutoFit/>
          </a:bodyPr>
          <a:lstStyle/>
          <a:p>
            <a:r>
              <a:rPr lang="en-US" sz="2000" b="1" i="1">
                <a:latin typeface="Times New Roman" pitchFamily="18" charset="0"/>
                <a:cs typeface="Times New Roman" pitchFamily="18" charset="0"/>
              </a:rPr>
              <a:t>BEM </a:t>
            </a:r>
            <a:r>
              <a:rPr lang="en-US" sz="2000" b="1" i="1">
                <a:solidFill>
                  <a:srgbClr val="FF0000"/>
                </a:solidFill>
                <a:latin typeface="Times New Roman" pitchFamily="18" charset="0"/>
                <a:cs typeface="Times New Roman" pitchFamily="18" charset="0"/>
              </a:rPr>
              <a:t>không </a:t>
            </a:r>
            <a:r>
              <a:rPr lang="en-US" sz="2000" b="1" i="1">
                <a:latin typeface="Times New Roman" pitchFamily="18" charset="0"/>
                <a:cs typeface="Times New Roman" pitchFamily="18" charset="0"/>
              </a:rPr>
              <a:t>có mục đích </a:t>
            </a:r>
            <a:r>
              <a:rPr lang="en-US" sz="2000" b="1" i="1">
                <a:solidFill>
                  <a:srgbClr val="FF0000"/>
                </a:solidFill>
                <a:latin typeface="Times New Roman" pitchFamily="18" charset="0"/>
                <a:cs typeface="Times New Roman" pitchFamily="18" charset="0"/>
              </a:rPr>
              <a:t>phản ánh cấu trúc lồng nhau của các block, các element</a:t>
            </a:r>
          </a:p>
        </p:txBody>
      </p:sp>
      <p:sp>
        <p:nvSpPr>
          <p:cNvPr id="6" name="TextBox 5">
            <a:extLst>
              <a:ext uri="{FF2B5EF4-FFF2-40B4-BE49-F238E27FC236}">
                <a16:creationId xmlns:a16="http://schemas.microsoft.com/office/drawing/2014/main" id="{F7134FDB-44D2-0B49-024C-645EF8BC20B5}"/>
              </a:ext>
            </a:extLst>
          </p:cNvPr>
          <p:cNvSpPr txBox="1"/>
          <p:nvPr/>
        </p:nvSpPr>
        <p:spPr>
          <a:xfrm>
            <a:off x="1538080" y="1869142"/>
            <a:ext cx="10031068" cy="1015663"/>
          </a:xfrm>
          <a:prstGeom prst="rect">
            <a:avLst/>
          </a:prstGeom>
          <a:noFill/>
        </p:spPr>
        <p:txBody>
          <a:bodyPr wrap="square">
            <a:spAutoFit/>
          </a:bodyPr>
          <a:lstStyle/>
          <a:p>
            <a:r>
              <a:rPr lang="en-US" sz="2000" b="1" i="1">
                <a:latin typeface="Times New Roman" pitchFamily="18" charset="0"/>
                <a:cs typeface="Times New Roman" pitchFamily="18" charset="0"/>
              </a:rPr>
              <a:t>Giả sử: Một block chứa element 1, </a:t>
            </a:r>
          </a:p>
          <a:p>
            <a:r>
              <a:rPr lang="en-US" sz="2000" b="1" i="1">
                <a:latin typeface="Times New Roman" pitchFamily="18" charset="0"/>
                <a:cs typeface="Times New Roman" pitchFamily="18" charset="0"/>
              </a:rPr>
              <a:t>	element 1 chứa element 2,</a:t>
            </a:r>
          </a:p>
          <a:p>
            <a:r>
              <a:rPr lang="en-US" sz="2000" b="1" i="1">
                <a:latin typeface="Times New Roman" pitchFamily="18" charset="0"/>
                <a:cs typeface="Times New Roman" pitchFamily="18" charset="0"/>
              </a:rPr>
              <a:t>	element 2 chứa element 3</a:t>
            </a:r>
          </a:p>
        </p:txBody>
      </p:sp>
      <p:pic>
        <p:nvPicPr>
          <p:cNvPr id="15" name="Picture 14">
            <a:extLst>
              <a:ext uri="{FF2B5EF4-FFF2-40B4-BE49-F238E27FC236}">
                <a16:creationId xmlns:a16="http://schemas.microsoft.com/office/drawing/2014/main" id="{5CE8D197-3597-DB87-CA5F-2BBFB7BC9690}"/>
              </a:ext>
            </a:extLst>
          </p:cNvPr>
          <p:cNvPicPr>
            <a:picLocks noChangeAspect="1"/>
          </p:cNvPicPr>
          <p:nvPr/>
        </p:nvPicPr>
        <p:blipFill>
          <a:blip r:embed="rId5"/>
          <a:stretch>
            <a:fillRect/>
          </a:stretch>
        </p:blipFill>
        <p:spPr>
          <a:xfrm>
            <a:off x="6829632" y="3036569"/>
            <a:ext cx="5172075" cy="2095500"/>
          </a:xfrm>
          <a:prstGeom prst="rect">
            <a:avLst/>
          </a:prstGeom>
        </p:spPr>
      </p:pic>
      <p:pic>
        <p:nvPicPr>
          <p:cNvPr id="17" name="Picture 16">
            <a:extLst>
              <a:ext uri="{FF2B5EF4-FFF2-40B4-BE49-F238E27FC236}">
                <a16:creationId xmlns:a16="http://schemas.microsoft.com/office/drawing/2014/main" id="{B8A8C379-4CEF-255B-B035-C6716649512C}"/>
              </a:ext>
            </a:extLst>
          </p:cNvPr>
          <p:cNvPicPr>
            <a:picLocks noChangeAspect="1"/>
          </p:cNvPicPr>
          <p:nvPr/>
        </p:nvPicPr>
        <p:blipFill rotWithShape="1">
          <a:blip r:embed="rId6"/>
          <a:srcRect r="2481"/>
          <a:stretch/>
        </p:blipFill>
        <p:spPr>
          <a:xfrm>
            <a:off x="362158" y="2993532"/>
            <a:ext cx="6307000" cy="2133600"/>
          </a:xfrm>
          <a:prstGeom prst="rect">
            <a:avLst/>
          </a:prstGeom>
        </p:spPr>
      </p:pic>
      <p:pic>
        <p:nvPicPr>
          <p:cNvPr id="19" name="Picture 18">
            <a:extLst>
              <a:ext uri="{FF2B5EF4-FFF2-40B4-BE49-F238E27FC236}">
                <a16:creationId xmlns:a16="http://schemas.microsoft.com/office/drawing/2014/main" id="{BECC003C-9A98-F4BE-37B8-98803CE6E847}"/>
              </a:ext>
            </a:extLst>
          </p:cNvPr>
          <p:cNvPicPr>
            <a:picLocks noChangeAspect="1"/>
          </p:cNvPicPr>
          <p:nvPr/>
        </p:nvPicPr>
        <p:blipFill>
          <a:blip r:embed="rId7"/>
          <a:stretch>
            <a:fillRect/>
          </a:stretch>
        </p:blipFill>
        <p:spPr>
          <a:xfrm>
            <a:off x="362158" y="5235859"/>
            <a:ext cx="5291595" cy="1571399"/>
          </a:xfrm>
          <a:prstGeom prst="rect">
            <a:avLst/>
          </a:prstGeom>
        </p:spPr>
      </p:pic>
      <p:cxnSp>
        <p:nvCxnSpPr>
          <p:cNvPr id="21" name="Straight Arrow Connector 20">
            <a:extLst>
              <a:ext uri="{FF2B5EF4-FFF2-40B4-BE49-F238E27FC236}">
                <a16:creationId xmlns:a16="http://schemas.microsoft.com/office/drawing/2014/main" id="{3706B7D1-7949-DB9D-BF24-79D2977EDF16}"/>
              </a:ext>
            </a:extLst>
          </p:cNvPr>
          <p:cNvCxnSpPr/>
          <p:nvPr/>
        </p:nvCxnSpPr>
        <p:spPr>
          <a:xfrm flipV="1">
            <a:off x="2266122" y="4480098"/>
            <a:ext cx="1391478" cy="90887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30709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60270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BF32EA28-895D-53C8-C36A-F0BC0A18C35E}"/>
              </a:ext>
            </a:extLst>
          </p:cNvPr>
          <p:cNvGrpSpPr>
            <a:grpSpLocks/>
          </p:cNvGrpSpPr>
          <p:nvPr/>
        </p:nvGrpSpPr>
        <p:grpSpPr bwMode="auto">
          <a:xfrm>
            <a:off x="702179" y="712439"/>
            <a:ext cx="3393670" cy="685800"/>
            <a:chOff x="1296" y="1824"/>
            <a:chExt cx="1829" cy="432"/>
          </a:xfrm>
        </p:grpSpPr>
        <p:sp>
          <p:nvSpPr>
            <p:cNvPr id="3" name="AutoShape 47">
              <a:extLst>
                <a:ext uri="{FF2B5EF4-FFF2-40B4-BE49-F238E27FC236}">
                  <a16:creationId xmlns:a16="http://schemas.microsoft.com/office/drawing/2014/main" id="{E59565B7-67B9-F1A2-F51D-F43FD48E522F}"/>
                </a:ext>
              </a:extLst>
            </p:cNvPr>
            <p:cNvSpPr>
              <a:spLocks noChangeArrowheads="1"/>
            </p:cNvSpPr>
            <p:nvPr/>
          </p:nvSpPr>
          <p:spPr bwMode="gray">
            <a:xfrm>
              <a:off x="1536" y="1899"/>
              <a:ext cx="1589"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9984F453-0528-D1D6-40C6-9BAE90B6820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3FB053A-9A1D-D06B-13F1-91A90F5B6B1E}"/>
                </a:ext>
              </a:extLst>
            </p:cNvPr>
            <p:cNvSpPr txBox="1">
              <a:spLocks noChangeArrowheads="1"/>
            </p:cNvSpPr>
            <p:nvPr/>
          </p:nvSpPr>
          <p:spPr bwMode="gray">
            <a:xfrm>
              <a:off x="1669" y="1925"/>
              <a:ext cx="13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Tổng quan</a:t>
              </a:r>
              <a:endParaRPr lang="vi-VN" sz="2000" b="1">
                <a:solidFill>
                  <a:srgbClr val="CC00FF"/>
                </a:solidFill>
              </a:endParaRPr>
            </a:p>
          </p:txBody>
        </p:sp>
        <p:sp>
          <p:nvSpPr>
            <p:cNvPr id="6" name="Text Box 50">
              <a:extLst>
                <a:ext uri="{FF2B5EF4-FFF2-40B4-BE49-F238E27FC236}">
                  <a16:creationId xmlns:a16="http://schemas.microsoft.com/office/drawing/2014/main" id="{F2974070-BC9A-4E76-255D-ECC0B55181EB}"/>
                </a:ext>
              </a:extLst>
            </p:cNvPr>
            <p:cNvSpPr txBox="1">
              <a:spLocks noChangeArrowheads="1"/>
            </p:cNvSpPr>
            <p:nvPr/>
          </p:nvSpPr>
          <p:spPr bwMode="gray">
            <a:xfrm>
              <a:off x="1412"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sp>
        <p:nvSpPr>
          <p:cNvPr id="16" name="TextBox 15">
            <a:extLst>
              <a:ext uri="{FF2B5EF4-FFF2-40B4-BE49-F238E27FC236}">
                <a16:creationId xmlns:a16="http://schemas.microsoft.com/office/drawing/2014/main" id="{047F4AE7-0B92-CF2A-6344-D68E99A04BA1}"/>
              </a:ext>
            </a:extLst>
          </p:cNvPr>
          <p:cNvSpPr txBox="1"/>
          <p:nvPr/>
        </p:nvSpPr>
        <p:spPr>
          <a:xfrm>
            <a:off x="1147494" y="1517302"/>
            <a:ext cx="10340648" cy="1323439"/>
          </a:xfrm>
          <a:prstGeom prst="rect">
            <a:avLst/>
          </a:prstGeom>
          <a:noFill/>
        </p:spPr>
        <p:txBody>
          <a:bodyPr wrap="square">
            <a:spAutoFit/>
          </a:bodyPr>
          <a:lstStyle/>
          <a:p>
            <a:r>
              <a:rPr lang="en-US" sz="2000" b="1" i="1">
                <a:latin typeface="Times New Roman" pitchFamily="18" charset="0"/>
                <a:cs typeface="Times New Roman" pitchFamily="18" charset="0"/>
              </a:rPr>
              <a:t>Chúng ta đã biết:</a:t>
            </a:r>
          </a:p>
          <a:p>
            <a:pPr marL="342900" indent="-342900">
              <a:buFont typeface="Wingdings" panose="05000000000000000000" pitchFamily="2" charset="2"/>
              <a:buChar char="ü"/>
            </a:pPr>
            <a:r>
              <a:rPr lang="en-US" sz="2000" b="1" i="1">
                <a:latin typeface="Times New Roman" pitchFamily="18" charset="0"/>
                <a:cs typeface="Times New Roman" pitchFamily="18" charset="0"/>
              </a:rPr>
              <a:t> Các thẻ không có ngữ nghĩa (</a:t>
            </a:r>
            <a:r>
              <a:rPr lang="en-US" sz="2000" b="1" i="1">
                <a:solidFill>
                  <a:srgbClr val="8500FF"/>
                </a:solidFill>
                <a:latin typeface="Times New Roman" pitchFamily="18" charset="0"/>
                <a:cs typeface="Times New Roman" pitchFamily="18" charset="0"/>
              </a:rPr>
              <a:t>non-semantic elements) </a:t>
            </a:r>
            <a:r>
              <a:rPr lang="en-US" sz="2000" b="1" i="1">
                <a:latin typeface="Times New Roman" pitchFamily="18" charset="0"/>
                <a:cs typeface="Times New Roman" pitchFamily="18" charset="0"/>
              </a:rPr>
              <a:t>trước đây: </a:t>
            </a:r>
          </a:p>
          <a:p>
            <a:r>
              <a:rPr lang="en-US" sz="2000" b="1" i="1">
                <a:latin typeface="Times New Roman" pitchFamily="18" charset="0"/>
                <a:cs typeface="Times New Roman" pitchFamily="18" charset="0"/>
              </a:rPr>
              <a:t>	Ví dụ : </a:t>
            </a:r>
            <a:r>
              <a:rPr lang="en-US" sz="2000" b="1" i="1">
                <a:solidFill>
                  <a:srgbClr val="8500FF"/>
                </a:solidFill>
                <a:latin typeface="Times New Roman" pitchFamily="18" charset="0"/>
                <a:cs typeface="Times New Roman" pitchFamily="18" charset="0"/>
              </a:rPr>
              <a:t>div</a:t>
            </a:r>
            <a:r>
              <a:rPr lang="en-US" sz="2000" b="1" i="1">
                <a:latin typeface="Times New Roman" pitchFamily="18" charset="0"/>
                <a:cs typeface="Times New Roman" pitchFamily="18" charset="0"/>
              </a:rPr>
              <a:t> , </a:t>
            </a:r>
            <a:r>
              <a:rPr lang="en-US" sz="2000" b="1" i="1">
                <a:solidFill>
                  <a:srgbClr val="8500FF"/>
                </a:solidFill>
                <a:latin typeface="Times New Roman" pitchFamily="18" charset="0"/>
                <a:cs typeface="Times New Roman" pitchFamily="18" charset="0"/>
              </a:rPr>
              <a:t>span</a:t>
            </a:r>
            <a:r>
              <a:rPr lang="en-US" sz="2000" b="1" i="1">
                <a:latin typeface="Times New Roman" pitchFamily="18" charset="0"/>
                <a:cs typeface="Times New Roman" pitchFamily="18" charset="0"/>
              </a:rPr>
              <a:t> , </a:t>
            </a:r>
            <a:r>
              <a:rPr lang="en-US" sz="2000" b="1" i="1">
                <a:solidFill>
                  <a:srgbClr val="8500FF"/>
                </a:solidFill>
                <a:latin typeface="Times New Roman" pitchFamily="18" charset="0"/>
                <a:cs typeface="Times New Roman" pitchFamily="18" charset="0"/>
              </a:rPr>
              <a:t>b</a:t>
            </a:r>
            <a:r>
              <a:rPr lang="en-US" sz="2000" b="1" i="1">
                <a:latin typeface="Times New Roman" pitchFamily="18" charset="0"/>
                <a:cs typeface="Times New Roman" pitchFamily="18" charset="0"/>
              </a:rPr>
              <a:t>, </a:t>
            </a:r>
            <a:r>
              <a:rPr lang="en-US" sz="2000" b="1" i="1">
                <a:solidFill>
                  <a:srgbClr val="8500FF"/>
                </a:solidFill>
                <a:latin typeface="Times New Roman" pitchFamily="18" charset="0"/>
                <a:cs typeface="Times New Roman" pitchFamily="18" charset="0"/>
              </a:rPr>
              <a:t>i</a:t>
            </a:r>
            <a:r>
              <a:rPr lang="en-US" sz="2000" b="1" i="1">
                <a:latin typeface="Times New Roman" pitchFamily="18" charset="0"/>
                <a:cs typeface="Times New Roman" pitchFamily="18" charset="0"/>
              </a:rPr>
              <a:t>, </a:t>
            </a:r>
            <a:r>
              <a:rPr lang="en-US" sz="2000" b="1" i="1">
                <a:solidFill>
                  <a:srgbClr val="8500FF"/>
                </a:solidFill>
                <a:latin typeface="Times New Roman" pitchFamily="18" charset="0"/>
                <a:cs typeface="Times New Roman" pitchFamily="18" charset="0"/>
              </a:rPr>
              <a:t>u</a:t>
            </a:r>
            <a:r>
              <a:rPr lang="en-US" sz="2000" b="1" i="1">
                <a:latin typeface="Times New Roman" pitchFamily="18" charset="0"/>
                <a:cs typeface="Times New Roman" pitchFamily="18" charset="0"/>
              </a:rPr>
              <a:t>, .... </a:t>
            </a:r>
          </a:p>
          <a:p>
            <a:pPr marL="342900" indent="-342900">
              <a:buFont typeface="Wingdings" panose="05000000000000000000" pitchFamily="2" charset="2"/>
              <a:buChar char="ü"/>
            </a:pPr>
            <a:r>
              <a:rPr lang="en-US" sz="2000" b="1" i="1">
                <a:latin typeface="Times New Roman" pitchFamily="18" charset="0"/>
                <a:cs typeface="Times New Roman" pitchFamily="18" charset="0"/>
              </a:rPr>
              <a:t>Các thẻ có ngữ nghĩa ( </a:t>
            </a:r>
            <a:r>
              <a:rPr lang="en-US" sz="2000" b="1" i="1">
                <a:solidFill>
                  <a:srgbClr val="8500FF"/>
                </a:solidFill>
                <a:latin typeface="Times New Roman" pitchFamily="18" charset="0"/>
                <a:cs typeface="Times New Roman" pitchFamily="18" charset="0"/>
              </a:rPr>
              <a:t>Semantic elements </a:t>
            </a:r>
            <a:r>
              <a:rPr lang="en-US" sz="2000" b="1" i="1">
                <a:latin typeface="Times New Roman" pitchFamily="18" charset="0"/>
                <a:cs typeface="Times New Roman" pitchFamily="18" charset="0"/>
              </a:rPr>
              <a:t>): </a:t>
            </a:r>
            <a:r>
              <a:rPr lang="en-US" sz="2000" b="1" i="1">
                <a:solidFill>
                  <a:srgbClr val="8500FF"/>
                </a:solidFill>
                <a:latin typeface="Times New Roman" pitchFamily="18" charset="0"/>
                <a:cs typeface="Times New Roman" pitchFamily="18" charset="0"/>
              </a:rPr>
              <a:t>strong</a:t>
            </a:r>
            <a:r>
              <a:rPr lang="en-US" sz="2000" b="1" i="1">
                <a:latin typeface="Times New Roman" pitchFamily="18" charset="0"/>
                <a:cs typeface="Times New Roman" pitchFamily="18" charset="0"/>
              </a:rPr>
              <a:t>, </a:t>
            </a:r>
            <a:r>
              <a:rPr lang="en-US" sz="2000" b="1" i="1">
                <a:solidFill>
                  <a:srgbClr val="8500FF"/>
                </a:solidFill>
                <a:latin typeface="Times New Roman" pitchFamily="18" charset="0"/>
                <a:cs typeface="Times New Roman" pitchFamily="18" charset="0"/>
              </a:rPr>
              <a:t>em</a:t>
            </a:r>
            <a:r>
              <a:rPr lang="en-US" sz="2000" b="1" i="1">
                <a:latin typeface="Times New Roman" pitchFamily="18" charset="0"/>
                <a:cs typeface="Times New Roman" pitchFamily="18" charset="0"/>
              </a:rPr>
              <a:t>, </a:t>
            </a:r>
            <a:r>
              <a:rPr lang="en-US" sz="2000" b="1" i="1">
                <a:solidFill>
                  <a:srgbClr val="8500FF"/>
                </a:solidFill>
                <a:latin typeface="Times New Roman" pitchFamily="18" charset="0"/>
                <a:cs typeface="Times New Roman" pitchFamily="18" charset="0"/>
              </a:rPr>
              <a:t>h1-h6</a:t>
            </a:r>
            <a:r>
              <a:rPr lang="en-US" sz="2000" b="1" i="1">
                <a:latin typeface="Times New Roman" pitchFamily="18" charset="0"/>
                <a:cs typeface="Times New Roman" pitchFamily="18" charset="0"/>
              </a:rPr>
              <a:t>, </a:t>
            </a:r>
            <a:r>
              <a:rPr lang="en-US" sz="2000" b="1" i="1">
                <a:solidFill>
                  <a:srgbClr val="8500FF"/>
                </a:solidFill>
                <a:latin typeface="Times New Roman" pitchFamily="18" charset="0"/>
                <a:cs typeface="Times New Roman" pitchFamily="18" charset="0"/>
              </a:rPr>
              <a:t>p</a:t>
            </a:r>
            <a:r>
              <a:rPr lang="en-US" sz="2000" b="1" i="1">
                <a:latin typeface="Times New Roman" pitchFamily="18" charset="0"/>
                <a:cs typeface="Times New Roman" pitchFamily="18" charset="0"/>
              </a:rPr>
              <a:t>, ..</a:t>
            </a:r>
          </a:p>
        </p:txBody>
      </p:sp>
      <p:sp>
        <p:nvSpPr>
          <p:cNvPr id="18" name="TextBox 17">
            <a:extLst>
              <a:ext uri="{FF2B5EF4-FFF2-40B4-BE49-F238E27FC236}">
                <a16:creationId xmlns:a16="http://schemas.microsoft.com/office/drawing/2014/main" id="{A5BED017-492A-A674-B995-99CA4F23854C}"/>
              </a:ext>
            </a:extLst>
          </p:cNvPr>
          <p:cNvSpPr txBox="1"/>
          <p:nvPr/>
        </p:nvSpPr>
        <p:spPr>
          <a:xfrm>
            <a:off x="1238914" y="3007856"/>
            <a:ext cx="10519077" cy="707886"/>
          </a:xfrm>
          <a:prstGeom prst="rect">
            <a:avLst/>
          </a:prstGeom>
          <a:noFill/>
        </p:spPr>
        <p:txBody>
          <a:bodyPr wrap="square">
            <a:spAutoFit/>
          </a:bodyPr>
          <a:lstStyle/>
          <a:p>
            <a:r>
              <a:rPr lang="vi-VN" sz="2000" b="1" i="1">
                <a:latin typeface="Times New Roman" pitchFamily="18" charset="0"/>
                <a:cs typeface="Times New Roman" pitchFamily="18" charset="0"/>
              </a:rPr>
              <a:t>Trong HTML có một số </a:t>
            </a:r>
            <a:r>
              <a:rPr lang="en-US" sz="2000" b="1" i="1">
                <a:latin typeface="Times New Roman" pitchFamily="18" charset="0"/>
                <a:cs typeface="Times New Roman" pitchFamily="18" charset="0"/>
              </a:rPr>
              <a:t>thẻ có </a:t>
            </a:r>
            <a:r>
              <a:rPr lang="vi-VN" sz="2000" b="1" i="1">
                <a:latin typeface="Times New Roman" pitchFamily="18" charset="0"/>
                <a:cs typeface="Times New Roman" pitchFamily="18" charset="0"/>
              </a:rPr>
              <a:t>ngữ nghĩa có thể được sử dụng để xác định các phần khác nhau của trang web:  </a:t>
            </a:r>
            <a:endParaRPr lang="en-US" sz="2000" b="1" i="1">
              <a:latin typeface="Times New Roman" pitchFamily="18" charset="0"/>
              <a:cs typeface="Times New Roman" pitchFamily="18" charset="0"/>
            </a:endParaRPr>
          </a:p>
        </p:txBody>
      </p:sp>
      <p:pic>
        <p:nvPicPr>
          <p:cNvPr id="20" name="Picture 19">
            <a:extLst>
              <a:ext uri="{FF2B5EF4-FFF2-40B4-BE49-F238E27FC236}">
                <a16:creationId xmlns:a16="http://schemas.microsoft.com/office/drawing/2014/main" id="{E0F9871A-F965-6150-308C-89ED10FB2AF9}"/>
              </a:ext>
            </a:extLst>
          </p:cNvPr>
          <p:cNvPicPr>
            <a:picLocks noChangeAspect="1"/>
          </p:cNvPicPr>
          <p:nvPr/>
        </p:nvPicPr>
        <p:blipFill rotWithShape="1">
          <a:blip r:embed="rId5">
            <a:extLst>
              <a:ext uri="{28A0092B-C50C-407E-A947-70E740481C1C}">
                <a14:useLocalDpi xmlns:a14="http://schemas.microsoft.com/office/drawing/2010/main" val="0"/>
              </a:ext>
            </a:extLst>
          </a:blip>
          <a:srcRect t="20388" b="8695"/>
          <a:stretch/>
        </p:blipFill>
        <p:spPr>
          <a:xfrm>
            <a:off x="1409116" y="3668127"/>
            <a:ext cx="3832500" cy="3021684"/>
          </a:xfrm>
          <a:prstGeom prst="rect">
            <a:avLst/>
          </a:prstGeom>
        </p:spPr>
      </p:pic>
      <p:sp>
        <p:nvSpPr>
          <p:cNvPr id="22" name="TextBox 21">
            <a:extLst>
              <a:ext uri="{FF2B5EF4-FFF2-40B4-BE49-F238E27FC236}">
                <a16:creationId xmlns:a16="http://schemas.microsoft.com/office/drawing/2014/main" id="{1358876D-4D60-87B8-D710-BDD364D263D2}"/>
              </a:ext>
            </a:extLst>
          </p:cNvPr>
          <p:cNvSpPr txBox="1"/>
          <p:nvPr/>
        </p:nvSpPr>
        <p:spPr>
          <a:xfrm>
            <a:off x="5528749" y="3748944"/>
            <a:ext cx="6097656" cy="1631216"/>
          </a:xfrm>
          <a:prstGeom prst="rect">
            <a:avLst/>
          </a:prstGeom>
          <a:noFill/>
          <a:ln>
            <a:solidFill>
              <a:srgbClr val="0000CC"/>
            </a:solidFill>
          </a:ln>
        </p:spPr>
        <p:txBody>
          <a:bodyPr wrap="square">
            <a:spAutoFit/>
          </a:bodyPr>
          <a:lstStyle/>
          <a:p>
            <a:pPr marL="342900" indent="-342900">
              <a:buFont typeface="Wingdings" panose="05000000000000000000" pitchFamily="2" charset="2"/>
              <a:buChar char="ü"/>
            </a:pPr>
            <a:r>
              <a:rPr lang="en-US" sz="2000" b="1" i="1">
                <a:solidFill>
                  <a:srgbClr val="7030A0"/>
                </a:solidFill>
                <a:latin typeface="Times New Roman" pitchFamily="18" charset="0"/>
                <a:cs typeface="Times New Roman" pitchFamily="18" charset="0"/>
              </a:rPr>
              <a:t>G</a:t>
            </a:r>
            <a:r>
              <a:rPr lang="vi-VN" sz="2000" b="1" i="1">
                <a:solidFill>
                  <a:srgbClr val="7030A0"/>
                </a:solidFill>
                <a:latin typeface="Times New Roman" pitchFamily="18" charset="0"/>
                <a:cs typeface="Times New Roman" pitchFamily="18" charset="0"/>
              </a:rPr>
              <a:t>iúp trình </a:t>
            </a:r>
            <a:r>
              <a:rPr lang="en-US" sz="2000" b="1" i="1">
                <a:solidFill>
                  <a:srgbClr val="7030A0"/>
                </a:solidFill>
                <a:latin typeface="Times New Roman" pitchFamily="18" charset="0"/>
                <a:cs typeface="Times New Roman" pitchFamily="18" charset="0"/>
              </a:rPr>
              <a:t>đọc máy, trình phân tích website hiểu được cấu trúc trang web </a:t>
            </a:r>
          </a:p>
          <a:p>
            <a:pPr marL="342900" indent="-342900">
              <a:buFont typeface="Wingdings" panose="05000000000000000000" pitchFamily="2" charset="2"/>
              <a:buChar char="ü"/>
            </a:pPr>
            <a:r>
              <a:rPr lang="en-US" sz="2000" b="1" i="1">
                <a:solidFill>
                  <a:srgbClr val="7030A0"/>
                </a:solidFill>
                <a:latin typeface="Times New Roman" pitchFamily="18" charset="0"/>
                <a:cs typeface="Times New Roman" pitchFamily="18" charset="0"/>
              </a:rPr>
              <a:t>Giúp tối ưu hóa cho công cụ tìm kiếm </a:t>
            </a:r>
          </a:p>
          <a:p>
            <a:pPr marL="342900" indent="-342900">
              <a:buFont typeface="Wingdings" panose="05000000000000000000" pitchFamily="2" charset="2"/>
              <a:buChar char="ü"/>
            </a:pPr>
            <a:r>
              <a:rPr lang="en-US" sz="2000" b="1" i="1">
                <a:solidFill>
                  <a:srgbClr val="7030A0"/>
                </a:solidFill>
                <a:latin typeface="Times New Roman" pitchFamily="18" charset="0"/>
                <a:cs typeface="Times New Roman" pitchFamily="18" charset="0"/>
              </a:rPr>
              <a:t>Tạo cấu trúc mạch lạc, dễ đọc đối với ngay cả lập trình viên</a:t>
            </a:r>
          </a:p>
        </p:txBody>
      </p:sp>
    </p:spTree>
    <p:extLst>
      <p:ext uri="{BB962C8B-B14F-4D97-AF65-F5344CB8AC3E}">
        <p14:creationId xmlns:p14="http://schemas.microsoft.com/office/powerpoint/2010/main" val="122743770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BF32EA28-895D-53C8-C36A-F0BC0A18C35E}"/>
              </a:ext>
            </a:extLst>
          </p:cNvPr>
          <p:cNvGrpSpPr>
            <a:grpSpLocks/>
          </p:cNvGrpSpPr>
          <p:nvPr/>
        </p:nvGrpSpPr>
        <p:grpSpPr bwMode="auto">
          <a:xfrm>
            <a:off x="702179" y="712439"/>
            <a:ext cx="3393670" cy="685800"/>
            <a:chOff x="1296" y="1824"/>
            <a:chExt cx="1829" cy="432"/>
          </a:xfrm>
        </p:grpSpPr>
        <p:sp>
          <p:nvSpPr>
            <p:cNvPr id="3" name="AutoShape 47">
              <a:extLst>
                <a:ext uri="{FF2B5EF4-FFF2-40B4-BE49-F238E27FC236}">
                  <a16:creationId xmlns:a16="http://schemas.microsoft.com/office/drawing/2014/main" id="{E59565B7-67B9-F1A2-F51D-F43FD48E522F}"/>
                </a:ext>
              </a:extLst>
            </p:cNvPr>
            <p:cNvSpPr>
              <a:spLocks noChangeArrowheads="1"/>
            </p:cNvSpPr>
            <p:nvPr/>
          </p:nvSpPr>
          <p:spPr bwMode="gray">
            <a:xfrm>
              <a:off x="1536" y="1899"/>
              <a:ext cx="1589"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9984F453-0528-D1D6-40C6-9BAE90B6820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3FB053A-9A1D-D06B-13F1-91A90F5B6B1E}"/>
                </a:ext>
              </a:extLst>
            </p:cNvPr>
            <p:cNvSpPr txBox="1">
              <a:spLocks noChangeArrowheads="1"/>
            </p:cNvSpPr>
            <p:nvPr/>
          </p:nvSpPr>
          <p:spPr bwMode="gray">
            <a:xfrm>
              <a:off x="1669" y="1925"/>
              <a:ext cx="13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 thẻ thường dùng</a:t>
              </a:r>
              <a:endParaRPr lang="vi-VN" sz="2000" b="1">
                <a:solidFill>
                  <a:srgbClr val="CC00FF"/>
                </a:solidFill>
              </a:endParaRPr>
            </a:p>
          </p:txBody>
        </p:sp>
        <p:sp>
          <p:nvSpPr>
            <p:cNvPr id="6" name="Text Box 50">
              <a:extLst>
                <a:ext uri="{FF2B5EF4-FFF2-40B4-BE49-F238E27FC236}">
                  <a16:creationId xmlns:a16="http://schemas.microsoft.com/office/drawing/2014/main" id="{F2974070-BC9A-4E76-255D-ECC0B55181EB}"/>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graphicFrame>
        <p:nvGraphicFramePr>
          <p:cNvPr id="16" name="Table 15">
            <a:extLst>
              <a:ext uri="{FF2B5EF4-FFF2-40B4-BE49-F238E27FC236}">
                <a16:creationId xmlns:a16="http://schemas.microsoft.com/office/drawing/2014/main" id="{86657C51-BBB5-54C4-CD51-414E17A14E18}"/>
              </a:ext>
            </a:extLst>
          </p:cNvPr>
          <p:cNvGraphicFramePr>
            <a:graphicFrameLocks noGrp="1"/>
          </p:cNvGraphicFramePr>
          <p:nvPr>
            <p:extLst>
              <p:ext uri="{D42A27DB-BD31-4B8C-83A1-F6EECF244321}">
                <p14:modId xmlns:p14="http://schemas.microsoft.com/office/powerpoint/2010/main" val="3206729810"/>
              </p:ext>
            </p:extLst>
          </p:nvPr>
        </p:nvGraphicFramePr>
        <p:xfrm>
          <a:off x="510459" y="1636362"/>
          <a:ext cx="11585713" cy="4509199"/>
        </p:xfrm>
        <a:graphic>
          <a:graphicData uri="http://schemas.openxmlformats.org/drawingml/2006/table">
            <a:tbl>
              <a:tblPr firstRow="1" firstCol="1" bandRow="1">
                <a:tableStyleId>{5C22544A-7EE6-4342-B048-85BDC9FD1C3A}</a:tableStyleId>
              </a:tblPr>
              <a:tblGrid>
                <a:gridCol w="977611">
                  <a:extLst>
                    <a:ext uri="{9D8B030D-6E8A-4147-A177-3AD203B41FA5}">
                      <a16:colId xmlns:a16="http://schemas.microsoft.com/office/drawing/2014/main" val="2583722390"/>
                    </a:ext>
                  </a:extLst>
                </a:gridCol>
                <a:gridCol w="1497233">
                  <a:extLst>
                    <a:ext uri="{9D8B030D-6E8A-4147-A177-3AD203B41FA5}">
                      <a16:colId xmlns:a16="http://schemas.microsoft.com/office/drawing/2014/main" val="4049612280"/>
                    </a:ext>
                  </a:extLst>
                </a:gridCol>
                <a:gridCol w="9110869">
                  <a:extLst>
                    <a:ext uri="{9D8B030D-6E8A-4147-A177-3AD203B41FA5}">
                      <a16:colId xmlns:a16="http://schemas.microsoft.com/office/drawing/2014/main" val="3353471271"/>
                    </a:ext>
                  </a:extLst>
                </a:gridCol>
              </a:tblGrid>
              <a:tr h="363423">
                <a:tc>
                  <a:txBody>
                    <a:bodyPr/>
                    <a:lstStyle/>
                    <a:p>
                      <a:pPr marL="0" marR="0" algn="ctr">
                        <a:lnSpc>
                          <a:spcPct val="107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STT</a:t>
                      </a:r>
                      <a:endParaRPr lang="en-US" sz="1600" b="1" i="1" kern="1200" dirty="0">
                        <a:solidFill>
                          <a:schemeClr val="tx1"/>
                        </a:solidFill>
                        <a:latin typeface="Times New Roman" pitchFamily="18" charset="0"/>
                        <a:ea typeface="+mn-ea"/>
                        <a:cs typeface="Times New Roman" pitchFamily="18" charset="0"/>
                      </a:endParaRPr>
                    </a:p>
                  </a:txBody>
                  <a:tcPr marL="68580" marR="68580" marT="0" marB="0" anchor="ctr"/>
                </a:tc>
                <a:tc>
                  <a:txBody>
                    <a:bodyPr/>
                    <a:lstStyle/>
                    <a:p>
                      <a:pPr marL="0" marR="0" algn="ctr">
                        <a:lnSpc>
                          <a:spcPct val="107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Element</a:t>
                      </a:r>
                    </a:p>
                  </a:txBody>
                  <a:tcPr marL="68580" marR="68580" marT="0" marB="0" anchor="ctr"/>
                </a:tc>
                <a:tc>
                  <a:txBody>
                    <a:bodyPr/>
                    <a:lstStyle/>
                    <a:p>
                      <a:pPr marL="0" marR="0" algn="ctr">
                        <a:lnSpc>
                          <a:spcPct val="107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Chi tiết</a:t>
                      </a:r>
                      <a:endParaRPr lang="en-US" sz="1600" b="1" i="1" kern="1200" dirty="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446152106"/>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1</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&lt;header&gt;</a:t>
                      </a:r>
                    </a:p>
                  </a:txBody>
                  <a:tcPr marL="68580" marR="68580" marT="0" marB="0" anchor="ctr"/>
                </a:tc>
                <a:tc>
                  <a:txBody>
                    <a:bodyPr/>
                    <a:lstStyle/>
                    <a:p>
                      <a:pPr marL="0" marR="0" algn="l"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Phần </a:t>
                      </a:r>
                      <a:r>
                        <a:rPr lang="en-US" sz="1600" b="1" i="1" kern="1200">
                          <a:solidFill>
                            <a:srgbClr val="FF0000"/>
                          </a:solidFill>
                          <a:latin typeface="Times New Roman" pitchFamily="18" charset="0"/>
                          <a:ea typeface="+mn-ea"/>
                          <a:cs typeface="Times New Roman" pitchFamily="18" charset="0"/>
                        </a:rPr>
                        <a:t>đầu của trang</a:t>
                      </a:r>
                      <a:r>
                        <a:rPr lang="en-US" sz="1600" b="1" i="1" kern="1200">
                          <a:solidFill>
                            <a:schemeClr val="tx1"/>
                          </a:solidFill>
                          <a:latin typeface="Times New Roman" pitchFamily="18" charset="0"/>
                          <a:ea typeface="+mn-ea"/>
                          <a:cs typeface="Times New Roman" pitchFamily="18" charset="0"/>
                        </a:rPr>
                        <a:t>, hoặc 1 vùng chứa nội dung giới thiệu …</a:t>
                      </a:r>
                    </a:p>
                  </a:txBody>
                  <a:tcPr marL="68580" marR="68580" marT="0" marB="0" anchor="ctr"/>
                </a:tc>
                <a:extLst>
                  <a:ext uri="{0D108BD9-81ED-4DB2-BD59-A6C34878D82A}">
                    <a16:rowId xmlns:a16="http://schemas.microsoft.com/office/drawing/2014/main" val="338638698"/>
                  </a:ext>
                </a:extLst>
              </a:tr>
              <a:tr h="557325">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2</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&lt;nav&gt;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Đ</a:t>
                      </a:r>
                      <a:r>
                        <a:rPr lang="vi-VN" sz="1600" b="1" i="1" kern="1200">
                          <a:solidFill>
                            <a:schemeClr val="tx1"/>
                          </a:solidFill>
                          <a:latin typeface="Times New Roman" pitchFamily="18" charset="0"/>
                          <a:ea typeface="+mn-ea"/>
                          <a:cs typeface="Times New Roman" pitchFamily="18" charset="0"/>
                        </a:rPr>
                        <a:t>ược sử dụng để đánh dấu phần chứa </a:t>
                      </a:r>
                      <a:r>
                        <a:rPr lang="vi-VN" sz="1600" b="1" i="1" kern="1200">
                          <a:solidFill>
                            <a:srgbClr val="FF0000"/>
                          </a:solidFill>
                          <a:latin typeface="Times New Roman" pitchFamily="18" charset="0"/>
                          <a:ea typeface="+mn-ea"/>
                          <a:cs typeface="Times New Roman" pitchFamily="18" charset="0"/>
                        </a:rPr>
                        <a:t>menu điều hướng </a:t>
                      </a:r>
                      <a:r>
                        <a:rPr lang="vi-VN" sz="1600" b="1" i="1" kern="1200">
                          <a:solidFill>
                            <a:schemeClr val="tx1"/>
                          </a:solidFill>
                          <a:latin typeface="Times New Roman" pitchFamily="18" charset="0"/>
                          <a:ea typeface="+mn-ea"/>
                          <a:cs typeface="Times New Roman" pitchFamily="18" charset="0"/>
                        </a:rPr>
                        <a:t>hoặc </a:t>
                      </a:r>
                      <a:r>
                        <a:rPr lang="vi-VN" sz="1600" b="1" i="1" kern="1200">
                          <a:solidFill>
                            <a:srgbClr val="FF0000"/>
                          </a:solidFill>
                          <a:latin typeface="Times New Roman" pitchFamily="18" charset="0"/>
                          <a:ea typeface="+mn-ea"/>
                          <a:cs typeface="Times New Roman" pitchFamily="18" charset="0"/>
                        </a:rPr>
                        <a:t>liên kết đến các trang con</a:t>
                      </a:r>
                      <a:r>
                        <a:rPr lang="vi-VN" sz="1600" b="1" i="1" kern="1200">
                          <a:solidFill>
                            <a:schemeClr val="tx1"/>
                          </a:solidFill>
                          <a:latin typeface="Times New Roman" pitchFamily="18" charset="0"/>
                          <a:ea typeface="+mn-ea"/>
                          <a:cs typeface="Times New Roman" pitchFamily="18" charset="0"/>
                        </a:rPr>
                        <a:t> trong trang web</a:t>
                      </a:r>
                      <a:endParaRPr lang="en-US" sz="1600" b="1" i="1" kern="120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3376966115"/>
                  </a:ext>
                </a:extLst>
              </a:tr>
              <a:tr h="548715">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3</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&lt;main&gt;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kern="1200">
                        <a:solidFill>
                          <a:srgbClr val="8500FF"/>
                        </a:solidFill>
                        <a:latin typeface="Verdana" panose="020B0604030504040204" pitchFamily="34" charset="0"/>
                        <a:ea typeface="+mn-ea"/>
                        <a:cs typeface="+mn-cs"/>
                      </a:endParaRPr>
                    </a:p>
                  </a:txBody>
                  <a:tcPr marL="68580" marR="68580" marT="0" marB="0" anchor="ctr"/>
                </a:tc>
                <a:tc>
                  <a:txBody>
                    <a:bodyPr/>
                    <a:lstStyle/>
                    <a:p>
                      <a:pPr marL="0" marR="0" algn="l">
                        <a:lnSpc>
                          <a:spcPct val="100000"/>
                        </a:lnSpc>
                        <a:spcBef>
                          <a:spcPts val="0"/>
                        </a:spcBef>
                        <a:spcAft>
                          <a:spcPts val="0"/>
                        </a:spcAft>
                      </a:pPr>
                      <a:r>
                        <a:rPr lang="vi-VN" sz="1600" b="1" i="1" kern="1200">
                          <a:solidFill>
                            <a:schemeClr val="tx1"/>
                          </a:solidFill>
                          <a:latin typeface="Times New Roman" pitchFamily="18" charset="0"/>
                          <a:ea typeface="+mn-ea"/>
                          <a:cs typeface="Times New Roman" pitchFamily="18" charset="0"/>
                        </a:rPr>
                        <a:t>Thẻ này chỉ ra nội dung </a:t>
                      </a:r>
                      <a:r>
                        <a:rPr lang="en-US" sz="1600" b="1" i="1" kern="1200">
                          <a:solidFill>
                            <a:schemeClr val="tx1"/>
                          </a:solidFill>
                          <a:latin typeface="Times New Roman" pitchFamily="18" charset="0"/>
                          <a:ea typeface="+mn-ea"/>
                          <a:cs typeface="Times New Roman" pitchFamily="18" charset="0"/>
                        </a:rPr>
                        <a:t>chính của </a:t>
                      </a:r>
                      <a:r>
                        <a:rPr lang="vi-VN" sz="1600" b="1" i="1" kern="1200">
                          <a:solidFill>
                            <a:schemeClr val="tx1"/>
                          </a:solidFill>
                          <a:latin typeface="Times New Roman" pitchFamily="18" charset="0"/>
                          <a:ea typeface="+mn-ea"/>
                          <a:cs typeface="Times New Roman" pitchFamily="18" charset="0"/>
                        </a:rPr>
                        <a:t>trang web, thường bao gồm nội dung chính của trang</a:t>
                      </a:r>
                      <a:endParaRPr lang="en-US" sz="1600" b="1" i="1" kern="120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3019174945"/>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4</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&lt;footer&gt;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Phần </a:t>
                      </a:r>
                      <a:r>
                        <a:rPr lang="en-US" sz="1600" b="1" i="1" kern="1200">
                          <a:solidFill>
                            <a:srgbClr val="FF0000"/>
                          </a:solidFill>
                          <a:latin typeface="Times New Roman" pitchFamily="18" charset="0"/>
                          <a:ea typeface="+mn-ea"/>
                          <a:cs typeface="Times New Roman" pitchFamily="18" charset="0"/>
                        </a:rPr>
                        <a:t>chân trang</a:t>
                      </a:r>
                      <a:r>
                        <a:rPr lang="en-US" sz="1600" b="1" i="1" kern="1200">
                          <a:solidFill>
                            <a:schemeClr val="tx1"/>
                          </a:solidFill>
                          <a:latin typeface="Times New Roman" pitchFamily="18" charset="0"/>
                          <a:ea typeface="+mn-ea"/>
                          <a:cs typeface="Times New Roman" pitchFamily="18" charset="0"/>
                        </a:rPr>
                        <a:t>: </a:t>
                      </a:r>
                      <a:r>
                        <a:rPr lang="vi-VN" sz="1600" b="1" i="1" kern="1200">
                          <a:solidFill>
                            <a:schemeClr val="tx1"/>
                          </a:solidFill>
                          <a:latin typeface="Times New Roman" pitchFamily="18" charset="0"/>
                          <a:ea typeface="+mn-ea"/>
                          <a:cs typeface="Times New Roman" pitchFamily="18" charset="0"/>
                        </a:rPr>
                        <a:t>thường chứa thông tin bản quyền, liên hệ</a:t>
                      </a:r>
                      <a:r>
                        <a:rPr lang="en-US" sz="1600" b="1" i="1" kern="1200">
                          <a:solidFill>
                            <a:schemeClr val="tx1"/>
                          </a:solidFill>
                          <a:latin typeface="Times New Roman" pitchFamily="18" charset="0"/>
                          <a:ea typeface="+mn-ea"/>
                          <a:cs typeface="Times New Roman" pitchFamily="18" charset="0"/>
                        </a:rPr>
                        <a:t>, các liên kết khác…</a:t>
                      </a:r>
                    </a:p>
                  </a:txBody>
                  <a:tcPr marL="68580" marR="68580" marT="0" marB="0" anchor="ctr"/>
                </a:tc>
                <a:extLst>
                  <a:ext uri="{0D108BD9-81ED-4DB2-BD59-A6C34878D82A}">
                    <a16:rowId xmlns:a16="http://schemas.microsoft.com/office/drawing/2014/main" val="1636119031"/>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5</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&lt;figure&gt;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Dùng để bọc hình ảnh, biểu đồ, video… khi chúng bổ nghĩa cho thành phần nội dung</a:t>
                      </a:r>
                    </a:p>
                  </a:txBody>
                  <a:tcPr marL="68580" marR="68580" marT="0" marB="0" anchor="ctr"/>
                </a:tc>
                <a:extLst>
                  <a:ext uri="{0D108BD9-81ED-4DB2-BD59-A6C34878D82A}">
                    <a16:rowId xmlns:a16="http://schemas.microsoft.com/office/drawing/2014/main" val="3010420286"/>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6</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8500FF"/>
                          </a:solidFill>
                          <a:latin typeface="Verdana" panose="020B0604030504040204" pitchFamily="34" charset="0"/>
                        </a:rPr>
                        <a:t>&lt;figcaption&gt;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Dùng để mô tả cho phần tử figure</a:t>
                      </a:r>
                    </a:p>
                  </a:txBody>
                  <a:tcPr marL="68580" marR="68580" marT="0" marB="0" anchor="ctr"/>
                </a:tc>
                <a:extLst>
                  <a:ext uri="{0D108BD9-81ED-4DB2-BD59-A6C34878D82A}">
                    <a16:rowId xmlns:a16="http://schemas.microsoft.com/office/drawing/2014/main" val="3681956474"/>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7</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8500FF"/>
                          </a:solidFill>
                          <a:latin typeface="Verdana" panose="020B0604030504040204" pitchFamily="34" charset="0"/>
                        </a:rPr>
                        <a:t>&lt;mark&gt;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làm nổi bật (highlight) một phần của văn bản</a:t>
                      </a:r>
                    </a:p>
                  </a:txBody>
                  <a:tcPr marL="68580" marR="68580" marT="0" marB="0" anchor="ctr"/>
                </a:tc>
                <a:extLst>
                  <a:ext uri="{0D108BD9-81ED-4DB2-BD59-A6C34878D82A}">
                    <a16:rowId xmlns:a16="http://schemas.microsoft.com/office/drawing/2014/main" val="1248285342"/>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8</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&lt;aside&gt;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Các thông tin bên lề : Ví dụ : Quảng cáo, sản phẩm liên quan…</a:t>
                      </a:r>
                    </a:p>
                  </a:txBody>
                  <a:tcPr marL="68580" marR="68580" marT="0" marB="0" anchor="ctr"/>
                </a:tc>
                <a:extLst>
                  <a:ext uri="{0D108BD9-81ED-4DB2-BD59-A6C34878D82A}">
                    <a16:rowId xmlns:a16="http://schemas.microsoft.com/office/drawing/2014/main" val="3225541652"/>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9</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&lt;article&gt;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Chỉ định nội dung độc lập, khép kín: Bài đăng, thẻ sản phẩm</a:t>
                      </a:r>
                    </a:p>
                  </a:txBody>
                  <a:tcPr marL="68580" marR="68580" marT="0" marB="0" anchor="ctr"/>
                </a:tc>
                <a:extLst>
                  <a:ext uri="{0D108BD9-81ED-4DB2-BD59-A6C34878D82A}">
                    <a16:rowId xmlns:a16="http://schemas.microsoft.com/office/drawing/2014/main" val="1714026440"/>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10</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8500FF"/>
                          </a:solidFill>
                          <a:latin typeface="Verdana" panose="020B0604030504040204" pitchFamily="34" charset="0"/>
                        </a:rPr>
                        <a:t>&lt;section&gt;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Đ</a:t>
                      </a:r>
                      <a:r>
                        <a:rPr lang="vi-VN" sz="1600" b="1" i="1" kern="1200">
                          <a:solidFill>
                            <a:schemeClr val="tx1"/>
                          </a:solidFill>
                          <a:latin typeface="Times New Roman" pitchFamily="18" charset="0"/>
                          <a:ea typeface="+mn-ea"/>
                          <a:cs typeface="Times New Roman" pitchFamily="18" charset="0"/>
                        </a:rPr>
                        <a:t>ược sử dụng để chia nội dung trang thành các phần khác nhau</a:t>
                      </a:r>
                      <a:endParaRPr lang="en-US" sz="1600" b="1" i="1" kern="120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2174416665"/>
                  </a:ext>
                </a:extLst>
              </a:tr>
            </a:tbl>
          </a:graphicData>
        </a:graphic>
      </p:graphicFrame>
      <p:pic>
        <p:nvPicPr>
          <p:cNvPr id="22" name="Picture 21">
            <a:extLst>
              <a:ext uri="{FF2B5EF4-FFF2-40B4-BE49-F238E27FC236}">
                <a16:creationId xmlns:a16="http://schemas.microsoft.com/office/drawing/2014/main" id="{6410A46D-4A69-1F90-CA14-066BEBF6C472}"/>
              </a:ext>
            </a:extLst>
          </p:cNvPr>
          <p:cNvPicPr>
            <a:picLocks noChangeAspect="1"/>
          </p:cNvPicPr>
          <p:nvPr/>
        </p:nvPicPr>
        <p:blipFill>
          <a:blip r:embed="rId5"/>
          <a:stretch>
            <a:fillRect/>
          </a:stretch>
        </p:blipFill>
        <p:spPr>
          <a:xfrm>
            <a:off x="4725424" y="669628"/>
            <a:ext cx="3941457" cy="659107"/>
          </a:xfrm>
          <a:prstGeom prst="rect">
            <a:avLst/>
          </a:prstGeom>
        </p:spPr>
      </p:pic>
    </p:spTree>
    <p:extLst>
      <p:ext uri="{BB962C8B-B14F-4D97-AF65-F5344CB8AC3E}">
        <p14:creationId xmlns:p14="http://schemas.microsoft.com/office/powerpoint/2010/main" val="776332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BF32EA28-895D-53C8-C36A-F0BC0A18C35E}"/>
              </a:ext>
            </a:extLst>
          </p:cNvPr>
          <p:cNvGrpSpPr>
            <a:grpSpLocks/>
          </p:cNvGrpSpPr>
          <p:nvPr/>
        </p:nvGrpSpPr>
        <p:grpSpPr bwMode="auto">
          <a:xfrm>
            <a:off x="702179" y="712439"/>
            <a:ext cx="3393670" cy="685800"/>
            <a:chOff x="1296" y="1824"/>
            <a:chExt cx="1829" cy="432"/>
          </a:xfrm>
        </p:grpSpPr>
        <p:sp>
          <p:nvSpPr>
            <p:cNvPr id="3" name="AutoShape 47">
              <a:extLst>
                <a:ext uri="{FF2B5EF4-FFF2-40B4-BE49-F238E27FC236}">
                  <a16:creationId xmlns:a16="http://schemas.microsoft.com/office/drawing/2014/main" id="{E59565B7-67B9-F1A2-F51D-F43FD48E522F}"/>
                </a:ext>
              </a:extLst>
            </p:cNvPr>
            <p:cNvSpPr>
              <a:spLocks noChangeArrowheads="1"/>
            </p:cNvSpPr>
            <p:nvPr/>
          </p:nvSpPr>
          <p:spPr bwMode="gray">
            <a:xfrm>
              <a:off x="1536" y="1899"/>
              <a:ext cx="1589"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9984F453-0528-D1D6-40C6-9BAE90B6820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3FB053A-9A1D-D06B-13F1-91A90F5B6B1E}"/>
                </a:ext>
              </a:extLst>
            </p:cNvPr>
            <p:cNvSpPr txBox="1">
              <a:spLocks noChangeArrowheads="1"/>
            </p:cNvSpPr>
            <p:nvPr/>
          </p:nvSpPr>
          <p:spPr bwMode="gray">
            <a:xfrm>
              <a:off x="1669" y="1925"/>
              <a:ext cx="13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Ví dụ thực tế</a:t>
              </a:r>
              <a:endParaRPr lang="vi-VN" sz="2000" b="1">
                <a:solidFill>
                  <a:srgbClr val="CC00FF"/>
                </a:solidFill>
              </a:endParaRPr>
            </a:p>
          </p:txBody>
        </p:sp>
        <p:sp>
          <p:nvSpPr>
            <p:cNvPr id="6" name="Text Box 50">
              <a:extLst>
                <a:ext uri="{FF2B5EF4-FFF2-40B4-BE49-F238E27FC236}">
                  <a16:creationId xmlns:a16="http://schemas.microsoft.com/office/drawing/2014/main" id="{F2974070-BC9A-4E76-255D-ECC0B55181EB}"/>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graphicFrame>
        <p:nvGraphicFramePr>
          <p:cNvPr id="16" name="Table 15">
            <a:extLst>
              <a:ext uri="{FF2B5EF4-FFF2-40B4-BE49-F238E27FC236}">
                <a16:creationId xmlns:a16="http://schemas.microsoft.com/office/drawing/2014/main" id="{86657C51-BBB5-54C4-CD51-414E17A14E18}"/>
              </a:ext>
            </a:extLst>
          </p:cNvPr>
          <p:cNvGraphicFramePr>
            <a:graphicFrameLocks noGrp="1"/>
          </p:cNvGraphicFramePr>
          <p:nvPr>
            <p:extLst>
              <p:ext uri="{D42A27DB-BD31-4B8C-83A1-F6EECF244321}">
                <p14:modId xmlns:p14="http://schemas.microsoft.com/office/powerpoint/2010/main" val="69568616"/>
              </p:ext>
            </p:extLst>
          </p:nvPr>
        </p:nvGraphicFramePr>
        <p:xfrm>
          <a:off x="510459" y="1636362"/>
          <a:ext cx="11585713" cy="4509199"/>
        </p:xfrm>
        <a:graphic>
          <a:graphicData uri="http://schemas.openxmlformats.org/drawingml/2006/table">
            <a:tbl>
              <a:tblPr firstRow="1" firstCol="1" bandRow="1">
                <a:tableStyleId>{5C22544A-7EE6-4342-B048-85BDC9FD1C3A}</a:tableStyleId>
              </a:tblPr>
              <a:tblGrid>
                <a:gridCol w="977611">
                  <a:extLst>
                    <a:ext uri="{9D8B030D-6E8A-4147-A177-3AD203B41FA5}">
                      <a16:colId xmlns:a16="http://schemas.microsoft.com/office/drawing/2014/main" val="2583722390"/>
                    </a:ext>
                  </a:extLst>
                </a:gridCol>
                <a:gridCol w="1497233">
                  <a:extLst>
                    <a:ext uri="{9D8B030D-6E8A-4147-A177-3AD203B41FA5}">
                      <a16:colId xmlns:a16="http://schemas.microsoft.com/office/drawing/2014/main" val="4049612280"/>
                    </a:ext>
                  </a:extLst>
                </a:gridCol>
                <a:gridCol w="9110869">
                  <a:extLst>
                    <a:ext uri="{9D8B030D-6E8A-4147-A177-3AD203B41FA5}">
                      <a16:colId xmlns:a16="http://schemas.microsoft.com/office/drawing/2014/main" val="3353471271"/>
                    </a:ext>
                  </a:extLst>
                </a:gridCol>
              </a:tblGrid>
              <a:tr h="363423">
                <a:tc>
                  <a:txBody>
                    <a:bodyPr/>
                    <a:lstStyle/>
                    <a:p>
                      <a:pPr marL="0" marR="0" algn="ctr">
                        <a:lnSpc>
                          <a:spcPct val="107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STT</a:t>
                      </a:r>
                      <a:endParaRPr lang="en-US" sz="1600" b="1" i="1" kern="1200" dirty="0">
                        <a:solidFill>
                          <a:schemeClr val="tx1"/>
                        </a:solidFill>
                        <a:latin typeface="Times New Roman" pitchFamily="18" charset="0"/>
                        <a:ea typeface="+mn-ea"/>
                        <a:cs typeface="Times New Roman" pitchFamily="18" charset="0"/>
                      </a:endParaRPr>
                    </a:p>
                  </a:txBody>
                  <a:tcPr marL="68580" marR="68580" marT="0" marB="0" anchor="ctr"/>
                </a:tc>
                <a:tc>
                  <a:txBody>
                    <a:bodyPr/>
                    <a:lstStyle/>
                    <a:p>
                      <a:pPr marL="0" marR="0" algn="ctr">
                        <a:lnSpc>
                          <a:spcPct val="107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Element</a:t>
                      </a:r>
                    </a:p>
                  </a:txBody>
                  <a:tcPr marL="68580" marR="68580" marT="0" marB="0" anchor="ctr"/>
                </a:tc>
                <a:tc>
                  <a:txBody>
                    <a:bodyPr/>
                    <a:lstStyle/>
                    <a:p>
                      <a:pPr marL="0" marR="0" algn="ctr">
                        <a:lnSpc>
                          <a:spcPct val="107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Demo</a:t>
                      </a:r>
                      <a:endParaRPr lang="en-US" sz="1600" b="1" i="1" kern="1200" dirty="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446152106"/>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1</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&lt;header&gt;</a:t>
                      </a:r>
                    </a:p>
                  </a:txBody>
                  <a:tcPr marL="68580" marR="68580" marT="0" marB="0" anchor="ctr"/>
                </a:tc>
                <a:tc>
                  <a:txBody>
                    <a:bodyPr/>
                    <a:lstStyle/>
                    <a:p>
                      <a:pPr marL="0" marR="0" algn="l" defTabSz="914400" rtl="0" eaLnBrk="1" latinLnBrk="0" hangingPunct="1">
                        <a:lnSpc>
                          <a:spcPct val="100000"/>
                        </a:lnSpc>
                        <a:spcBef>
                          <a:spcPts val="0"/>
                        </a:spcBef>
                        <a:spcAft>
                          <a:spcPts val="0"/>
                        </a:spcAft>
                      </a:pPr>
                      <a:endParaRPr lang="en-US" sz="1600" b="1" i="1" kern="120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338638698"/>
                  </a:ext>
                </a:extLst>
              </a:tr>
              <a:tr h="557325">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2</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&lt;nav&gt;</a:t>
                      </a:r>
                    </a:p>
                  </a:txBody>
                  <a:tcPr marL="68580" marR="68580" marT="0" marB="0" anchor="ctr"/>
                </a:tc>
                <a:tc>
                  <a:txBody>
                    <a:bodyPr/>
                    <a:lstStyle/>
                    <a:p>
                      <a:pPr marL="0" marR="0" algn="l">
                        <a:lnSpc>
                          <a:spcPct val="100000"/>
                        </a:lnSpc>
                        <a:spcBef>
                          <a:spcPts val="0"/>
                        </a:spcBef>
                        <a:spcAft>
                          <a:spcPts val="0"/>
                        </a:spcAft>
                      </a:pPr>
                      <a:endParaRPr lang="en-US" sz="1600" b="1" i="1" kern="120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3376966115"/>
                  </a:ext>
                </a:extLst>
              </a:tr>
              <a:tr h="548715">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3</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&lt;main&gt;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kern="1200">
                        <a:solidFill>
                          <a:srgbClr val="8500FF"/>
                        </a:solidFill>
                        <a:latin typeface="Verdana" panose="020B0604030504040204" pitchFamily="34" charset="0"/>
                        <a:ea typeface="+mn-ea"/>
                        <a:cs typeface="+mn-cs"/>
                      </a:endParaRPr>
                    </a:p>
                  </a:txBody>
                  <a:tcPr marL="68580" marR="68580" marT="0" marB="0" anchor="ctr"/>
                </a:tc>
                <a:tc>
                  <a:txBody>
                    <a:bodyPr/>
                    <a:lstStyle/>
                    <a:p>
                      <a:pPr marL="0" marR="0" algn="l">
                        <a:lnSpc>
                          <a:spcPct val="100000"/>
                        </a:lnSpc>
                        <a:spcBef>
                          <a:spcPts val="0"/>
                        </a:spcBef>
                        <a:spcAft>
                          <a:spcPts val="0"/>
                        </a:spcAft>
                      </a:pPr>
                      <a:endParaRPr lang="en-US" sz="1600" b="1" i="1" kern="120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3019174945"/>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4</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&lt;footer&gt;</a:t>
                      </a:r>
                    </a:p>
                  </a:txBody>
                  <a:tcPr marL="68580" marR="68580" marT="0" marB="0" anchor="ctr"/>
                </a:tc>
                <a:tc>
                  <a:txBody>
                    <a:bodyPr/>
                    <a:lstStyle/>
                    <a:p>
                      <a:pPr marL="0" marR="0" algn="l">
                        <a:lnSpc>
                          <a:spcPct val="100000"/>
                        </a:lnSpc>
                        <a:spcBef>
                          <a:spcPts val="0"/>
                        </a:spcBef>
                        <a:spcAft>
                          <a:spcPts val="0"/>
                        </a:spcAft>
                      </a:pPr>
                      <a:endParaRPr lang="en-US" sz="1600" b="1" i="1" kern="120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1636119031"/>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5</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&lt;figure&gt;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hlinkClick r:id="rId5"/>
                        </a:rPr>
                        <a:t>https://vnexpress.net/cam-nang-du-lich-sa-pa-4108517.html</a:t>
                      </a:r>
                      <a:r>
                        <a:rPr lang="en-US" sz="1600" b="1" i="1" kern="1200">
                          <a:solidFill>
                            <a:schemeClr val="tx1"/>
                          </a:solidFill>
                          <a:latin typeface="Times New Roman" pitchFamily="18" charset="0"/>
                          <a:ea typeface="+mn-ea"/>
                          <a:cs typeface="Times New Roman" pitchFamily="18" charset="0"/>
                        </a:rPr>
                        <a:t> </a:t>
                      </a:r>
                    </a:p>
                  </a:txBody>
                  <a:tcPr marL="68580" marR="68580" marT="0" marB="0" anchor="ctr"/>
                </a:tc>
                <a:extLst>
                  <a:ext uri="{0D108BD9-81ED-4DB2-BD59-A6C34878D82A}">
                    <a16:rowId xmlns:a16="http://schemas.microsoft.com/office/drawing/2014/main" val="3010420286"/>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6</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8500FF"/>
                          </a:solidFill>
                          <a:latin typeface="Verdana" panose="020B0604030504040204" pitchFamily="34" charset="0"/>
                        </a:rPr>
                        <a:t>&lt;figcaption&gt;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hlinkClick r:id="rId5"/>
                        </a:rPr>
                        <a:t>https://vnexpress.net/cam-nang-du-lich-sa-pa-4108517.html</a:t>
                      </a:r>
                      <a:r>
                        <a:rPr lang="en-US" sz="1600" b="1" i="1" kern="1200">
                          <a:solidFill>
                            <a:schemeClr val="tx1"/>
                          </a:solidFill>
                          <a:latin typeface="Times New Roman" pitchFamily="18" charset="0"/>
                          <a:ea typeface="+mn-ea"/>
                          <a:cs typeface="Times New Roman" pitchFamily="18" charset="0"/>
                        </a:rPr>
                        <a:t> </a:t>
                      </a:r>
                    </a:p>
                  </a:txBody>
                  <a:tcPr marL="68580" marR="68580" marT="0" marB="0" anchor="ctr"/>
                </a:tc>
                <a:extLst>
                  <a:ext uri="{0D108BD9-81ED-4DB2-BD59-A6C34878D82A}">
                    <a16:rowId xmlns:a16="http://schemas.microsoft.com/office/drawing/2014/main" val="3681956474"/>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7</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8500FF"/>
                          </a:solidFill>
                          <a:latin typeface="Verdana" panose="020B0604030504040204" pitchFamily="34" charset="0"/>
                        </a:rPr>
                        <a:t>&lt;mark&gt;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hlinkClick r:id="rId6"/>
                        </a:rPr>
                        <a:t>https://developer.mozilla.org/en-US/docs/Web/HTML/Element/mark</a:t>
                      </a:r>
                      <a:r>
                        <a:rPr lang="en-US" sz="1600" b="1" i="1" kern="1200">
                          <a:solidFill>
                            <a:schemeClr val="tx1"/>
                          </a:solidFill>
                          <a:latin typeface="Times New Roman" pitchFamily="18" charset="0"/>
                          <a:ea typeface="+mn-ea"/>
                          <a:cs typeface="Times New Roman" pitchFamily="18" charset="0"/>
                        </a:rPr>
                        <a:t> </a:t>
                      </a:r>
                    </a:p>
                  </a:txBody>
                  <a:tcPr marL="68580" marR="68580" marT="0" marB="0" anchor="ctr"/>
                </a:tc>
                <a:extLst>
                  <a:ext uri="{0D108BD9-81ED-4DB2-BD59-A6C34878D82A}">
                    <a16:rowId xmlns:a16="http://schemas.microsoft.com/office/drawing/2014/main" val="1248285342"/>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8</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&lt;aside&gt;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hlinkClick r:id="rId7"/>
                        </a:rPr>
                        <a:t>https://www.thegioididong.com/tin-tuc</a:t>
                      </a:r>
                      <a:r>
                        <a:rPr lang="en-US" sz="1600" b="1" i="1" kern="1200">
                          <a:solidFill>
                            <a:schemeClr val="tx1"/>
                          </a:solidFill>
                          <a:latin typeface="Times New Roman" pitchFamily="18" charset="0"/>
                          <a:ea typeface="+mn-ea"/>
                          <a:cs typeface="Times New Roman" pitchFamily="18" charset="0"/>
                        </a:rPr>
                        <a:t> </a:t>
                      </a:r>
                    </a:p>
                  </a:txBody>
                  <a:tcPr marL="68580" marR="68580" marT="0" marB="0" anchor="ctr"/>
                </a:tc>
                <a:extLst>
                  <a:ext uri="{0D108BD9-81ED-4DB2-BD59-A6C34878D82A}">
                    <a16:rowId xmlns:a16="http://schemas.microsoft.com/office/drawing/2014/main" val="3225541652"/>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9</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rgbClr val="8500FF"/>
                          </a:solidFill>
                          <a:latin typeface="Verdana" panose="020B0604030504040204" pitchFamily="34" charset="0"/>
                          <a:ea typeface="+mn-ea"/>
                          <a:cs typeface="+mn-cs"/>
                        </a:rPr>
                        <a:t>&lt;article&gt;</a:t>
                      </a:r>
                    </a:p>
                  </a:txBody>
                  <a:tcPr marL="68580" marR="68580" marT="0" marB="0" anchor="ctr"/>
                </a:tc>
                <a:tc>
                  <a:txBody>
                    <a:bodyPr/>
                    <a:lstStyle/>
                    <a:p>
                      <a:pPr marL="0" marR="0" algn="l">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hlinkClick r:id="rId8"/>
                        </a:rPr>
                        <a:t>https://vnexpress.net/so-hoa</a:t>
                      </a:r>
                      <a:r>
                        <a:rPr lang="en-US" sz="1600" b="1" i="1" kern="1200">
                          <a:solidFill>
                            <a:schemeClr val="tx1"/>
                          </a:solidFill>
                          <a:latin typeface="Times New Roman" pitchFamily="18" charset="0"/>
                          <a:ea typeface="+mn-ea"/>
                          <a:cs typeface="Times New Roman" pitchFamily="18" charset="0"/>
                        </a:rPr>
                        <a:t> </a:t>
                      </a:r>
                    </a:p>
                  </a:txBody>
                  <a:tcPr marL="68580" marR="68580" marT="0" marB="0" anchor="ctr"/>
                </a:tc>
                <a:extLst>
                  <a:ext uri="{0D108BD9-81ED-4DB2-BD59-A6C34878D82A}">
                    <a16:rowId xmlns:a16="http://schemas.microsoft.com/office/drawing/2014/main" val="1714026440"/>
                  </a:ext>
                </a:extLst>
              </a:tr>
              <a:tr h="379967">
                <a:tc>
                  <a:txBody>
                    <a:bodyPr/>
                    <a:lstStyle/>
                    <a:p>
                      <a:pPr marL="0" marR="0" algn="ctr" defTabSz="914400" rtl="0" eaLnBrk="1" latinLnBrk="0" hangingPunct="1">
                        <a:lnSpc>
                          <a:spcPct val="100000"/>
                        </a:lnSpc>
                        <a:spcBef>
                          <a:spcPts val="0"/>
                        </a:spcBef>
                        <a:spcAft>
                          <a:spcPts val="0"/>
                        </a:spcAft>
                      </a:pPr>
                      <a:r>
                        <a:rPr lang="en-US" sz="1600" b="1" i="1" kern="1200">
                          <a:solidFill>
                            <a:schemeClr val="tx1"/>
                          </a:solidFill>
                          <a:latin typeface="Times New Roman" pitchFamily="18" charset="0"/>
                          <a:ea typeface="+mn-ea"/>
                          <a:cs typeface="Times New Roman" pitchFamily="18" charset="0"/>
                        </a:rPr>
                        <a:t>10</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8500FF"/>
                          </a:solidFill>
                          <a:latin typeface="Verdana" panose="020B0604030504040204" pitchFamily="34" charset="0"/>
                        </a:rPr>
                        <a:t>&lt;section&gt;</a:t>
                      </a:r>
                    </a:p>
                  </a:txBody>
                  <a:tcPr marL="68580" marR="68580" marT="0" marB="0" anchor="ctr"/>
                </a:tc>
                <a:tc>
                  <a:txBody>
                    <a:bodyPr/>
                    <a:lstStyle/>
                    <a:p>
                      <a:pPr marL="0" marR="0" algn="l">
                        <a:lnSpc>
                          <a:spcPct val="100000"/>
                        </a:lnSpc>
                        <a:spcBef>
                          <a:spcPts val="0"/>
                        </a:spcBef>
                        <a:spcAft>
                          <a:spcPts val="0"/>
                        </a:spcAft>
                      </a:pPr>
                      <a:endParaRPr lang="en-US" sz="1600" b="1" i="1" kern="1200">
                        <a:solidFill>
                          <a:schemeClr val="tx1"/>
                        </a:solidFill>
                        <a:latin typeface="Times New Roman" pitchFamily="18" charset="0"/>
                        <a:ea typeface="+mn-ea"/>
                        <a:cs typeface="Times New Roman" pitchFamily="18" charset="0"/>
                      </a:endParaRPr>
                    </a:p>
                  </a:txBody>
                  <a:tcPr marL="68580" marR="68580" marT="0" marB="0" anchor="ctr"/>
                </a:tc>
                <a:extLst>
                  <a:ext uri="{0D108BD9-81ED-4DB2-BD59-A6C34878D82A}">
                    <a16:rowId xmlns:a16="http://schemas.microsoft.com/office/drawing/2014/main" val="2174416665"/>
                  </a:ext>
                </a:extLst>
              </a:tr>
            </a:tbl>
          </a:graphicData>
        </a:graphic>
      </p:graphicFrame>
    </p:spTree>
    <p:extLst>
      <p:ext uri="{BB962C8B-B14F-4D97-AF65-F5344CB8AC3E}">
        <p14:creationId xmlns:p14="http://schemas.microsoft.com/office/powerpoint/2010/main" val="16836965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658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3. Background-</a:t>
            </a:r>
            <a:r>
              <a:rPr lang="vi-VN" b="1" i="1">
                <a:solidFill>
                  <a:srgbClr val="0000CC"/>
                </a:solidFill>
                <a:latin typeface="Times New Roman" pitchFamily="18" charset="0"/>
                <a:cs typeface="Times New Roman" pitchFamily="18" charset="0"/>
              </a:rPr>
              <a:t>attachment</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p>
        </p:txBody>
      </p:sp>
      <p:graphicFrame>
        <p:nvGraphicFramePr>
          <p:cNvPr id="4" name="Table 3">
            <a:extLst>
              <a:ext uri="{FF2B5EF4-FFF2-40B4-BE49-F238E27FC236}">
                <a16:creationId xmlns:a16="http://schemas.microsoft.com/office/drawing/2014/main" id="{169BD33E-FAD0-B6D5-4D20-D24843009A7C}"/>
              </a:ext>
            </a:extLst>
          </p:cNvPr>
          <p:cNvGraphicFramePr>
            <a:graphicFrameLocks noGrp="1"/>
          </p:cNvGraphicFramePr>
          <p:nvPr/>
        </p:nvGraphicFramePr>
        <p:xfrm>
          <a:off x="1158836" y="1945374"/>
          <a:ext cx="10848944" cy="655808"/>
        </p:xfrm>
        <a:graphic>
          <a:graphicData uri="http://schemas.openxmlformats.org/drawingml/2006/table">
            <a:tbl>
              <a:tblPr firstRow="1" firstCol="1" bandRow="1">
                <a:tableStyleId>{5C22544A-7EE6-4342-B048-85BDC9FD1C3A}</a:tableStyleId>
              </a:tblPr>
              <a:tblGrid>
                <a:gridCol w="998811">
                  <a:extLst>
                    <a:ext uri="{9D8B030D-6E8A-4147-A177-3AD203B41FA5}">
                      <a16:colId xmlns:a16="http://schemas.microsoft.com/office/drawing/2014/main" val="2583722390"/>
                    </a:ext>
                  </a:extLst>
                </a:gridCol>
                <a:gridCol w="1449711">
                  <a:extLst>
                    <a:ext uri="{9D8B030D-6E8A-4147-A177-3AD203B41FA5}">
                      <a16:colId xmlns:a16="http://schemas.microsoft.com/office/drawing/2014/main" val="4049612280"/>
                    </a:ext>
                  </a:extLst>
                </a:gridCol>
                <a:gridCol w="8400422">
                  <a:extLst>
                    <a:ext uri="{9D8B030D-6E8A-4147-A177-3AD203B41FA5}">
                      <a16:colId xmlns:a16="http://schemas.microsoft.com/office/drawing/2014/main" val="132168980"/>
                    </a:ext>
                  </a:extLst>
                </a:gridCol>
              </a:tblGrid>
              <a:tr h="28623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fixed</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cố định khi kéo scroll lên xuống</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bl>
          </a:graphicData>
        </a:graphic>
      </p:graphicFrame>
      <p:pic>
        <p:nvPicPr>
          <p:cNvPr id="15" name="Picture 14">
            <a:extLst>
              <a:ext uri="{FF2B5EF4-FFF2-40B4-BE49-F238E27FC236}">
                <a16:creationId xmlns:a16="http://schemas.microsoft.com/office/drawing/2014/main" id="{BE07F220-0FF7-C440-B3C9-78AAC417923D}"/>
              </a:ext>
            </a:extLst>
          </p:cNvPr>
          <p:cNvPicPr>
            <a:picLocks noChangeAspect="1"/>
          </p:cNvPicPr>
          <p:nvPr/>
        </p:nvPicPr>
        <p:blipFill>
          <a:blip r:embed="rId5"/>
          <a:stretch>
            <a:fillRect/>
          </a:stretch>
        </p:blipFill>
        <p:spPr>
          <a:xfrm>
            <a:off x="1133666" y="3218211"/>
            <a:ext cx="4191000" cy="2828925"/>
          </a:xfrm>
          <a:prstGeom prst="rect">
            <a:avLst/>
          </a:prstGeom>
        </p:spPr>
      </p:pic>
      <p:pic>
        <p:nvPicPr>
          <p:cNvPr id="26" name="Picture 25">
            <a:extLst>
              <a:ext uri="{FF2B5EF4-FFF2-40B4-BE49-F238E27FC236}">
                <a16:creationId xmlns:a16="http://schemas.microsoft.com/office/drawing/2014/main" id="{9ACEFBB5-BD34-57AF-C39E-BA88415BA59A}"/>
              </a:ext>
            </a:extLst>
          </p:cNvPr>
          <p:cNvPicPr>
            <a:picLocks noChangeAspect="1"/>
          </p:cNvPicPr>
          <p:nvPr/>
        </p:nvPicPr>
        <p:blipFill>
          <a:blip r:embed="rId6"/>
          <a:stretch>
            <a:fillRect/>
          </a:stretch>
        </p:blipFill>
        <p:spPr>
          <a:xfrm>
            <a:off x="5953563" y="3163116"/>
            <a:ext cx="2528758" cy="3190352"/>
          </a:xfrm>
          <a:prstGeom prst="rect">
            <a:avLst/>
          </a:prstGeom>
        </p:spPr>
      </p:pic>
      <p:pic>
        <p:nvPicPr>
          <p:cNvPr id="28" name="Picture 27">
            <a:extLst>
              <a:ext uri="{FF2B5EF4-FFF2-40B4-BE49-F238E27FC236}">
                <a16:creationId xmlns:a16="http://schemas.microsoft.com/office/drawing/2014/main" id="{E6519204-F57F-D4E9-3185-C3671FAB2AF6}"/>
              </a:ext>
            </a:extLst>
          </p:cNvPr>
          <p:cNvPicPr>
            <a:picLocks noChangeAspect="1"/>
          </p:cNvPicPr>
          <p:nvPr/>
        </p:nvPicPr>
        <p:blipFill>
          <a:blip r:embed="rId7"/>
          <a:stretch>
            <a:fillRect/>
          </a:stretch>
        </p:blipFill>
        <p:spPr>
          <a:xfrm>
            <a:off x="9495506" y="3163116"/>
            <a:ext cx="2600666" cy="3190352"/>
          </a:xfrm>
          <a:prstGeom prst="rect">
            <a:avLst/>
          </a:prstGeom>
        </p:spPr>
      </p:pic>
      <p:sp>
        <p:nvSpPr>
          <p:cNvPr id="22" name="Rectangle 21">
            <a:extLst>
              <a:ext uri="{FF2B5EF4-FFF2-40B4-BE49-F238E27FC236}">
                <a16:creationId xmlns:a16="http://schemas.microsoft.com/office/drawing/2014/main" id="{CAC879EC-4483-4E04-E67D-FFB544EAFD94}"/>
              </a:ext>
            </a:extLst>
          </p:cNvPr>
          <p:cNvSpPr/>
          <p:nvPr/>
        </p:nvSpPr>
        <p:spPr>
          <a:xfrm>
            <a:off x="8237950" y="3163116"/>
            <a:ext cx="1800172" cy="3480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Fixed  </a:t>
            </a:r>
          </a:p>
        </p:txBody>
      </p:sp>
      <p:sp>
        <p:nvSpPr>
          <p:cNvPr id="29" name="Arrow: Right 28">
            <a:extLst>
              <a:ext uri="{FF2B5EF4-FFF2-40B4-BE49-F238E27FC236}">
                <a16:creationId xmlns:a16="http://schemas.microsoft.com/office/drawing/2014/main" id="{9F3ABD66-9666-E878-2FC3-05E080377BA1}"/>
              </a:ext>
            </a:extLst>
          </p:cNvPr>
          <p:cNvSpPr/>
          <p:nvPr/>
        </p:nvSpPr>
        <p:spPr>
          <a:xfrm>
            <a:off x="8803019" y="4617615"/>
            <a:ext cx="371789" cy="281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46">
            <a:extLst>
              <a:ext uri="{FF2B5EF4-FFF2-40B4-BE49-F238E27FC236}">
                <a16:creationId xmlns:a16="http://schemas.microsoft.com/office/drawing/2014/main" id="{05545A99-FEA9-90CA-F6BF-36D7EB5D8414}"/>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99836630-FAC2-7235-7452-27F0FE176737}"/>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D68AE5E4-F9A3-BB8D-2BB9-72EC07EA5F8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570DFB34-DB40-B30C-E958-11BF68CA38DA}"/>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6" name="Text Box 50">
              <a:extLst>
                <a:ext uri="{FF2B5EF4-FFF2-40B4-BE49-F238E27FC236}">
                  <a16:creationId xmlns:a16="http://schemas.microsoft.com/office/drawing/2014/main" id="{710FA6CE-CA60-DB6C-BE2B-DF742A9B5864}"/>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23821050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791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31155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92919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40562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7196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142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49085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1137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4899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138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3. Background-</a:t>
            </a:r>
            <a:r>
              <a:rPr lang="vi-VN" b="1" i="1">
                <a:solidFill>
                  <a:srgbClr val="0000CC"/>
                </a:solidFill>
                <a:latin typeface="Times New Roman" pitchFamily="18" charset="0"/>
                <a:cs typeface="Times New Roman" pitchFamily="18" charset="0"/>
              </a:rPr>
              <a:t>attachment</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p>
        </p:txBody>
      </p:sp>
      <p:graphicFrame>
        <p:nvGraphicFramePr>
          <p:cNvPr id="4" name="Table 3">
            <a:extLst>
              <a:ext uri="{FF2B5EF4-FFF2-40B4-BE49-F238E27FC236}">
                <a16:creationId xmlns:a16="http://schemas.microsoft.com/office/drawing/2014/main" id="{169BD33E-FAD0-B6D5-4D20-D24843009A7C}"/>
              </a:ext>
            </a:extLst>
          </p:cNvPr>
          <p:cNvGraphicFramePr>
            <a:graphicFrameLocks noGrp="1"/>
          </p:cNvGraphicFramePr>
          <p:nvPr/>
        </p:nvGraphicFramePr>
        <p:xfrm>
          <a:off x="1158836" y="1945374"/>
          <a:ext cx="10848944" cy="655808"/>
        </p:xfrm>
        <a:graphic>
          <a:graphicData uri="http://schemas.openxmlformats.org/drawingml/2006/table">
            <a:tbl>
              <a:tblPr firstRow="1" firstCol="1" bandRow="1">
                <a:tableStyleId>{5C22544A-7EE6-4342-B048-85BDC9FD1C3A}</a:tableStyleId>
              </a:tblPr>
              <a:tblGrid>
                <a:gridCol w="998811">
                  <a:extLst>
                    <a:ext uri="{9D8B030D-6E8A-4147-A177-3AD203B41FA5}">
                      <a16:colId xmlns:a16="http://schemas.microsoft.com/office/drawing/2014/main" val="2583722390"/>
                    </a:ext>
                  </a:extLst>
                </a:gridCol>
                <a:gridCol w="1449711">
                  <a:extLst>
                    <a:ext uri="{9D8B030D-6E8A-4147-A177-3AD203B41FA5}">
                      <a16:colId xmlns:a16="http://schemas.microsoft.com/office/drawing/2014/main" val="4049612280"/>
                    </a:ext>
                  </a:extLst>
                </a:gridCol>
                <a:gridCol w="8400422">
                  <a:extLst>
                    <a:ext uri="{9D8B030D-6E8A-4147-A177-3AD203B41FA5}">
                      <a16:colId xmlns:a16="http://schemas.microsoft.com/office/drawing/2014/main" val="132168980"/>
                    </a:ext>
                  </a:extLst>
                </a:gridCol>
              </a:tblGrid>
              <a:tr h="28623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local</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cố định cục bộ trong bố cục con</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bl>
          </a:graphicData>
        </a:graphic>
      </p:graphicFrame>
      <p:pic>
        <p:nvPicPr>
          <p:cNvPr id="5" name="Picture 4">
            <a:extLst>
              <a:ext uri="{FF2B5EF4-FFF2-40B4-BE49-F238E27FC236}">
                <a16:creationId xmlns:a16="http://schemas.microsoft.com/office/drawing/2014/main" id="{6F88E155-5A7D-E553-5D97-1FD19A39B684}"/>
              </a:ext>
            </a:extLst>
          </p:cNvPr>
          <p:cNvPicPr>
            <a:picLocks noChangeAspect="1"/>
          </p:cNvPicPr>
          <p:nvPr/>
        </p:nvPicPr>
        <p:blipFill>
          <a:blip r:embed="rId5"/>
          <a:stretch>
            <a:fillRect/>
          </a:stretch>
        </p:blipFill>
        <p:spPr>
          <a:xfrm>
            <a:off x="1200867" y="2819653"/>
            <a:ext cx="3076575" cy="1057275"/>
          </a:xfrm>
          <a:prstGeom prst="rect">
            <a:avLst/>
          </a:prstGeom>
        </p:spPr>
      </p:pic>
      <p:pic>
        <p:nvPicPr>
          <p:cNvPr id="14" name="Picture 13">
            <a:extLst>
              <a:ext uri="{FF2B5EF4-FFF2-40B4-BE49-F238E27FC236}">
                <a16:creationId xmlns:a16="http://schemas.microsoft.com/office/drawing/2014/main" id="{C0E2C901-2F54-C7B2-337F-007D23AE7B44}"/>
              </a:ext>
            </a:extLst>
          </p:cNvPr>
          <p:cNvPicPr>
            <a:picLocks noChangeAspect="1"/>
          </p:cNvPicPr>
          <p:nvPr/>
        </p:nvPicPr>
        <p:blipFill>
          <a:blip r:embed="rId6"/>
          <a:stretch>
            <a:fillRect/>
          </a:stretch>
        </p:blipFill>
        <p:spPr>
          <a:xfrm>
            <a:off x="1200867" y="4052680"/>
            <a:ext cx="6515100" cy="1885950"/>
          </a:xfrm>
          <a:prstGeom prst="rect">
            <a:avLst/>
          </a:prstGeom>
        </p:spPr>
      </p:pic>
      <p:pic>
        <p:nvPicPr>
          <p:cNvPr id="17" name="Picture 16">
            <a:extLst>
              <a:ext uri="{FF2B5EF4-FFF2-40B4-BE49-F238E27FC236}">
                <a16:creationId xmlns:a16="http://schemas.microsoft.com/office/drawing/2014/main" id="{9DEA5365-2D57-0408-3D23-25D87F2BF4A1}"/>
              </a:ext>
            </a:extLst>
          </p:cNvPr>
          <p:cNvPicPr>
            <a:picLocks noChangeAspect="1"/>
          </p:cNvPicPr>
          <p:nvPr/>
        </p:nvPicPr>
        <p:blipFill>
          <a:blip r:embed="rId7"/>
          <a:stretch>
            <a:fillRect/>
          </a:stretch>
        </p:blipFill>
        <p:spPr>
          <a:xfrm>
            <a:off x="7892980" y="3769008"/>
            <a:ext cx="4114800" cy="2169622"/>
          </a:xfrm>
          <a:prstGeom prst="rect">
            <a:avLst/>
          </a:prstGeom>
        </p:spPr>
      </p:pic>
      <p:grpSp>
        <p:nvGrpSpPr>
          <p:cNvPr id="2" name="Group 46">
            <a:extLst>
              <a:ext uri="{FF2B5EF4-FFF2-40B4-BE49-F238E27FC236}">
                <a16:creationId xmlns:a16="http://schemas.microsoft.com/office/drawing/2014/main" id="{7C23840C-D796-4D6E-C158-F73407D428B1}"/>
              </a:ext>
            </a:extLst>
          </p:cNvPr>
          <p:cNvGrpSpPr>
            <a:grpSpLocks/>
          </p:cNvGrpSpPr>
          <p:nvPr/>
        </p:nvGrpSpPr>
        <p:grpSpPr bwMode="auto">
          <a:xfrm>
            <a:off x="702179" y="712439"/>
            <a:ext cx="3777305" cy="685800"/>
            <a:chOff x="1296" y="1824"/>
            <a:chExt cx="2101" cy="432"/>
          </a:xfrm>
        </p:grpSpPr>
        <p:sp>
          <p:nvSpPr>
            <p:cNvPr id="6" name="AutoShape 47">
              <a:extLst>
                <a:ext uri="{FF2B5EF4-FFF2-40B4-BE49-F238E27FC236}">
                  <a16:creationId xmlns:a16="http://schemas.microsoft.com/office/drawing/2014/main" id="{0B991404-6ACE-721F-A583-D0481CF49623}"/>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2D381664-0E6B-C209-2C4F-8A39CCB8B39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0A049430-8E9E-4C97-A5E9-8A4749E16B3C}"/>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8" name="Text Box 50">
              <a:extLst>
                <a:ext uri="{FF2B5EF4-FFF2-40B4-BE49-F238E27FC236}">
                  <a16:creationId xmlns:a16="http://schemas.microsoft.com/office/drawing/2014/main" id="{83C985CC-006B-D05F-4B3D-C499A2E805D3}"/>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419708683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57170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4085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348473" y="1506875"/>
            <a:ext cx="10711365" cy="1538883"/>
          </a:xfrm>
          <a:prstGeom prst="rect">
            <a:avLst/>
          </a:prstGeom>
          <a:noFill/>
        </p:spPr>
        <p:txBody>
          <a:bodyPr wrap="square">
            <a:spAutoFit/>
          </a:bodyPr>
          <a:lstStyle/>
          <a:p>
            <a:pPr marL="285750" indent="-285750">
              <a:buFont typeface="Wingdings" panose="05000000000000000000" pitchFamily="2" charset="2"/>
              <a:buChar char="q"/>
            </a:pPr>
            <a:r>
              <a:rPr lang="en-US" sz="2000" b="1">
                <a:solidFill>
                  <a:srgbClr val="CC00FF"/>
                </a:solidFill>
              </a:rPr>
              <a:t>Responsive web design </a:t>
            </a:r>
            <a:r>
              <a:rPr lang="en-US" b="1" i="1">
                <a:latin typeface="Times New Roman" pitchFamily="18" charset="0"/>
                <a:cs typeface="Times New Roman" pitchFamily="18" charset="0"/>
              </a:rPr>
              <a:t>Ngày nay có rất nhiều các thiết bị có kích cỡ màn hình khác nhau </a:t>
            </a:r>
          </a:p>
          <a:p>
            <a:r>
              <a:rPr lang="en-US" b="1" i="1">
                <a:latin typeface="Times New Roman" pitchFamily="18" charset="0"/>
                <a:cs typeface="Times New Roman" pitchFamily="18" charset="0"/>
                <a:sym typeface="Wingdings" panose="05000000000000000000" pitchFamily="2" charset="2"/>
              </a:rPr>
              <a:t>    Chúng ta muốn trang web của mình hiển thị đẹp mắt trên tất cả chúng</a:t>
            </a:r>
          </a:p>
          <a:p>
            <a:r>
              <a:rPr lang="en-US" b="1" i="1">
                <a:latin typeface="Times New Roman" pitchFamily="18" charset="0"/>
                <a:cs typeface="Times New Roman" pitchFamily="18" charset="0"/>
                <a:sym typeface="Wingdings" panose="05000000000000000000" pitchFamily="2" charset="2"/>
              </a:rPr>
              <a:t>    V</a:t>
            </a:r>
            <a:r>
              <a:rPr lang="vi-VN" b="1" i="1">
                <a:latin typeface="Times New Roman" pitchFamily="18" charset="0"/>
                <a:cs typeface="Times New Roman" pitchFamily="18" charset="0"/>
              </a:rPr>
              <a:t>iệc tạo ra một trang web có khả năng phản hồi (Responsive) không chỉ là một xu hướng mà còn là một yêu cầu thiết yếu</a:t>
            </a:r>
            <a:r>
              <a:rPr lang="en-US" b="1" i="1">
                <a:latin typeface="Times New Roman" pitchFamily="18" charset="0"/>
                <a:cs typeface="Times New Roman" pitchFamily="18" charset="0"/>
                <a:sym typeface="Wingdings" panose="05000000000000000000" pitchFamily="2" charset="2"/>
              </a:rPr>
              <a:t> </a:t>
            </a:r>
            <a:endParaRPr lang="en-US" b="1" i="1">
              <a:latin typeface="Times New Roman" pitchFamily="18" charset="0"/>
              <a:cs typeface="Times New Roman" pitchFamily="18" charset="0"/>
            </a:endParaRPr>
          </a:p>
          <a:p>
            <a:pPr marL="285750" indent="-285750">
              <a:buFont typeface="Wingdings" panose="05000000000000000000" pitchFamily="2" charset="2"/>
              <a:buChar char="q"/>
            </a:pPr>
            <a:endParaRPr lang="en-US" sz="2000" b="1">
              <a:solidFill>
                <a:srgbClr val="CC00FF"/>
              </a:solidFill>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Tổng quan Responsive </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3" name="Picture 2">
            <a:extLst>
              <a:ext uri="{FF2B5EF4-FFF2-40B4-BE49-F238E27FC236}">
                <a16:creationId xmlns:a16="http://schemas.microsoft.com/office/drawing/2014/main" id="{826CD711-FFA9-771E-6D06-64A1039F704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896" b="90859" l="9977" r="95156"/>
                    </a14:imgEffect>
                  </a14:imgLayer>
                </a14:imgProps>
              </a:ext>
              <a:ext uri="{28A0092B-C50C-407E-A947-70E740481C1C}">
                <a14:useLocalDpi xmlns:a14="http://schemas.microsoft.com/office/drawing/2010/main" val="0"/>
              </a:ext>
            </a:extLst>
          </a:blip>
          <a:srcRect t="9596" b="8525"/>
          <a:stretch/>
        </p:blipFill>
        <p:spPr>
          <a:xfrm>
            <a:off x="1546422" y="2499446"/>
            <a:ext cx="8826827" cy="4279202"/>
          </a:xfrm>
          <a:prstGeom prst="rect">
            <a:avLst/>
          </a:prstGeom>
        </p:spPr>
      </p:pic>
    </p:spTree>
    <p:extLst>
      <p:ext uri="{BB962C8B-B14F-4D97-AF65-F5344CB8AC3E}">
        <p14:creationId xmlns:p14="http://schemas.microsoft.com/office/powerpoint/2010/main" val="187721230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Tổng quan Responsive </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4" name="Picture 3">
            <a:extLst>
              <a:ext uri="{FF2B5EF4-FFF2-40B4-BE49-F238E27FC236}">
                <a16:creationId xmlns:a16="http://schemas.microsoft.com/office/drawing/2014/main" id="{78784C1D-22C9-1954-D299-5D09E43C3BDF}"/>
              </a:ext>
            </a:extLst>
          </p:cNvPr>
          <p:cNvPicPr>
            <a:picLocks noChangeAspect="1"/>
          </p:cNvPicPr>
          <p:nvPr/>
        </p:nvPicPr>
        <p:blipFill>
          <a:blip r:embed="rId5"/>
          <a:stretch>
            <a:fillRect/>
          </a:stretch>
        </p:blipFill>
        <p:spPr>
          <a:xfrm>
            <a:off x="491889" y="1619855"/>
            <a:ext cx="5115026" cy="2723515"/>
          </a:xfrm>
          <a:prstGeom prst="rect">
            <a:avLst/>
          </a:prstGeom>
        </p:spPr>
      </p:pic>
      <p:pic>
        <p:nvPicPr>
          <p:cNvPr id="16" name="Picture 15">
            <a:extLst>
              <a:ext uri="{FF2B5EF4-FFF2-40B4-BE49-F238E27FC236}">
                <a16:creationId xmlns:a16="http://schemas.microsoft.com/office/drawing/2014/main" id="{701329AD-4B71-78E1-9FAA-3CBE905577B3}"/>
              </a:ext>
            </a:extLst>
          </p:cNvPr>
          <p:cNvPicPr>
            <a:picLocks noChangeAspect="1"/>
          </p:cNvPicPr>
          <p:nvPr/>
        </p:nvPicPr>
        <p:blipFill>
          <a:blip r:embed="rId6"/>
          <a:stretch>
            <a:fillRect/>
          </a:stretch>
        </p:blipFill>
        <p:spPr>
          <a:xfrm>
            <a:off x="5805633" y="1619855"/>
            <a:ext cx="3129397" cy="4423410"/>
          </a:xfrm>
          <a:prstGeom prst="rect">
            <a:avLst/>
          </a:prstGeom>
        </p:spPr>
      </p:pic>
      <p:pic>
        <p:nvPicPr>
          <p:cNvPr id="18" name="Picture 17">
            <a:extLst>
              <a:ext uri="{FF2B5EF4-FFF2-40B4-BE49-F238E27FC236}">
                <a16:creationId xmlns:a16="http://schemas.microsoft.com/office/drawing/2014/main" id="{EA4F8DFD-D131-666C-7157-8C58F40C0F29}"/>
              </a:ext>
            </a:extLst>
          </p:cNvPr>
          <p:cNvPicPr>
            <a:picLocks noChangeAspect="1"/>
          </p:cNvPicPr>
          <p:nvPr/>
        </p:nvPicPr>
        <p:blipFill>
          <a:blip r:embed="rId7"/>
          <a:stretch>
            <a:fillRect/>
          </a:stretch>
        </p:blipFill>
        <p:spPr>
          <a:xfrm>
            <a:off x="9258300" y="1619855"/>
            <a:ext cx="2294608" cy="4602874"/>
          </a:xfrm>
          <a:prstGeom prst="rect">
            <a:avLst/>
          </a:prstGeom>
        </p:spPr>
      </p:pic>
      <p:sp>
        <p:nvSpPr>
          <p:cNvPr id="2" name="TextBox 1">
            <a:extLst>
              <a:ext uri="{FF2B5EF4-FFF2-40B4-BE49-F238E27FC236}">
                <a16:creationId xmlns:a16="http://schemas.microsoft.com/office/drawing/2014/main" id="{A467CCA4-EC1B-9B06-3BC0-1E5780863252}"/>
              </a:ext>
            </a:extLst>
          </p:cNvPr>
          <p:cNvSpPr txBox="1"/>
          <p:nvPr/>
        </p:nvSpPr>
        <p:spPr>
          <a:xfrm>
            <a:off x="5805633" y="969044"/>
            <a:ext cx="6097904" cy="369332"/>
          </a:xfrm>
          <a:prstGeom prst="rect">
            <a:avLst/>
          </a:prstGeom>
          <a:noFill/>
        </p:spPr>
        <p:txBody>
          <a:bodyPr wrap="square">
            <a:spAutoFit/>
          </a:bodyPr>
          <a:lstStyle/>
          <a:p>
            <a:r>
              <a:rPr lang="en-US">
                <a:solidFill>
                  <a:srgbClr val="0563C1"/>
                </a:solidFill>
                <a:hlinkClick r:id="rId8"/>
              </a:rPr>
              <a:t>https://github.com/GaLaiLapTrinh/</a:t>
            </a:r>
            <a:r>
              <a:rPr lang="en-US">
                <a:solidFill>
                  <a:srgbClr val="8500FF"/>
                </a:solidFill>
                <a:hlinkClick r:id="rId9">
                  <a:extLst>
                    <a:ext uri="{A12FA001-AC4F-418D-AE19-62706E023703}">
                      <ahyp:hlinkClr xmlns:ahyp="http://schemas.microsoft.com/office/drawing/2018/hyperlinkcolor" val="tx"/>
                    </a:ext>
                  </a:extLst>
                </a:hlinkClick>
              </a:rPr>
              <a:t>3.demo-responsive-web2</a:t>
            </a:r>
            <a:r>
              <a:rPr lang="en-US">
                <a:solidFill>
                  <a:srgbClr val="8500FF"/>
                </a:solidFill>
              </a:rPr>
              <a:t> </a:t>
            </a:r>
          </a:p>
        </p:txBody>
      </p:sp>
    </p:spTree>
    <p:extLst>
      <p:ext uri="{BB962C8B-B14F-4D97-AF65-F5344CB8AC3E}">
        <p14:creationId xmlns:p14="http://schemas.microsoft.com/office/powerpoint/2010/main" val="37718415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CF18A6-E865-B148-BFD8-33B5BCB1DBEA}"/>
              </a:ext>
            </a:extLst>
          </p:cNvPr>
          <p:cNvSpPr txBox="1"/>
          <p:nvPr/>
        </p:nvSpPr>
        <p:spPr>
          <a:xfrm>
            <a:off x="6295073" y="101084"/>
            <a:ext cx="6097904" cy="369332"/>
          </a:xfrm>
          <a:prstGeom prst="rect">
            <a:avLst/>
          </a:prstGeom>
          <a:noFill/>
        </p:spPr>
        <p:txBody>
          <a:bodyPr wrap="square">
            <a:spAutoFit/>
          </a:bodyPr>
          <a:lstStyle/>
          <a:p>
            <a:r>
              <a:rPr lang="en-US">
                <a:solidFill>
                  <a:srgbClr val="0563C1"/>
                </a:solidFill>
                <a:hlinkClick r:id="rId3">
                  <a:extLst>
                    <a:ext uri="{A12FA001-AC4F-418D-AE19-62706E023703}">
                      <ahyp:hlinkClr xmlns:ahyp="http://schemas.microsoft.com/office/drawing/2018/hyperlinkcolor" val="tx"/>
                    </a:ext>
                  </a:extLst>
                </a:hlinkClick>
              </a:rPr>
              <a:t>https://github.com/GaLaiLapTrinh/</a:t>
            </a:r>
            <a:r>
              <a:rPr lang="en-US">
                <a:solidFill>
                  <a:srgbClr val="8500FF"/>
                </a:solidFill>
                <a:hlinkClick r:id="rId3">
                  <a:extLst>
                    <a:ext uri="{A12FA001-AC4F-418D-AE19-62706E023703}">
                      <ahyp:hlinkClr xmlns:ahyp="http://schemas.microsoft.com/office/drawing/2018/hyperlinkcolor" val="tx"/>
                    </a:ext>
                  </a:extLst>
                </a:hlinkClick>
              </a:rPr>
              <a:t>3.demo-responsive-web</a:t>
            </a:r>
            <a:r>
              <a:rPr lang="en-US">
                <a:solidFill>
                  <a:srgbClr val="8500FF"/>
                </a:solidFill>
              </a:rPr>
              <a:t> </a:t>
            </a:r>
          </a:p>
        </p:txBody>
      </p:sp>
    </p:spTree>
    <p:extLst>
      <p:ext uri="{BB962C8B-B14F-4D97-AF65-F5344CB8AC3E}">
        <p14:creationId xmlns:p14="http://schemas.microsoft.com/office/powerpoint/2010/main" val="351829560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348473" y="1506875"/>
            <a:ext cx="10711365" cy="400110"/>
          </a:xfrm>
          <a:prstGeom prst="rect">
            <a:avLst/>
          </a:prstGeom>
          <a:noFill/>
        </p:spPr>
        <p:txBody>
          <a:bodyPr wrap="square">
            <a:spAutoFit/>
          </a:bodyPr>
          <a:lstStyle/>
          <a:p>
            <a:pPr marL="285750" indent="-285750">
              <a:buFont typeface="Wingdings" panose="05000000000000000000" pitchFamily="2" charset="2"/>
              <a:buChar char="q"/>
            </a:pPr>
            <a:r>
              <a:rPr lang="en-US" sz="2000" b="1">
                <a:solidFill>
                  <a:srgbClr val="CC00FF"/>
                </a:solidFill>
              </a:rPr>
              <a:t>Responsive web design </a:t>
            </a:r>
            <a:r>
              <a:rPr lang="en-US" sz="2000" b="1">
                <a:solidFill>
                  <a:srgbClr val="002060"/>
                </a:solidFill>
              </a:rPr>
              <a:t>(</a:t>
            </a:r>
            <a:r>
              <a:rPr lang="en-US" sz="2000" b="1" i="0">
                <a:solidFill>
                  <a:srgbClr val="002060"/>
                </a:solidFill>
                <a:effectLst/>
                <a:latin typeface="Söhne"/>
              </a:rPr>
              <a:t>Thiết kế web linh hoạt )</a:t>
            </a:r>
            <a:r>
              <a:rPr lang="en-US" sz="2000" b="1">
                <a:solidFill>
                  <a:srgbClr val="002060"/>
                </a:solidFill>
              </a:rPr>
              <a:t> </a:t>
            </a: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247189" cy="685800"/>
            <a:chOff x="1296" y="1824"/>
            <a:chExt cx="2289"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5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83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Responsive và Adaptive</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2" name="TextBox 1">
            <a:extLst>
              <a:ext uri="{FF2B5EF4-FFF2-40B4-BE49-F238E27FC236}">
                <a16:creationId xmlns:a16="http://schemas.microsoft.com/office/drawing/2014/main" id="{80DFD6A9-17F2-5C80-2424-F2A79FE6997A}"/>
              </a:ext>
            </a:extLst>
          </p:cNvPr>
          <p:cNvSpPr txBox="1"/>
          <p:nvPr/>
        </p:nvSpPr>
        <p:spPr>
          <a:xfrm>
            <a:off x="1348472" y="2001140"/>
            <a:ext cx="10711365" cy="400110"/>
          </a:xfrm>
          <a:prstGeom prst="rect">
            <a:avLst/>
          </a:prstGeom>
          <a:noFill/>
        </p:spPr>
        <p:txBody>
          <a:bodyPr wrap="square">
            <a:spAutoFit/>
          </a:bodyPr>
          <a:lstStyle/>
          <a:p>
            <a:pPr marL="285750" indent="-285750">
              <a:buFont typeface="Wingdings" panose="05000000000000000000" pitchFamily="2" charset="2"/>
              <a:buChar char="q"/>
            </a:pPr>
            <a:r>
              <a:rPr lang="en-US" sz="2000" b="1">
                <a:solidFill>
                  <a:srgbClr val="CC00FF"/>
                </a:solidFill>
              </a:rPr>
              <a:t>Adaptive web design  </a:t>
            </a:r>
            <a:r>
              <a:rPr lang="en-US" sz="2000" b="1">
                <a:solidFill>
                  <a:srgbClr val="002060"/>
                </a:solidFill>
              </a:rPr>
              <a:t>(</a:t>
            </a:r>
            <a:r>
              <a:rPr lang="en-US" sz="2000" b="1" i="0">
                <a:solidFill>
                  <a:srgbClr val="002060"/>
                </a:solidFill>
                <a:effectLst/>
                <a:latin typeface="Söhne"/>
              </a:rPr>
              <a:t>Thiết kế web thích ứng)</a:t>
            </a:r>
            <a:r>
              <a:rPr lang="en-US" sz="2000" b="1">
                <a:solidFill>
                  <a:srgbClr val="002060"/>
                </a:solidFill>
              </a:rPr>
              <a:t> </a:t>
            </a:r>
          </a:p>
        </p:txBody>
      </p:sp>
      <p:sp>
        <p:nvSpPr>
          <p:cNvPr id="5" name="TextBox 4">
            <a:extLst>
              <a:ext uri="{FF2B5EF4-FFF2-40B4-BE49-F238E27FC236}">
                <a16:creationId xmlns:a16="http://schemas.microsoft.com/office/drawing/2014/main" id="{77C4A049-663F-F057-E087-4BF8A98A043A}"/>
              </a:ext>
            </a:extLst>
          </p:cNvPr>
          <p:cNvSpPr txBox="1"/>
          <p:nvPr/>
        </p:nvSpPr>
        <p:spPr>
          <a:xfrm>
            <a:off x="7064452" y="2000725"/>
            <a:ext cx="3779076" cy="369332"/>
          </a:xfrm>
          <a:prstGeom prst="rect">
            <a:avLst/>
          </a:prstGeom>
          <a:noFill/>
        </p:spPr>
        <p:txBody>
          <a:bodyPr wrap="square">
            <a:spAutoFit/>
          </a:bodyPr>
          <a:lstStyle/>
          <a:p>
            <a:r>
              <a:rPr lang="en-US">
                <a:hlinkClick r:id="rId5"/>
              </a:rPr>
              <a:t>Demo: https://www.lazada.vn/</a:t>
            </a:r>
            <a:r>
              <a:rPr lang="en-US"/>
              <a:t> </a:t>
            </a:r>
          </a:p>
        </p:txBody>
      </p:sp>
      <p:pic>
        <p:nvPicPr>
          <p:cNvPr id="15" name="Picture 14">
            <a:extLst>
              <a:ext uri="{FF2B5EF4-FFF2-40B4-BE49-F238E27FC236}">
                <a16:creationId xmlns:a16="http://schemas.microsoft.com/office/drawing/2014/main" id="{62A87FDC-1A77-A3CD-6713-63A2C6AC9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449" y="2609371"/>
            <a:ext cx="10507409" cy="3985569"/>
          </a:xfrm>
          <a:prstGeom prst="rect">
            <a:avLst/>
          </a:prstGeom>
        </p:spPr>
      </p:pic>
    </p:spTree>
    <p:extLst>
      <p:ext uri="{BB962C8B-B14F-4D97-AF65-F5344CB8AC3E}">
        <p14:creationId xmlns:p14="http://schemas.microsoft.com/office/powerpoint/2010/main" val="22425688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918872" cy="685800"/>
            <a:chOff x="1296" y="1824"/>
            <a:chExt cx="265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4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219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Cách máy chủ nhận dạng thiết bị </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pic>
        <p:nvPicPr>
          <p:cNvPr id="15" name="Picture 14">
            <a:extLst>
              <a:ext uri="{FF2B5EF4-FFF2-40B4-BE49-F238E27FC236}">
                <a16:creationId xmlns:a16="http://schemas.microsoft.com/office/drawing/2014/main" id="{873A3F7B-6429-ABCB-1407-85E3621ACF7F}"/>
              </a:ext>
            </a:extLst>
          </p:cNvPr>
          <p:cNvPicPr>
            <a:picLocks noChangeAspect="1"/>
          </p:cNvPicPr>
          <p:nvPr/>
        </p:nvPicPr>
        <p:blipFill>
          <a:blip r:embed="rId5"/>
          <a:stretch>
            <a:fillRect/>
          </a:stretch>
        </p:blipFill>
        <p:spPr>
          <a:xfrm>
            <a:off x="3742237" y="1699865"/>
            <a:ext cx="8353935" cy="5053923"/>
          </a:xfrm>
          <a:prstGeom prst="rect">
            <a:avLst/>
          </a:prstGeom>
        </p:spPr>
      </p:pic>
      <p:pic>
        <p:nvPicPr>
          <p:cNvPr id="17" name="Picture 16">
            <a:extLst>
              <a:ext uri="{FF2B5EF4-FFF2-40B4-BE49-F238E27FC236}">
                <a16:creationId xmlns:a16="http://schemas.microsoft.com/office/drawing/2014/main" id="{468B975E-A30E-17CF-C1C5-A4E61EE4B57C}"/>
              </a:ext>
            </a:extLst>
          </p:cNvPr>
          <p:cNvPicPr>
            <a:picLocks noChangeAspect="1"/>
          </p:cNvPicPr>
          <p:nvPr/>
        </p:nvPicPr>
        <p:blipFill>
          <a:blip r:embed="rId6"/>
          <a:stretch>
            <a:fillRect/>
          </a:stretch>
        </p:blipFill>
        <p:spPr>
          <a:xfrm>
            <a:off x="264897" y="1727019"/>
            <a:ext cx="3432605" cy="4362450"/>
          </a:xfrm>
          <a:prstGeom prst="rect">
            <a:avLst/>
          </a:prstGeom>
        </p:spPr>
      </p:pic>
    </p:spTree>
    <p:extLst>
      <p:ext uri="{BB962C8B-B14F-4D97-AF65-F5344CB8AC3E}">
        <p14:creationId xmlns:p14="http://schemas.microsoft.com/office/powerpoint/2010/main" val="40013232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703514-B07D-78CC-7A29-83604587F89E}"/>
              </a:ext>
            </a:extLst>
          </p:cNvPr>
          <p:cNvGraphicFramePr>
            <a:graphicFrameLocks noGrp="1"/>
          </p:cNvGraphicFramePr>
          <p:nvPr>
            <p:extLst>
              <p:ext uri="{D42A27DB-BD31-4B8C-83A1-F6EECF244321}">
                <p14:modId xmlns:p14="http://schemas.microsoft.com/office/powerpoint/2010/main" val="1306999757"/>
              </p:ext>
            </p:extLst>
          </p:nvPr>
        </p:nvGraphicFramePr>
        <p:xfrm>
          <a:off x="1055647" y="1407765"/>
          <a:ext cx="10425153" cy="5431815"/>
        </p:xfrm>
        <a:graphic>
          <a:graphicData uri="http://schemas.openxmlformats.org/drawingml/2006/table">
            <a:tbl>
              <a:tblPr firstRow="1" firstCol="1" bandRow="1">
                <a:tableStyleId>{5C22544A-7EE6-4342-B048-85BDC9FD1C3A}</a:tableStyleId>
              </a:tblPr>
              <a:tblGrid>
                <a:gridCol w="2316701">
                  <a:extLst>
                    <a:ext uri="{9D8B030D-6E8A-4147-A177-3AD203B41FA5}">
                      <a16:colId xmlns:a16="http://schemas.microsoft.com/office/drawing/2014/main" val="4049612280"/>
                    </a:ext>
                  </a:extLst>
                </a:gridCol>
                <a:gridCol w="3905502">
                  <a:extLst>
                    <a:ext uri="{9D8B030D-6E8A-4147-A177-3AD203B41FA5}">
                      <a16:colId xmlns:a16="http://schemas.microsoft.com/office/drawing/2014/main" val="661151085"/>
                    </a:ext>
                  </a:extLst>
                </a:gridCol>
                <a:gridCol w="4202950">
                  <a:extLst>
                    <a:ext uri="{9D8B030D-6E8A-4147-A177-3AD203B41FA5}">
                      <a16:colId xmlns:a16="http://schemas.microsoft.com/office/drawing/2014/main" val="3353471271"/>
                    </a:ext>
                  </a:extLst>
                </a:gridCol>
              </a:tblGrid>
              <a:tr h="456581">
                <a:tc>
                  <a:txBody>
                    <a:bodyPr/>
                    <a:lstStyle/>
                    <a:p>
                      <a:pPr algn="ctr" fontAlgn="b"/>
                      <a:r>
                        <a:rPr lang="en-US" sz="1800" b="1" kern="1200">
                          <a:solidFill>
                            <a:schemeClr val="tx1"/>
                          </a:solidFill>
                          <a:latin typeface="Bahnschrift SemiCondensed" panose="020B0502040204020203" pitchFamily="34" charset="0"/>
                        </a:rPr>
                        <a:t>Tiêu Chí</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rPr>
                        <a:t>Responsive Web Design (RWD)</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rPr>
                        <a:t>Adaptive Web Design (AWD)</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extLst>
                  <a:ext uri="{0D108BD9-81ED-4DB2-BD59-A6C34878D82A}">
                    <a16:rowId xmlns:a16="http://schemas.microsoft.com/office/drawing/2014/main" val="446152106"/>
                  </a:ext>
                </a:extLst>
              </a:tr>
              <a:tr h="610547">
                <a:tc>
                  <a:txBody>
                    <a:bodyPr/>
                    <a:lstStyle/>
                    <a:p>
                      <a:pPr algn="ctr" fontAlgn="base"/>
                      <a:r>
                        <a:rPr lang="en-US" sz="1800" b="1" i="0" kern="1200">
                          <a:solidFill>
                            <a:schemeClr val="tx1"/>
                          </a:solidFill>
                          <a:latin typeface="Times New Roman" pitchFamily="18" charset="0"/>
                          <a:ea typeface="+mn-ea"/>
                          <a:cs typeface="Times New Roman" pitchFamily="18" charset="0"/>
                        </a:rPr>
                        <a:t>Khái Niệm</a:t>
                      </a:r>
                    </a:p>
                  </a:txBody>
                  <a:tcPr marL="41441" marR="41441" marT="20721" marB="20721" anchor="ctr">
                    <a:solidFill>
                      <a:srgbClr val="00B0F0"/>
                    </a:solidFill>
                  </a:tcPr>
                </a:tc>
                <a:tc>
                  <a:txBody>
                    <a:bodyPr/>
                    <a:lstStyle/>
                    <a:p>
                      <a:pPr algn="l" fontAlgn="base"/>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Dựa trên kích thước màn hình, linh hoạt</a:t>
                      </a:r>
                    </a:p>
                  </a:txBody>
                  <a:tcPr marL="41441" marR="41441" marT="20721" marB="20721" anchor="ctr"/>
                </a:tc>
                <a:tc>
                  <a:txBody>
                    <a:bodyPr/>
                    <a:lstStyle/>
                    <a:p>
                      <a:pPr algn="l" fontAlgn="base"/>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Tập trung vào việc tối ưu hóa cho từng nhóm thiết bị cụ thể</a:t>
                      </a:r>
                    </a:p>
                  </a:txBody>
                  <a:tcPr marL="41441" marR="41441" marT="20721" marB="20721" anchor="ctr"/>
                </a:tc>
                <a:extLst>
                  <a:ext uri="{0D108BD9-81ED-4DB2-BD59-A6C34878D82A}">
                    <a16:rowId xmlns:a16="http://schemas.microsoft.com/office/drawing/2014/main" val="3696680573"/>
                  </a:ext>
                </a:extLst>
              </a:tr>
              <a:tr h="894380">
                <a:tc>
                  <a:txBody>
                    <a:bodyPr/>
                    <a:lstStyle/>
                    <a:p>
                      <a:pPr algn="ctr" fontAlgn="base"/>
                      <a:r>
                        <a:rPr lang="vi-VN" sz="1800" b="1" i="0" kern="1200">
                          <a:solidFill>
                            <a:schemeClr val="tx1"/>
                          </a:solidFill>
                          <a:latin typeface="Times New Roman" pitchFamily="18" charset="0"/>
                          <a:ea typeface="+mn-ea"/>
                          <a:cs typeface="Times New Roman" pitchFamily="18" charset="0"/>
                        </a:rPr>
                        <a:t>Phương Pháp</a:t>
                      </a:r>
                    </a:p>
                  </a:txBody>
                  <a:tcPr marL="41441" marR="41441" marT="20721" marB="20721" anchor="ctr">
                    <a:solidFill>
                      <a:srgbClr val="00B0F0"/>
                    </a:solidFill>
                  </a:tcP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Sử dụng Media Queries để điều chỉnh CSS</a:t>
                      </a:r>
                    </a:p>
                  </a:txBody>
                  <a:tcPr marL="41441" marR="41441" marT="20721" marB="20721" anchor="ct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Bên phía máy chủ sẽ xác định thiết bị của người dùng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Gửi bộ mã nguồn hợp lý đến thiết bị đầu cuối </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848482732"/>
                  </a:ext>
                </a:extLst>
              </a:tr>
              <a:tr h="610547">
                <a:tc>
                  <a:txBody>
                    <a:bodyPr/>
                    <a:lstStyle/>
                    <a:p>
                      <a:pPr algn="ctr" fontAlgn="base"/>
                      <a:r>
                        <a:rPr lang="en-US" sz="1800" b="1" i="0" kern="1200">
                          <a:solidFill>
                            <a:schemeClr val="tx1"/>
                          </a:solidFill>
                          <a:latin typeface="Times New Roman" pitchFamily="18" charset="0"/>
                          <a:ea typeface="+mn-ea"/>
                          <a:cs typeface="Times New Roman" pitchFamily="18" charset="0"/>
                        </a:rPr>
                        <a:t>Bố Cục</a:t>
                      </a:r>
                    </a:p>
                  </a:txBody>
                  <a:tcPr marL="41441" marR="41441" marT="20721" marB="20721" anchor="ctr">
                    <a:solidFill>
                      <a:srgbClr val="00B0F0"/>
                    </a:solidFill>
                  </a:tcP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Một bố cục chung cho mọi thiết bị</a:t>
                      </a:r>
                    </a:p>
                  </a:txBody>
                  <a:tcPr marL="41441" marR="41441" marT="20721" marB="20721" anchor="ct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Làm riêng từng bộ bố cục </a:t>
                      </a:r>
                      <a:endPar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1063522227"/>
                  </a:ext>
                </a:extLst>
              </a:tr>
              <a:tr h="610547">
                <a:tc>
                  <a:txBody>
                    <a:bodyPr/>
                    <a:lstStyle/>
                    <a:p>
                      <a:pPr algn="ctr" fontAlgn="base"/>
                      <a:r>
                        <a:rPr lang="en-US" sz="1800" b="1" i="0" kern="1200">
                          <a:solidFill>
                            <a:schemeClr val="tx1"/>
                          </a:solidFill>
                          <a:latin typeface="Times New Roman" pitchFamily="18" charset="0"/>
                          <a:ea typeface="+mn-ea"/>
                          <a:cs typeface="Times New Roman" pitchFamily="18" charset="0"/>
                        </a:rPr>
                        <a:t>Tải Trang</a:t>
                      </a:r>
                    </a:p>
                  </a:txBody>
                  <a:tcPr marL="41441" marR="41441" marT="20721" marB="20721" anchor="ctr">
                    <a:solidFill>
                      <a:srgbClr val="00B0F0"/>
                    </a:solidFill>
                  </a:tcPr>
                </a:tc>
                <a:tc>
                  <a:txBody>
                    <a:bodyPr/>
                    <a:lstStyle/>
                    <a:p>
                      <a:pPr algn="l" fontAlgn="base"/>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Tải toàn bộ nội dung</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ẩn hoặc hiển thị phần cần thiết</a:t>
                      </a:r>
                    </a:p>
                  </a:txBody>
                  <a:tcPr marL="41441" marR="41441" marT="20721" marB="20721" anchor="ctr"/>
                </a:tc>
                <a:tc>
                  <a:txBody>
                    <a:bodyPr/>
                    <a:lstStyle/>
                    <a:p>
                      <a:pPr algn="l" fontAlgn="base"/>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Chỉ gửi nội dung cần thiết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cho thiết bị đó để giảm tải</a:t>
                      </a:r>
                    </a:p>
                  </a:txBody>
                  <a:tcPr marL="41441" marR="41441" marT="20721" marB="20721" anchor="ctr"/>
                </a:tc>
                <a:extLst>
                  <a:ext uri="{0D108BD9-81ED-4DB2-BD59-A6C34878D82A}">
                    <a16:rowId xmlns:a16="http://schemas.microsoft.com/office/drawing/2014/main" val="3667242958"/>
                  </a:ext>
                </a:extLst>
              </a:tr>
              <a:tr h="610547">
                <a:tc>
                  <a:txBody>
                    <a:bodyPr/>
                    <a:lstStyle/>
                    <a:p>
                      <a:pPr algn="ctr" fontAlgn="base"/>
                      <a:r>
                        <a:rPr lang="en-US" sz="1800" b="1" i="0" kern="1200">
                          <a:solidFill>
                            <a:schemeClr val="tx1"/>
                          </a:solidFill>
                          <a:latin typeface="Times New Roman" pitchFamily="18" charset="0"/>
                          <a:ea typeface="+mn-ea"/>
                          <a:cs typeface="Times New Roman" pitchFamily="18" charset="0"/>
                        </a:rPr>
                        <a:t>Hiệu Suất Trang</a:t>
                      </a:r>
                    </a:p>
                  </a:txBody>
                  <a:tcPr marL="41441" marR="41441" marT="20721" marB="20721" anchor="ctr">
                    <a:solidFill>
                      <a:srgbClr val="00B0F0"/>
                    </a:solidFill>
                  </a:tcPr>
                </a:tc>
                <a:tc>
                  <a:txBody>
                    <a:bodyPr/>
                    <a:lstStyle/>
                    <a:p>
                      <a:pPr algn="l" fontAlgn="base"/>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Hiệu suất có thể giảm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khi phải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xử lý nhiều nội dung</a:t>
                      </a:r>
                    </a:p>
                  </a:txBody>
                  <a:tcPr marL="41441" marR="41441" marT="20721" marB="20721" anchor="ctr"/>
                </a:tc>
                <a:tc>
                  <a:txBody>
                    <a:bodyPr/>
                    <a:lstStyle/>
                    <a:p>
                      <a:pPr algn="l" fontAlgn="base"/>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Giảm tải trang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có thể cải thiện hiệu suất</a:t>
                      </a:r>
                    </a:p>
                  </a:txBody>
                  <a:tcPr marL="41441" marR="41441" marT="20721" marB="20721" anchor="ctr"/>
                </a:tc>
                <a:extLst>
                  <a:ext uri="{0D108BD9-81ED-4DB2-BD59-A6C34878D82A}">
                    <a16:rowId xmlns:a16="http://schemas.microsoft.com/office/drawing/2014/main" val="1969320555"/>
                  </a:ext>
                </a:extLst>
              </a:tr>
              <a:tr h="610547">
                <a:tc>
                  <a:txBody>
                    <a:bodyPr/>
                    <a:lstStyle/>
                    <a:p>
                      <a:pPr marL="0" algn="ctr" defTabSz="914400" rtl="0" eaLnBrk="1" fontAlgn="base" latinLnBrk="0" hangingPunct="1"/>
                      <a:r>
                        <a:rPr lang="en-US" sz="1800" b="1" i="0" kern="1200">
                          <a:solidFill>
                            <a:schemeClr val="tx1"/>
                          </a:solidFill>
                          <a:latin typeface="Times New Roman" pitchFamily="18" charset="0"/>
                          <a:ea typeface="+mn-ea"/>
                          <a:cs typeface="Times New Roman" pitchFamily="18" charset="0"/>
                        </a:rPr>
                        <a:t>Quản Lý Nội Dung</a:t>
                      </a:r>
                    </a:p>
                  </a:txBody>
                  <a:tcPr marL="41441" marR="41441" marT="20721" marB="20721" anchor="ctr">
                    <a:solidFill>
                      <a:srgbClr val="00B0F0"/>
                    </a:solidFill>
                  </a:tcP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Duy trì </a:t>
                      </a:r>
                      <a:r>
                        <a:rPr lang="en-US" sz="1600" b="0" i="0" kern="1200">
                          <a:solidFill>
                            <a:srgbClr val="8500FF"/>
                          </a:solidFill>
                          <a:latin typeface="Tahoma" panose="020B0604030504040204" pitchFamily="34" charset="0"/>
                          <a:ea typeface="Tahoma" panose="020B0604030504040204" pitchFamily="34" charset="0"/>
                          <a:cs typeface="Tahoma" panose="020B0604030504040204" pitchFamily="34" charset="0"/>
                        </a:rPr>
                        <a:t>một bản thiết kế</a:t>
                      </a:r>
                    </a:p>
                  </a:txBody>
                  <a:tcPr marL="41441" marR="41441" marT="20721" marB="20721" anchor="ctr"/>
                </a:tc>
                <a:tc>
                  <a:txBody>
                    <a:bodyPr/>
                    <a:lstStyle/>
                    <a:p>
                      <a:pPr algn="l" fontAlgn="base"/>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Cần quản lý nhiều phiên bản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của trang web</a:t>
                      </a:r>
                    </a:p>
                  </a:txBody>
                  <a:tcPr marL="41441" marR="41441" marT="20721" marB="20721" anchor="ctr"/>
                </a:tc>
                <a:extLst>
                  <a:ext uri="{0D108BD9-81ED-4DB2-BD59-A6C34878D82A}">
                    <a16:rowId xmlns:a16="http://schemas.microsoft.com/office/drawing/2014/main" val="3886097372"/>
                  </a:ext>
                </a:extLst>
              </a:tr>
              <a:tr h="1028119">
                <a:tc>
                  <a:txBody>
                    <a:bodyPr/>
                    <a:lstStyle/>
                    <a:p>
                      <a:pPr marL="0" algn="ctr" defTabSz="914400" rtl="0" eaLnBrk="1" fontAlgn="base" latinLnBrk="0" hangingPunct="1"/>
                      <a:r>
                        <a:rPr lang="en-US" sz="1800" b="1" i="0" kern="1200">
                          <a:solidFill>
                            <a:schemeClr val="tx1"/>
                          </a:solidFill>
                          <a:latin typeface="Times New Roman" pitchFamily="18" charset="0"/>
                          <a:ea typeface="+mn-ea"/>
                          <a:cs typeface="Times New Roman" pitchFamily="18" charset="0"/>
                        </a:rPr>
                        <a:t>Thời Gian Phát Triển</a:t>
                      </a:r>
                    </a:p>
                  </a:txBody>
                  <a:tcPr marL="41441" marR="41441" marT="20721" marB="20721" anchor="ctr">
                    <a:solidFill>
                      <a:srgbClr val="00B0F0"/>
                    </a:solidFill>
                  </a:tcPr>
                </a:tc>
                <a:tc>
                  <a:txBody>
                    <a:bodyPr/>
                    <a:lstStyle/>
                    <a:p>
                      <a:pPr algn="l" fontAlgn="base"/>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Thời gian phát triển nhanh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hơn do sử dụng 1 bộ mã nguồn</a:t>
                      </a:r>
                    </a:p>
                  </a:txBody>
                  <a:tcPr marL="41441" marR="41441" marT="20721" marB="20721" anchor="ctr"/>
                </a:tc>
                <a:tc>
                  <a:txBody>
                    <a:bodyPr/>
                    <a:lstStyle/>
                    <a:p>
                      <a:pPr algn="l" fontAlgn="base"/>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Mất nhiều thời gian , chi phí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do thiết kế nhiều bộ mã nguồn cho từng thiết bị. Khi update cũng phải update các bộ code riêng cho các thiết bị </a:t>
                      </a:r>
                      <a:endPar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740353880"/>
                  </a:ext>
                </a:extLst>
              </a:tr>
            </a:tbl>
          </a:graphicData>
        </a:graphic>
      </p:graphicFrame>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247189" cy="685800"/>
            <a:chOff x="1296" y="1824"/>
            <a:chExt cx="2289"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5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83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So sánh 2 phương pháp</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spTree>
    <p:extLst>
      <p:ext uri="{BB962C8B-B14F-4D97-AF65-F5344CB8AC3E}">
        <p14:creationId xmlns:p14="http://schemas.microsoft.com/office/powerpoint/2010/main" val="17915662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11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7FFAB7F4-0C40-9E51-ADD5-C5999444FC24}"/>
              </a:ext>
            </a:extLst>
          </p:cNvPr>
          <p:cNvSpPr txBox="1"/>
          <p:nvPr/>
        </p:nvSpPr>
        <p:spPr>
          <a:xfrm>
            <a:off x="1348473" y="1506875"/>
            <a:ext cx="10711365" cy="1261884"/>
          </a:xfrm>
          <a:prstGeom prst="rect">
            <a:avLst/>
          </a:prstGeom>
          <a:noFill/>
        </p:spPr>
        <p:txBody>
          <a:bodyPr wrap="square">
            <a:spAutoFit/>
          </a:bodyPr>
          <a:lstStyle/>
          <a:p>
            <a:pPr marL="285750" indent="-285750">
              <a:buFont typeface="Wingdings" panose="05000000000000000000" pitchFamily="2" charset="2"/>
              <a:buChar char="q"/>
            </a:pPr>
            <a:r>
              <a:rPr lang="en-US" sz="2000" b="1">
                <a:solidFill>
                  <a:srgbClr val="CC00FF"/>
                </a:solidFill>
              </a:rPr>
              <a:t>Media Queries : </a:t>
            </a:r>
            <a:r>
              <a:rPr lang="en-US" b="1" i="1">
                <a:latin typeface="Times New Roman" pitchFamily="18" charset="0"/>
                <a:cs typeface="Times New Roman" pitchFamily="18" charset="0"/>
              </a:rPr>
              <a:t> </a:t>
            </a:r>
          </a:p>
          <a:p>
            <a:pPr marL="742950" lvl="1" indent="-285750">
              <a:buFont typeface="Wingdings" panose="05000000000000000000" pitchFamily="2" charset="2"/>
              <a:buChar char="ü"/>
            </a:pPr>
            <a:r>
              <a:rPr lang="en-US" b="1" i="1">
                <a:latin typeface="Times New Roman" pitchFamily="18" charset="0"/>
                <a:cs typeface="Times New Roman" pitchFamily="18" charset="0"/>
              </a:rPr>
              <a:t>Media Queries :  Thường được dùng để tùy chỉnh CSS với các break point được chỉ định .</a:t>
            </a:r>
          </a:p>
          <a:p>
            <a:pPr marL="742950" lvl="1" indent="-285750">
              <a:buFont typeface="Wingdings" panose="05000000000000000000" pitchFamily="2" charset="2"/>
              <a:buChar char="ü"/>
            </a:pPr>
            <a:r>
              <a:rPr lang="en-US" b="1" i="1">
                <a:latin typeface="Times New Roman" pitchFamily="18" charset="0"/>
                <a:cs typeface="Times New Roman" pitchFamily="18" charset="0"/>
              </a:rPr>
              <a:t>Khi </a:t>
            </a:r>
            <a:r>
              <a:rPr lang="en-US" b="1" i="1">
                <a:solidFill>
                  <a:srgbClr val="FF0000"/>
                </a:solidFill>
                <a:latin typeface="Times New Roman" pitchFamily="18" charset="0"/>
                <a:cs typeface="Times New Roman" pitchFamily="18" charset="0"/>
              </a:rPr>
              <a:t>thỏa mãn điều kiện </a:t>
            </a:r>
            <a:r>
              <a:rPr lang="en-US" b="1" i="1">
                <a:latin typeface="Times New Roman" pitchFamily="18" charset="0"/>
                <a:cs typeface="Times New Roman" pitchFamily="18" charset="0"/>
              </a:rPr>
              <a:t>CSS trong khối </a:t>
            </a:r>
            <a:r>
              <a:rPr lang="en-US" b="1" i="1">
                <a:solidFill>
                  <a:srgbClr val="FF0000"/>
                </a:solidFill>
                <a:latin typeface="Times New Roman" pitchFamily="18" charset="0"/>
                <a:cs typeface="Times New Roman" pitchFamily="18" charset="0"/>
              </a:rPr>
              <a:t>@meida sẽ thực thi và ghi đè CSS</a:t>
            </a:r>
            <a:r>
              <a:rPr lang="en-US" b="1" i="1">
                <a:latin typeface="Times New Roman" pitchFamily="18" charset="0"/>
                <a:cs typeface="Times New Roman" pitchFamily="18" charset="0"/>
              </a:rPr>
              <a:t> mặc định vốn có </a:t>
            </a:r>
          </a:p>
          <a:p>
            <a:pPr marL="285750" indent="-285750">
              <a:buFont typeface="Wingdings" panose="05000000000000000000" pitchFamily="2" charset="2"/>
              <a:buChar char="q"/>
            </a:pPr>
            <a:endParaRPr lang="en-US" sz="2000" b="1">
              <a:solidFill>
                <a:srgbClr val="CC00FF"/>
              </a:solidFill>
            </a:endParaRPr>
          </a:p>
        </p:txBody>
      </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Tổng quan</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6" name="Picture 5">
            <a:extLst>
              <a:ext uri="{FF2B5EF4-FFF2-40B4-BE49-F238E27FC236}">
                <a16:creationId xmlns:a16="http://schemas.microsoft.com/office/drawing/2014/main" id="{7F72B634-41B7-A456-F4D6-E64BD8D2A426}"/>
              </a:ext>
            </a:extLst>
          </p:cNvPr>
          <p:cNvPicPr>
            <a:picLocks noChangeAspect="1"/>
          </p:cNvPicPr>
          <p:nvPr/>
        </p:nvPicPr>
        <p:blipFill>
          <a:blip r:embed="rId5"/>
          <a:stretch>
            <a:fillRect/>
          </a:stretch>
        </p:blipFill>
        <p:spPr>
          <a:xfrm>
            <a:off x="6223679" y="2489421"/>
            <a:ext cx="2628900" cy="1409700"/>
          </a:xfrm>
          <a:prstGeom prst="rect">
            <a:avLst/>
          </a:prstGeom>
        </p:spPr>
      </p:pic>
      <p:pic>
        <p:nvPicPr>
          <p:cNvPr id="16" name="Picture 15">
            <a:extLst>
              <a:ext uri="{FF2B5EF4-FFF2-40B4-BE49-F238E27FC236}">
                <a16:creationId xmlns:a16="http://schemas.microsoft.com/office/drawing/2014/main" id="{A5B3E786-9391-FE5C-C69D-F5E7D9F05CC6}"/>
              </a:ext>
            </a:extLst>
          </p:cNvPr>
          <p:cNvPicPr>
            <a:picLocks noChangeAspect="1"/>
          </p:cNvPicPr>
          <p:nvPr/>
        </p:nvPicPr>
        <p:blipFill>
          <a:blip r:embed="rId6"/>
          <a:stretch>
            <a:fillRect/>
          </a:stretch>
        </p:blipFill>
        <p:spPr>
          <a:xfrm>
            <a:off x="1667451" y="4412912"/>
            <a:ext cx="3305175" cy="1876425"/>
          </a:xfrm>
          <a:prstGeom prst="rect">
            <a:avLst/>
          </a:prstGeom>
        </p:spPr>
      </p:pic>
      <p:sp>
        <p:nvSpPr>
          <p:cNvPr id="22" name="TextBox 21">
            <a:extLst>
              <a:ext uri="{FF2B5EF4-FFF2-40B4-BE49-F238E27FC236}">
                <a16:creationId xmlns:a16="http://schemas.microsoft.com/office/drawing/2014/main" id="{7F87540B-68FA-7782-B63A-CEF8775C3EE9}"/>
              </a:ext>
            </a:extLst>
          </p:cNvPr>
          <p:cNvSpPr txBox="1"/>
          <p:nvPr/>
        </p:nvSpPr>
        <p:spPr>
          <a:xfrm>
            <a:off x="5380534" y="4245543"/>
            <a:ext cx="5930233" cy="646331"/>
          </a:xfrm>
          <a:prstGeom prst="rect">
            <a:avLst/>
          </a:prstGeom>
          <a:solidFill>
            <a:srgbClr val="CC00FF"/>
          </a:solidFill>
        </p:spPr>
        <p:txBody>
          <a:bodyPr wrap="square" rtlCol="0">
            <a:spAutoFit/>
          </a:bodyPr>
          <a:lstStyle/>
          <a:p>
            <a:r>
              <a:rPr lang="en-US" b="0">
                <a:solidFill>
                  <a:schemeClr val="bg1"/>
                </a:solidFill>
                <a:effectLst/>
                <a:latin typeface="Consolas" panose="020B0609020204030204" pitchFamily="49" charset="0"/>
              </a:rPr>
              <a:t>nếu chiều rộng viewport &lt;= 600px thì áp dụng CSS riêng</a:t>
            </a:r>
          </a:p>
        </p:txBody>
      </p:sp>
      <p:cxnSp>
        <p:nvCxnSpPr>
          <p:cNvPr id="23" name="Straight Arrow Connector 22">
            <a:extLst>
              <a:ext uri="{FF2B5EF4-FFF2-40B4-BE49-F238E27FC236}">
                <a16:creationId xmlns:a16="http://schemas.microsoft.com/office/drawing/2014/main" id="{5C9C0FC6-4698-94DA-FD0E-AA38FF47EC0A}"/>
              </a:ext>
            </a:extLst>
          </p:cNvPr>
          <p:cNvCxnSpPr>
            <a:cxnSpLocks/>
            <a:stCxn id="27" idx="3"/>
            <a:endCxn id="22" idx="1"/>
          </p:cNvCxnSpPr>
          <p:nvPr/>
        </p:nvCxnSpPr>
        <p:spPr>
          <a:xfrm flipV="1">
            <a:off x="4377880" y="4568709"/>
            <a:ext cx="1002654" cy="1"/>
          </a:xfrm>
          <a:prstGeom prst="straightConnector1">
            <a:avLst/>
          </a:prstGeom>
          <a:ln w="28575">
            <a:solidFill>
              <a:srgbClr val="8500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A3FB693-5649-CA20-E5A4-0878B9910C16}"/>
              </a:ext>
            </a:extLst>
          </p:cNvPr>
          <p:cNvSpPr txBox="1"/>
          <p:nvPr/>
        </p:nvSpPr>
        <p:spPr>
          <a:xfrm>
            <a:off x="5409444" y="5136638"/>
            <a:ext cx="2718556" cy="523220"/>
          </a:xfrm>
          <a:prstGeom prst="rect">
            <a:avLst/>
          </a:prstGeom>
          <a:solidFill>
            <a:srgbClr val="9999FF"/>
          </a:solidFill>
        </p:spPr>
        <p:txBody>
          <a:bodyPr wrap="square" rtlCol="0">
            <a:spAutoFit/>
          </a:bodyPr>
          <a:lstStyle/>
          <a:p>
            <a:pPr algn="ctr"/>
            <a:r>
              <a:rPr lang="en-US" sz="14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CSS áp dụng khi chiều thỏa mãn điều kiện break Point</a:t>
            </a:r>
            <a:endParaRPr lang="vi-VN" sz="14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25" name="Rectangle 24">
            <a:extLst>
              <a:ext uri="{FF2B5EF4-FFF2-40B4-BE49-F238E27FC236}">
                <a16:creationId xmlns:a16="http://schemas.microsoft.com/office/drawing/2014/main" id="{7B7CAD18-2CCC-127B-0F70-E92363C33C8A}"/>
              </a:ext>
            </a:extLst>
          </p:cNvPr>
          <p:cNvSpPr/>
          <p:nvPr/>
        </p:nvSpPr>
        <p:spPr>
          <a:xfrm>
            <a:off x="1678740" y="4464492"/>
            <a:ext cx="864082" cy="254263"/>
          </a:xfrm>
          <a:prstGeom prst="rect">
            <a:avLst/>
          </a:prstGeom>
          <a:solidFill>
            <a:srgbClr val="9999FF">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420171C-A2F1-9379-E679-4E7EAC29AD6C}"/>
              </a:ext>
            </a:extLst>
          </p:cNvPr>
          <p:cNvSpPr txBox="1"/>
          <p:nvPr/>
        </p:nvSpPr>
        <p:spPr>
          <a:xfrm>
            <a:off x="2918780" y="4006164"/>
            <a:ext cx="1178613"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Break Point</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26">
            <a:extLst>
              <a:ext uri="{FF2B5EF4-FFF2-40B4-BE49-F238E27FC236}">
                <a16:creationId xmlns:a16="http://schemas.microsoft.com/office/drawing/2014/main" id="{0D8E01ED-4A8C-7FF5-FE5A-D167216C8F03}"/>
              </a:ext>
            </a:extLst>
          </p:cNvPr>
          <p:cNvSpPr/>
          <p:nvPr/>
        </p:nvSpPr>
        <p:spPr>
          <a:xfrm>
            <a:off x="2638295" y="4441578"/>
            <a:ext cx="1739585" cy="254263"/>
          </a:xfrm>
          <a:prstGeom prst="rect">
            <a:avLst/>
          </a:prstGeom>
          <a:solidFill>
            <a:srgbClr val="9999FF">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C4E91109-3482-4347-D506-6844EA83486D}"/>
              </a:ext>
            </a:extLst>
          </p:cNvPr>
          <p:cNvCxnSpPr>
            <a:cxnSpLocks/>
            <a:stCxn id="31" idx="3"/>
            <a:endCxn id="24" idx="1"/>
          </p:cNvCxnSpPr>
          <p:nvPr/>
        </p:nvCxnSpPr>
        <p:spPr>
          <a:xfrm flipV="1">
            <a:off x="4594578" y="5398248"/>
            <a:ext cx="814866" cy="1"/>
          </a:xfrm>
          <a:prstGeom prst="straightConnector1">
            <a:avLst/>
          </a:prstGeom>
          <a:ln w="28575">
            <a:solidFill>
              <a:srgbClr val="8500FF"/>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2228345-0512-E77E-8FB2-8B84D6273F26}"/>
              </a:ext>
            </a:extLst>
          </p:cNvPr>
          <p:cNvSpPr/>
          <p:nvPr/>
        </p:nvSpPr>
        <p:spPr>
          <a:xfrm>
            <a:off x="1945682" y="4758710"/>
            <a:ext cx="2648896" cy="1279077"/>
          </a:xfrm>
          <a:prstGeom prst="rect">
            <a:avLst/>
          </a:prstGeom>
          <a:solidFill>
            <a:srgbClr val="9999FF">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10243">
            <a:extLst>
              <a:ext uri="{FF2B5EF4-FFF2-40B4-BE49-F238E27FC236}">
                <a16:creationId xmlns:a16="http://schemas.microsoft.com/office/drawing/2014/main" id="{87A24AFF-6BA0-78E6-4B46-8978AD925BF4}"/>
              </a:ext>
            </a:extLst>
          </p:cNvPr>
          <p:cNvPicPr>
            <a:picLocks noChangeAspect="1"/>
          </p:cNvPicPr>
          <p:nvPr/>
        </p:nvPicPr>
        <p:blipFill>
          <a:blip r:embed="rId7"/>
          <a:stretch>
            <a:fillRect/>
          </a:stretch>
        </p:blipFill>
        <p:spPr>
          <a:xfrm>
            <a:off x="2321096" y="2492136"/>
            <a:ext cx="3324225" cy="1352550"/>
          </a:xfrm>
          <a:prstGeom prst="rect">
            <a:avLst/>
          </a:prstGeom>
        </p:spPr>
      </p:pic>
    </p:spTree>
    <p:extLst>
      <p:ext uri="{BB962C8B-B14F-4D97-AF65-F5344CB8AC3E}">
        <p14:creationId xmlns:p14="http://schemas.microsoft.com/office/powerpoint/2010/main" val="1322658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76429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Tổng quan</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19" name="Picture 18">
            <a:extLst>
              <a:ext uri="{FF2B5EF4-FFF2-40B4-BE49-F238E27FC236}">
                <a16:creationId xmlns:a16="http://schemas.microsoft.com/office/drawing/2014/main" id="{9964830D-F4C0-067E-0BBF-85A9A832C322}"/>
              </a:ext>
            </a:extLst>
          </p:cNvPr>
          <p:cNvPicPr>
            <a:picLocks noChangeAspect="1"/>
          </p:cNvPicPr>
          <p:nvPr/>
        </p:nvPicPr>
        <p:blipFill rotWithShape="1">
          <a:blip r:embed="rId5"/>
          <a:srcRect l="4881" t="30321" b="3565"/>
          <a:stretch/>
        </p:blipFill>
        <p:spPr>
          <a:xfrm>
            <a:off x="5859798" y="2256226"/>
            <a:ext cx="2826753" cy="824948"/>
          </a:xfrm>
          <a:prstGeom prst="rect">
            <a:avLst/>
          </a:prstGeom>
        </p:spPr>
      </p:pic>
      <p:pic>
        <p:nvPicPr>
          <p:cNvPr id="10240" name="Picture 10239">
            <a:extLst>
              <a:ext uri="{FF2B5EF4-FFF2-40B4-BE49-F238E27FC236}">
                <a16:creationId xmlns:a16="http://schemas.microsoft.com/office/drawing/2014/main" id="{F66267BB-77B0-26DA-872D-0341DEA2F599}"/>
              </a:ext>
            </a:extLst>
          </p:cNvPr>
          <p:cNvPicPr>
            <a:picLocks noChangeAspect="1"/>
          </p:cNvPicPr>
          <p:nvPr/>
        </p:nvPicPr>
        <p:blipFill>
          <a:blip r:embed="rId6"/>
          <a:stretch>
            <a:fillRect/>
          </a:stretch>
        </p:blipFill>
        <p:spPr>
          <a:xfrm>
            <a:off x="2223664" y="2235437"/>
            <a:ext cx="3454892" cy="610203"/>
          </a:xfrm>
          <a:prstGeom prst="rect">
            <a:avLst/>
          </a:prstGeom>
        </p:spPr>
      </p:pic>
      <p:pic>
        <p:nvPicPr>
          <p:cNvPr id="10246" name="Picture 10245">
            <a:extLst>
              <a:ext uri="{FF2B5EF4-FFF2-40B4-BE49-F238E27FC236}">
                <a16:creationId xmlns:a16="http://schemas.microsoft.com/office/drawing/2014/main" id="{746AF01D-FFBD-B89F-401C-D2D9895C3A81}"/>
              </a:ext>
            </a:extLst>
          </p:cNvPr>
          <p:cNvPicPr>
            <a:picLocks noChangeAspect="1"/>
          </p:cNvPicPr>
          <p:nvPr/>
        </p:nvPicPr>
        <p:blipFill>
          <a:blip r:embed="rId7"/>
          <a:stretch>
            <a:fillRect/>
          </a:stretch>
        </p:blipFill>
        <p:spPr>
          <a:xfrm>
            <a:off x="2223664" y="3081174"/>
            <a:ext cx="1948196" cy="1013637"/>
          </a:xfrm>
          <a:prstGeom prst="rect">
            <a:avLst/>
          </a:prstGeom>
        </p:spPr>
      </p:pic>
      <p:sp>
        <p:nvSpPr>
          <p:cNvPr id="2" name="TextBox 1">
            <a:extLst>
              <a:ext uri="{FF2B5EF4-FFF2-40B4-BE49-F238E27FC236}">
                <a16:creationId xmlns:a16="http://schemas.microsoft.com/office/drawing/2014/main" id="{0E783D9F-6FE5-2E4E-234E-E293B5CA4241}"/>
              </a:ext>
            </a:extLst>
          </p:cNvPr>
          <p:cNvSpPr txBox="1"/>
          <p:nvPr/>
        </p:nvSpPr>
        <p:spPr>
          <a:xfrm>
            <a:off x="1348473" y="1506875"/>
            <a:ext cx="10711365" cy="984885"/>
          </a:xfrm>
          <a:prstGeom prst="rect">
            <a:avLst/>
          </a:prstGeom>
          <a:noFill/>
        </p:spPr>
        <p:txBody>
          <a:bodyPr wrap="square">
            <a:spAutoFit/>
          </a:bodyPr>
          <a:lstStyle/>
          <a:p>
            <a:pPr marL="285750" indent="-285750">
              <a:buFont typeface="Wingdings" panose="05000000000000000000" pitchFamily="2" charset="2"/>
              <a:buChar char="q"/>
            </a:pPr>
            <a:r>
              <a:rPr lang="en-US" sz="2000" b="1">
                <a:solidFill>
                  <a:srgbClr val="CC00FF"/>
                </a:solidFill>
              </a:rPr>
              <a:t>Media Queries : </a:t>
            </a:r>
            <a:r>
              <a:rPr lang="en-US" b="1" i="1">
                <a:latin typeface="Times New Roman" pitchFamily="18" charset="0"/>
                <a:cs typeface="Times New Roman" pitchFamily="18" charset="0"/>
              </a:rPr>
              <a:t> </a:t>
            </a:r>
          </a:p>
          <a:p>
            <a:pPr marL="742950" lvl="1" indent="-285750">
              <a:buFont typeface="Wingdings" panose="05000000000000000000" pitchFamily="2" charset="2"/>
              <a:buChar char="ü"/>
            </a:pPr>
            <a:r>
              <a:rPr lang="en-US" b="1" i="1">
                <a:latin typeface="Times New Roman" pitchFamily="18" charset="0"/>
                <a:cs typeface="Times New Roman" pitchFamily="18" charset="0"/>
              </a:rPr>
              <a:t>Cách viết đầy đủ ( Có thể bạn cũng sẽ gặp )</a:t>
            </a:r>
          </a:p>
          <a:p>
            <a:pPr marL="285750" indent="-285750">
              <a:buFont typeface="Wingdings" panose="05000000000000000000" pitchFamily="2" charset="2"/>
              <a:buChar char="q"/>
            </a:pPr>
            <a:endParaRPr lang="en-US" sz="2000" b="1">
              <a:solidFill>
                <a:srgbClr val="CC00FF"/>
              </a:solidFill>
            </a:endParaRPr>
          </a:p>
        </p:txBody>
      </p:sp>
      <p:pic>
        <p:nvPicPr>
          <p:cNvPr id="15" name="Picture 14">
            <a:extLst>
              <a:ext uri="{FF2B5EF4-FFF2-40B4-BE49-F238E27FC236}">
                <a16:creationId xmlns:a16="http://schemas.microsoft.com/office/drawing/2014/main" id="{42476DA9-1473-665C-38E3-BD54C6768D7C}"/>
              </a:ext>
            </a:extLst>
          </p:cNvPr>
          <p:cNvPicPr>
            <a:picLocks noChangeAspect="1"/>
          </p:cNvPicPr>
          <p:nvPr/>
        </p:nvPicPr>
        <p:blipFill>
          <a:blip r:embed="rId8"/>
          <a:stretch>
            <a:fillRect/>
          </a:stretch>
        </p:blipFill>
        <p:spPr>
          <a:xfrm>
            <a:off x="2223664" y="4323061"/>
            <a:ext cx="2136903" cy="2056127"/>
          </a:xfrm>
          <a:prstGeom prst="rect">
            <a:avLst/>
          </a:prstGeom>
        </p:spPr>
      </p:pic>
      <p:pic>
        <p:nvPicPr>
          <p:cNvPr id="18" name="Picture 17">
            <a:extLst>
              <a:ext uri="{FF2B5EF4-FFF2-40B4-BE49-F238E27FC236}">
                <a16:creationId xmlns:a16="http://schemas.microsoft.com/office/drawing/2014/main" id="{DEC84DA1-532D-779D-AB01-16FD977CE3F9}"/>
              </a:ext>
            </a:extLst>
          </p:cNvPr>
          <p:cNvPicPr>
            <a:picLocks noChangeAspect="1"/>
          </p:cNvPicPr>
          <p:nvPr/>
        </p:nvPicPr>
        <p:blipFill>
          <a:blip r:embed="rId9"/>
          <a:stretch>
            <a:fillRect/>
          </a:stretch>
        </p:blipFill>
        <p:spPr>
          <a:xfrm>
            <a:off x="5256148" y="4250568"/>
            <a:ext cx="2136903" cy="2128620"/>
          </a:xfrm>
          <a:prstGeom prst="rect">
            <a:avLst/>
          </a:prstGeom>
        </p:spPr>
      </p:pic>
      <p:sp>
        <p:nvSpPr>
          <p:cNvPr id="20" name="Arrow: Right 19">
            <a:extLst>
              <a:ext uri="{FF2B5EF4-FFF2-40B4-BE49-F238E27FC236}">
                <a16:creationId xmlns:a16="http://schemas.microsoft.com/office/drawing/2014/main" id="{9568081D-7B3C-D8D7-1F63-0C6C58770B6D}"/>
              </a:ext>
            </a:extLst>
          </p:cNvPr>
          <p:cNvSpPr/>
          <p:nvPr/>
        </p:nvSpPr>
        <p:spPr>
          <a:xfrm>
            <a:off x="4651513" y="5088835"/>
            <a:ext cx="397565" cy="347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B815AB9-153E-6561-E4F9-0361AACEF4CF}"/>
              </a:ext>
            </a:extLst>
          </p:cNvPr>
          <p:cNvPicPr>
            <a:picLocks noChangeAspect="1"/>
          </p:cNvPicPr>
          <p:nvPr/>
        </p:nvPicPr>
        <p:blipFill>
          <a:blip r:embed="rId10"/>
          <a:stretch>
            <a:fillRect/>
          </a:stretch>
        </p:blipFill>
        <p:spPr>
          <a:xfrm>
            <a:off x="8057223" y="3503214"/>
            <a:ext cx="2378863" cy="2859503"/>
          </a:xfrm>
          <a:prstGeom prst="rect">
            <a:avLst/>
          </a:prstGeom>
        </p:spPr>
      </p:pic>
    </p:spTree>
    <p:extLst>
      <p:ext uri="{BB962C8B-B14F-4D97-AF65-F5344CB8AC3E}">
        <p14:creationId xmlns:p14="http://schemas.microsoft.com/office/powerpoint/2010/main" val="225589155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0240">
            <a:extLst>
              <a:ext uri="{FF2B5EF4-FFF2-40B4-BE49-F238E27FC236}">
                <a16:creationId xmlns:a16="http://schemas.microsoft.com/office/drawing/2014/main" id="{734CA70B-37D3-5F98-CD78-1C7AE7FB96D9}"/>
              </a:ext>
            </a:extLst>
          </p:cNvPr>
          <p:cNvSpPr/>
          <p:nvPr/>
        </p:nvSpPr>
        <p:spPr>
          <a:xfrm>
            <a:off x="1147494" y="5040654"/>
            <a:ext cx="3464564"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 trường hợp cụ thể</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3" name="Picture 2">
            <a:extLst>
              <a:ext uri="{FF2B5EF4-FFF2-40B4-BE49-F238E27FC236}">
                <a16:creationId xmlns:a16="http://schemas.microsoft.com/office/drawing/2014/main" id="{70BF92CB-EDBF-27AB-5E79-316E915A93D6}"/>
              </a:ext>
            </a:extLst>
          </p:cNvPr>
          <p:cNvPicPr>
            <a:picLocks noChangeAspect="1"/>
          </p:cNvPicPr>
          <p:nvPr/>
        </p:nvPicPr>
        <p:blipFill>
          <a:blip r:embed="rId5"/>
          <a:stretch>
            <a:fillRect/>
          </a:stretch>
        </p:blipFill>
        <p:spPr>
          <a:xfrm>
            <a:off x="1147494" y="1685754"/>
            <a:ext cx="7734300" cy="2552700"/>
          </a:xfrm>
          <a:prstGeom prst="rect">
            <a:avLst/>
          </a:prstGeom>
        </p:spPr>
      </p:pic>
      <p:sp>
        <p:nvSpPr>
          <p:cNvPr id="19" name="Arrow: Right 18">
            <a:extLst>
              <a:ext uri="{FF2B5EF4-FFF2-40B4-BE49-F238E27FC236}">
                <a16:creationId xmlns:a16="http://schemas.microsoft.com/office/drawing/2014/main" id="{101FA7A1-6E8F-78C2-E686-67F9BA43DB40}"/>
              </a:ext>
            </a:extLst>
          </p:cNvPr>
          <p:cNvSpPr/>
          <p:nvPr/>
        </p:nvSpPr>
        <p:spPr>
          <a:xfrm>
            <a:off x="4578722" y="4925141"/>
            <a:ext cx="4374201" cy="49420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B01B77-9996-4520-2AD9-B84D8CD482B1}"/>
              </a:ext>
            </a:extLst>
          </p:cNvPr>
          <p:cNvSpPr/>
          <p:nvPr/>
        </p:nvSpPr>
        <p:spPr>
          <a:xfrm>
            <a:off x="4578722" y="4848225"/>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2D952EF-4E02-4A83-C5BF-56EC7F4A3105}"/>
              </a:ext>
            </a:extLst>
          </p:cNvPr>
          <p:cNvSpPr txBox="1"/>
          <p:nvPr/>
        </p:nvSpPr>
        <p:spPr>
          <a:xfrm>
            <a:off x="4251253" y="5695372"/>
            <a:ext cx="822672" cy="430887"/>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Break Point</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AAEDE121-9229-699D-7917-62D29D49D1A6}"/>
              </a:ext>
            </a:extLst>
          </p:cNvPr>
          <p:cNvSpPr txBox="1"/>
          <p:nvPr/>
        </p:nvSpPr>
        <p:spPr>
          <a:xfrm>
            <a:off x="4251253" y="6221443"/>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600px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0243" name="TextBox 10242">
            <a:extLst>
              <a:ext uri="{FF2B5EF4-FFF2-40B4-BE49-F238E27FC236}">
                <a16:creationId xmlns:a16="http://schemas.microsoft.com/office/drawing/2014/main" id="{47F7E5B7-8464-8A84-22AE-9A92BE75646D}"/>
              </a:ext>
            </a:extLst>
          </p:cNvPr>
          <p:cNvSpPr txBox="1"/>
          <p:nvPr/>
        </p:nvSpPr>
        <p:spPr>
          <a:xfrm>
            <a:off x="1854572" y="5417777"/>
            <a:ext cx="1677491" cy="276999"/>
          </a:xfrm>
          <a:prstGeom prst="rect">
            <a:avLst/>
          </a:prstGeom>
          <a:solidFill>
            <a:srgbClr val="CC00FF"/>
          </a:solidFill>
        </p:spPr>
        <p:txBody>
          <a:bodyPr wrap="square" rtlCol="0">
            <a:spAutoFit/>
          </a:bodyPr>
          <a:lstStyle/>
          <a:p>
            <a:r>
              <a:rPr lang="en-US" sz="1200">
                <a:solidFill>
                  <a:schemeClr val="bg1"/>
                </a:solidFill>
                <a:latin typeface="Consolas" panose="020B0609020204030204" pitchFamily="49" charset="0"/>
              </a:rPr>
              <a:t>Áp dụng CSS riêng </a:t>
            </a:r>
            <a:endParaRPr lang="en-US" sz="1200" b="0">
              <a:solidFill>
                <a:schemeClr val="bg1"/>
              </a:solidFill>
              <a:effectLst/>
              <a:latin typeface="Consolas" panose="020B0609020204030204" pitchFamily="49" charset="0"/>
            </a:endParaRPr>
          </a:p>
        </p:txBody>
      </p:sp>
      <p:pic>
        <p:nvPicPr>
          <p:cNvPr id="10245" name="Picture 10244">
            <a:extLst>
              <a:ext uri="{FF2B5EF4-FFF2-40B4-BE49-F238E27FC236}">
                <a16:creationId xmlns:a16="http://schemas.microsoft.com/office/drawing/2014/main" id="{E6591861-253E-199B-774E-D764430E8817}"/>
              </a:ext>
            </a:extLst>
          </p:cNvPr>
          <p:cNvPicPr>
            <a:picLocks noChangeAspect="1"/>
          </p:cNvPicPr>
          <p:nvPr/>
        </p:nvPicPr>
        <p:blipFill>
          <a:blip r:embed="rId6"/>
          <a:stretch>
            <a:fillRect/>
          </a:stretch>
        </p:blipFill>
        <p:spPr>
          <a:xfrm>
            <a:off x="9079551" y="1946189"/>
            <a:ext cx="2987748" cy="2257596"/>
          </a:xfrm>
          <a:prstGeom prst="rect">
            <a:avLst/>
          </a:prstGeom>
        </p:spPr>
      </p:pic>
      <p:pic>
        <p:nvPicPr>
          <p:cNvPr id="10247" name="Picture 10246">
            <a:extLst>
              <a:ext uri="{FF2B5EF4-FFF2-40B4-BE49-F238E27FC236}">
                <a16:creationId xmlns:a16="http://schemas.microsoft.com/office/drawing/2014/main" id="{724480C2-70CC-46D1-C26F-6CDD97211582}"/>
              </a:ext>
            </a:extLst>
          </p:cNvPr>
          <p:cNvPicPr>
            <a:picLocks noChangeAspect="1"/>
          </p:cNvPicPr>
          <p:nvPr/>
        </p:nvPicPr>
        <p:blipFill>
          <a:blip r:embed="rId7"/>
          <a:stretch>
            <a:fillRect/>
          </a:stretch>
        </p:blipFill>
        <p:spPr>
          <a:xfrm>
            <a:off x="9067222" y="4244678"/>
            <a:ext cx="3028950" cy="2238375"/>
          </a:xfrm>
          <a:prstGeom prst="rect">
            <a:avLst/>
          </a:prstGeom>
        </p:spPr>
      </p:pic>
    </p:spTree>
    <p:extLst>
      <p:ext uri="{BB962C8B-B14F-4D97-AF65-F5344CB8AC3E}">
        <p14:creationId xmlns:p14="http://schemas.microsoft.com/office/powerpoint/2010/main" val="6573956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0240">
            <a:extLst>
              <a:ext uri="{FF2B5EF4-FFF2-40B4-BE49-F238E27FC236}">
                <a16:creationId xmlns:a16="http://schemas.microsoft.com/office/drawing/2014/main" id="{734CA70B-37D3-5F98-CD78-1C7AE7FB96D9}"/>
              </a:ext>
            </a:extLst>
          </p:cNvPr>
          <p:cNvSpPr/>
          <p:nvPr/>
        </p:nvSpPr>
        <p:spPr>
          <a:xfrm>
            <a:off x="1147493" y="5040654"/>
            <a:ext cx="3591193" cy="26161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 trường hợp cụ thể</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19" name="Arrow: Right 18">
            <a:extLst>
              <a:ext uri="{FF2B5EF4-FFF2-40B4-BE49-F238E27FC236}">
                <a16:creationId xmlns:a16="http://schemas.microsoft.com/office/drawing/2014/main" id="{101FA7A1-6E8F-78C2-E686-67F9BA43DB40}"/>
              </a:ext>
            </a:extLst>
          </p:cNvPr>
          <p:cNvSpPr/>
          <p:nvPr/>
        </p:nvSpPr>
        <p:spPr>
          <a:xfrm>
            <a:off x="4705350" y="4925141"/>
            <a:ext cx="4374201" cy="494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B01B77-9996-4520-2AD9-B84D8CD482B1}"/>
              </a:ext>
            </a:extLst>
          </p:cNvPr>
          <p:cNvSpPr/>
          <p:nvPr/>
        </p:nvSpPr>
        <p:spPr>
          <a:xfrm>
            <a:off x="4705350" y="4848225"/>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2D952EF-4E02-4A83-C5BF-56EC7F4A3105}"/>
              </a:ext>
            </a:extLst>
          </p:cNvPr>
          <p:cNvSpPr txBox="1"/>
          <p:nvPr/>
        </p:nvSpPr>
        <p:spPr>
          <a:xfrm>
            <a:off x="4377881" y="5695372"/>
            <a:ext cx="822672" cy="430887"/>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Break Point</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AAEDE121-9229-699D-7917-62D29D49D1A6}"/>
              </a:ext>
            </a:extLst>
          </p:cNvPr>
          <p:cNvSpPr txBox="1"/>
          <p:nvPr/>
        </p:nvSpPr>
        <p:spPr>
          <a:xfrm>
            <a:off x="4377881" y="6221443"/>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1.000px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0243" name="TextBox 10242">
            <a:extLst>
              <a:ext uri="{FF2B5EF4-FFF2-40B4-BE49-F238E27FC236}">
                <a16:creationId xmlns:a16="http://schemas.microsoft.com/office/drawing/2014/main" id="{47F7E5B7-8464-8A84-22AE-9A92BE75646D}"/>
              </a:ext>
            </a:extLst>
          </p:cNvPr>
          <p:cNvSpPr txBox="1"/>
          <p:nvPr/>
        </p:nvSpPr>
        <p:spPr>
          <a:xfrm>
            <a:off x="5667375" y="5404898"/>
            <a:ext cx="1677491" cy="276999"/>
          </a:xfrm>
          <a:prstGeom prst="rect">
            <a:avLst/>
          </a:prstGeom>
          <a:solidFill>
            <a:srgbClr val="CC00FF"/>
          </a:solidFill>
        </p:spPr>
        <p:txBody>
          <a:bodyPr wrap="square" rtlCol="0">
            <a:spAutoFit/>
          </a:bodyPr>
          <a:lstStyle/>
          <a:p>
            <a:r>
              <a:rPr lang="en-US" sz="1200">
                <a:solidFill>
                  <a:schemeClr val="bg1"/>
                </a:solidFill>
                <a:latin typeface="Consolas" panose="020B0609020204030204" pitchFamily="49" charset="0"/>
              </a:rPr>
              <a:t>Áp dụng CSS riêng </a:t>
            </a:r>
            <a:endParaRPr lang="en-US" sz="1200" b="0">
              <a:solidFill>
                <a:schemeClr val="bg1"/>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0E25645A-2CA6-DF89-16F7-CABDBCDA7BA4}"/>
              </a:ext>
            </a:extLst>
          </p:cNvPr>
          <p:cNvPicPr>
            <a:picLocks noChangeAspect="1"/>
          </p:cNvPicPr>
          <p:nvPr/>
        </p:nvPicPr>
        <p:blipFill>
          <a:blip r:embed="rId5"/>
          <a:stretch>
            <a:fillRect/>
          </a:stretch>
        </p:blipFill>
        <p:spPr>
          <a:xfrm>
            <a:off x="1152523" y="1674261"/>
            <a:ext cx="7172325" cy="2514600"/>
          </a:xfrm>
          <a:prstGeom prst="rect">
            <a:avLst/>
          </a:prstGeom>
        </p:spPr>
      </p:pic>
    </p:spTree>
    <p:extLst>
      <p:ext uri="{BB962C8B-B14F-4D97-AF65-F5344CB8AC3E}">
        <p14:creationId xmlns:p14="http://schemas.microsoft.com/office/powerpoint/2010/main" val="241016852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0240">
            <a:extLst>
              <a:ext uri="{FF2B5EF4-FFF2-40B4-BE49-F238E27FC236}">
                <a16:creationId xmlns:a16="http://schemas.microsoft.com/office/drawing/2014/main" id="{734CA70B-37D3-5F98-CD78-1C7AE7FB96D9}"/>
              </a:ext>
            </a:extLst>
          </p:cNvPr>
          <p:cNvSpPr/>
          <p:nvPr/>
        </p:nvSpPr>
        <p:spPr>
          <a:xfrm>
            <a:off x="1080894" y="5050642"/>
            <a:ext cx="2731143" cy="26161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 trường hợp cụ thể</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19" name="Arrow: Right 18">
            <a:extLst>
              <a:ext uri="{FF2B5EF4-FFF2-40B4-BE49-F238E27FC236}">
                <a16:creationId xmlns:a16="http://schemas.microsoft.com/office/drawing/2014/main" id="{101FA7A1-6E8F-78C2-E686-67F9BA43DB40}"/>
              </a:ext>
            </a:extLst>
          </p:cNvPr>
          <p:cNvSpPr/>
          <p:nvPr/>
        </p:nvSpPr>
        <p:spPr>
          <a:xfrm>
            <a:off x="6496050" y="4925141"/>
            <a:ext cx="2583501" cy="49420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2D952EF-4E02-4A83-C5BF-56EC7F4A3105}"/>
              </a:ext>
            </a:extLst>
          </p:cNvPr>
          <p:cNvSpPr txBox="1"/>
          <p:nvPr/>
        </p:nvSpPr>
        <p:spPr>
          <a:xfrm>
            <a:off x="3353570" y="5661996"/>
            <a:ext cx="822672" cy="430887"/>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Break Point</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AAEDE121-9229-699D-7917-62D29D49D1A6}"/>
              </a:ext>
            </a:extLst>
          </p:cNvPr>
          <p:cNvSpPr txBox="1"/>
          <p:nvPr/>
        </p:nvSpPr>
        <p:spPr>
          <a:xfrm>
            <a:off x="3353570" y="6211482"/>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600px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0243" name="TextBox 10242">
            <a:extLst>
              <a:ext uri="{FF2B5EF4-FFF2-40B4-BE49-F238E27FC236}">
                <a16:creationId xmlns:a16="http://schemas.microsoft.com/office/drawing/2014/main" id="{47F7E5B7-8464-8A84-22AE-9A92BE75646D}"/>
              </a:ext>
            </a:extLst>
          </p:cNvPr>
          <p:cNvSpPr txBox="1"/>
          <p:nvPr/>
        </p:nvSpPr>
        <p:spPr>
          <a:xfrm>
            <a:off x="4262842" y="4638039"/>
            <a:ext cx="1677491" cy="276999"/>
          </a:xfrm>
          <a:prstGeom prst="rect">
            <a:avLst/>
          </a:prstGeom>
          <a:solidFill>
            <a:srgbClr val="CC00FF"/>
          </a:solidFill>
        </p:spPr>
        <p:txBody>
          <a:bodyPr wrap="square" rtlCol="0">
            <a:spAutoFit/>
          </a:bodyPr>
          <a:lstStyle/>
          <a:p>
            <a:r>
              <a:rPr lang="en-US" sz="1200">
                <a:solidFill>
                  <a:schemeClr val="bg1"/>
                </a:solidFill>
                <a:latin typeface="Consolas" panose="020B0609020204030204" pitchFamily="49" charset="0"/>
              </a:rPr>
              <a:t>Áp dụng CSS riêng </a:t>
            </a:r>
            <a:endParaRPr lang="en-US" sz="1200" b="0">
              <a:solidFill>
                <a:schemeClr val="bg1"/>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4823F3C3-3134-2C50-42EB-A00FC2DCCB62}"/>
              </a:ext>
            </a:extLst>
          </p:cNvPr>
          <p:cNvSpPr/>
          <p:nvPr/>
        </p:nvSpPr>
        <p:spPr>
          <a:xfrm>
            <a:off x="3764906" y="5043740"/>
            <a:ext cx="2731143"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B01B77-9996-4520-2AD9-B84D8CD482B1}"/>
              </a:ext>
            </a:extLst>
          </p:cNvPr>
          <p:cNvSpPr/>
          <p:nvPr/>
        </p:nvSpPr>
        <p:spPr>
          <a:xfrm>
            <a:off x="3745855" y="4819497"/>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BAE8578-53EC-F7AE-98DD-67242ABE561D}"/>
              </a:ext>
            </a:extLst>
          </p:cNvPr>
          <p:cNvSpPr/>
          <p:nvPr/>
        </p:nvSpPr>
        <p:spPr>
          <a:xfrm>
            <a:off x="6470004" y="4819497"/>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3A33911-1288-1A6A-2774-E0CA77104444}"/>
              </a:ext>
            </a:extLst>
          </p:cNvPr>
          <p:cNvSpPr txBox="1"/>
          <p:nvPr/>
        </p:nvSpPr>
        <p:spPr>
          <a:xfrm>
            <a:off x="6084713" y="5643593"/>
            <a:ext cx="822672" cy="430887"/>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Break Point</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14140407-5506-8367-8AB8-2D33C251A94B}"/>
              </a:ext>
            </a:extLst>
          </p:cNvPr>
          <p:cNvSpPr txBox="1"/>
          <p:nvPr/>
        </p:nvSpPr>
        <p:spPr>
          <a:xfrm>
            <a:off x="6084713" y="6193079"/>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1.000px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19">
            <a:extLst>
              <a:ext uri="{FF2B5EF4-FFF2-40B4-BE49-F238E27FC236}">
                <a16:creationId xmlns:a16="http://schemas.microsoft.com/office/drawing/2014/main" id="{6926E306-0FF4-EA61-72C0-C1ED95E8C8F4}"/>
              </a:ext>
            </a:extLst>
          </p:cNvPr>
          <p:cNvPicPr>
            <a:picLocks noChangeAspect="1"/>
          </p:cNvPicPr>
          <p:nvPr/>
        </p:nvPicPr>
        <p:blipFill>
          <a:blip r:embed="rId5"/>
          <a:stretch>
            <a:fillRect/>
          </a:stretch>
        </p:blipFill>
        <p:spPr>
          <a:xfrm>
            <a:off x="1055647" y="1687930"/>
            <a:ext cx="8020050" cy="2809875"/>
          </a:xfrm>
          <a:prstGeom prst="rect">
            <a:avLst/>
          </a:prstGeom>
        </p:spPr>
      </p:pic>
    </p:spTree>
    <p:extLst>
      <p:ext uri="{BB962C8B-B14F-4D97-AF65-F5344CB8AC3E}">
        <p14:creationId xmlns:p14="http://schemas.microsoft.com/office/powerpoint/2010/main" val="324966095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0240">
            <a:extLst>
              <a:ext uri="{FF2B5EF4-FFF2-40B4-BE49-F238E27FC236}">
                <a16:creationId xmlns:a16="http://schemas.microsoft.com/office/drawing/2014/main" id="{734CA70B-37D3-5F98-CD78-1C7AE7FB96D9}"/>
              </a:ext>
            </a:extLst>
          </p:cNvPr>
          <p:cNvSpPr/>
          <p:nvPr/>
        </p:nvSpPr>
        <p:spPr>
          <a:xfrm>
            <a:off x="1080894" y="5050642"/>
            <a:ext cx="2731143"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 trường hợp cụ thể</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19" name="Arrow: Right 18">
            <a:extLst>
              <a:ext uri="{FF2B5EF4-FFF2-40B4-BE49-F238E27FC236}">
                <a16:creationId xmlns:a16="http://schemas.microsoft.com/office/drawing/2014/main" id="{101FA7A1-6E8F-78C2-E686-67F9BA43DB40}"/>
              </a:ext>
            </a:extLst>
          </p:cNvPr>
          <p:cNvSpPr/>
          <p:nvPr/>
        </p:nvSpPr>
        <p:spPr>
          <a:xfrm>
            <a:off x="6496050" y="4925141"/>
            <a:ext cx="2583501" cy="494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2D952EF-4E02-4A83-C5BF-56EC7F4A3105}"/>
              </a:ext>
            </a:extLst>
          </p:cNvPr>
          <p:cNvSpPr txBox="1"/>
          <p:nvPr/>
        </p:nvSpPr>
        <p:spPr>
          <a:xfrm>
            <a:off x="3353570" y="5661996"/>
            <a:ext cx="822672" cy="430887"/>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Break Point</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AAEDE121-9229-699D-7917-62D29D49D1A6}"/>
              </a:ext>
            </a:extLst>
          </p:cNvPr>
          <p:cNvSpPr txBox="1"/>
          <p:nvPr/>
        </p:nvSpPr>
        <p:spPr>
          <a:xfrm>
            <a:off x="3353570" y="6211482"/>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600px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0243" name="TextBox 10242">
            <a:extLst>
              <a:ext uri="{FF2B5EF4-FFF2-40B4-BE49-F238E27FC236}">
                <a16:creationId xmlns:a16="http://schemas.microsoft.com/office/drawing/2014/main" id="{47F7E5B7-8464-8A84-22AE-9A92BE75646D}"/>
              </a:ext>
            </a:extLst>
          </p:cNvPr>
          <p:cNvSpPr txBox="1"/>
          <p:nvPr/>
        </p:nvSpPr>
        <p:spPr>
          <a:xfrm>
            <a:off x="1574629" y="4542498"/>
            <a:ext cx="1677491" cy="276999"/>
          </a:xfrm>
          <a:prstGeom prst="rect">
            <a:avLst/>
          </a:prstGeom>
          <a:solidFill>
            <a:srgbClr val="CC00FF"/>
          </a:solidFill>
        </p:spPr>
        <p:txBody>
          <a:bodyPr wrap="square" rtlCol="0">
            <a:spAutoFit/>
          </a:bodyPr>
          <a:lstStyle/>
          <a:p>
            <a:r>
              <a:rPr lang="en-US" sz="1200">
                <a:solidFill>
                  <a:schemeClr val="bg1"/>
                </a:solidFill>
                <a:latin typeface="Consolas" panose="020B0609020204030204" pitchFamily="49" charset="0"/>
              </a:rPr>
              <a:t>Áp dụng CSS riêng </a:t>
            </a:r>
            <a:endParaRPr lang="en-US" sz="1200" b="0">
              <a:solidFill>
                <a:schemeClr val="bg1"/>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4823F3C3-3134-2C50-42EB-A00FC2DCCB62}"/>
              </a:ext>
            </a:extLst>
          </p:cNvPr>
          <p:cNvSpPr/>
          <p:nvPr/>
        </p:nvSpPr>
        <p:spPr>
          <a:xfrm>
            <a:off x="3764906" y="5043740"/>
            <a:ext cx="2731143" cy="26161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B01B77-9996-4520-2AD9-B84D8CD482B1}"/>
              </a:ext>
            </a:extLst>
          </p:cNvPr>
          <p:cNvSpPr/>
          <p:nvPr/>
        </p:nvSpPr>
        <p:spPr>
          <a:xfrm>
            <a:off x="3745855" y="4819497"/>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BAE8578-53EC-F7AE-98DD-67242ABE561D}"/>
              </a:ext>
            </a:extLst>
          </p:cNvPr>
          <p:cNvSpPr/>
          <p:nvPr/>
        </p:nvSpPr>
        <p:spPr>
          <a:xfrm>
            <a:off x="6470004" y="4819497"/>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3A33911-1288-1A6A-2774-E0CA77104444}"/>
              </a:ext>
            </a:extLst>
          </p:cNvPr>
          <p:cNvSpPr txBox="1"/>
          <p:nvPr/>
        </p:nvSpPr>
        <p:spPr>
          <a:xfrm>
            <a:off x="6084713" y="5643593"/>
            <a:ext cx="822672" cy="430887"/>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Break Point</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14140407-5506-8367-8AB8-2D33C251A94B}"/>
              </a:ext>
            </a:extLst>
          </p:cNvPr>
          <p:cNvSpPr txBox="1"/>
          <p:nvPr/>
        </p:nvSpPr>
        <p:spPr>
          <a:xfrm>
            <a:off x="6084713" y="6193079"/>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1.000px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09CCE543-AE82-85C7-39D4-FA1C71ED5DA2}"/>
              </a:ext>
            </a:extLst>
          </p:cNvPr>
          <p:cNvPicPr>
            <a:picLocks noChangeAspect="1"/>
          </p:cNvPicPr>
          <p:nvPr/>
        </p:nvPicPr>
        <p:blipFill>
          <a:blip r:embed="rId5"/>
          <a:stretch>
            <a:fillRect/>
          </a:stretch>
        </p:blipFill>
        <p:spPr>
          <a:xfrm>
            <a:off x="1080894" y="1745284"/>
            <a:ext cx="8191500" cy="2524125"/>
          </a:xfrm>
          <a:prstGeom prst="rect">
            <a:avLst/>
          </a:prstGeom>
        </p:spPr>
      </p:pic>
      <p:sp>
        <p:nvSpPr>
          <p:cNvPr id="2" name="TextBox 1">
            <a:extLst>
              <a:ext uri="{FF2B5EF4-FFF2-40B4-BE49-F238E27FC236}">
                <a16:creationId xmlns:a16="http://schemas.microsoft.com/office/drawing/2014/main" id="{6104EFF5-765F-FEDF-5366-229BF473E145}"/>
              </a:ext>
            </a:extLst>
          </p:cNvPr>
          <p:cNvSpPr txBox="1"/>
          <p:nvPr/>
        </p:nvSpPr>
        <p:spPr>
          <a:xfrm>
            <a:off x="6949054" y="4517774"/>
            <a:ext cx="1677491" cy="276999"/>
          </a:xfrm>
          <a:prstGeom prst="rect">
            <a:avLst/>
          </a:prstGeom>
          <a:solidFill>
            <a:srgbClr val="CC00FF"/>
          </a:solidFill>
        </p:spPr>
        <p:txBody>
          <a:bodyPr wrap="square" rtlCol="0">
            <a:spAutoFit/>
          </a:bodyPr>
          <a:lstStyle/>
          <a:p>
            <a:r>
              <a:rPr lang="en-US" sz="1200">
                <a:solidFill>
                  <a:schemeClr val="bg1"/>
                </a:solidFill>
                <a:latin typeface="Consolas" panose="020B0609020204030204" pitchFamily="49" charset="0"/>
              </a:rPr>
              <a:t>Áp dụng CSS riêng </a:t>
            </a:r>
            <a:endParaRPr lang="en-US" sz="1200" b="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1250169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 trường hợp cụ thể</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3" name="Picture 2">
            <a:extLst>
              <a:ext uri="{FF2B5EF4-FFF2-40B4-BE49-F238E27FC236}">
                <a16:creationId xmlns:a16="http://schemas.microsoft.com/office/drawing/2014/main" id="{A63BBA80-5AD5-4823-F27E-E88CF5568140}"/>
              </a:ext>
            </a:extLst>
          </p:cNvPr>
          <p:cNvPicPr>
            <a:picLocks noChangeAspect="1"/>
          </p:cNvPicPr>
          <p:nvPr/>
        </p:nvPicPr>
        <p:blipFill rotWithShape="1">
          <a:blip r:embed="rId5"/>
          <a:srcRect t="13717"/>
          <a:stretch/>
        </p:blipFill>
        <p:spPr>
          <a:xfrm>
            <a:off x="1218001" y="2001140"/>
            <a:ext cx="4877999" cy="1895058"/>
          </a:xfrm>
          <a:prstGeom prst="rect">
            <a:avLst/>
          </a:prstGeom>
        </p:spPr>
      </p:pic>
      <p:pic>
        <p:nvPicPr>
          <p:cNvPr id="17" name="Picture 16">
            <a:extLst>
              <a:ext uri="{FF2B5EF4-FFF2-40B4-BE49-F238E27FC236}">
                <a16:creationId xmlns:a16="http://schemas.microsoft.com/office/drawing/2014/main" id="{D0B74C5F-A42A-5036-40E0-E37E5AA88C2C}"/>
              </a:ext>
            </a:extLst>
          </p:cNvPr>
          <p:cNvPicPr>
            <a:picLocks noChangeAspect="1"/>
          </p:cNvPicPr>
          <p:nvPr/>
        </p:nvPicPr>
        <p:blipFill>
          <a:blip r:embed="rId6"/>
          <a:stretch>
            <a:fillRect/>
          </a:stretch>
        </p:blipFill>
        <p:spPr>
          <a:xfrm>
            <a:off x="1218001" y="4143375"/>
            <a:ext cx="2124075" cy="1028700"/>
          </a:xfrm>
          <a:prstGeom prst="rect">
            <a:avLst/>
          </a:prstGeom>
        </p:spPr>
      </p:pic>
      <p:pic>
        <p:nvPicPr>
          <p:cNvPr id="20" name="Picture 19">
            <a:extLst>
              <a:ext uri="{FF2B5EF4-FFF2-40B4-BE49-F238E27FC236}">
                <a16:creationId xmlns:a16="http://schemas.microsoft.com/office/drawing/2014/main" id="{2D674CDF-B69A-E785-56AB-AC29FAF25397}"/>
              </a:ext>
            </a:extLst>
          </p:cNvPr>
          <p:cNvPicPr>
            <a:picLocks noChangeAspect="1"/>
          </p:cNvPicPr>
          <p:nvPr/>
        </p:nvPicPr>
        <p:blipFill>
          <a:blip r:embed="rId7"/>
          <a:stretch>
            <a:fillRect/>
          </a:stretch>
        </p:blipFill>
        <p:spPr>
          <a:xfrm>
            <a:off x="6334216" y="1685925"/>
            <a:ext cx="5766068" cy="3472210"/>
          </a:xfrm>
          <a:prstGeom prst="rect">
            <a:avLst/>
          </a:prstGeom>
        </p:spPr>
      </p:pic>
    </p:spTree>
    <p:extLst>
      <p:ext uri="{BB962C8B-B14F-4D97-AF65-F5344CB8AC3E}">
        <p14:creationId xmlns:p14="http://schemas.microsoft.com/office/powerpoint/2010/main" val="159735258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Doccument</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pic>
        <p:nvPicPr>
          <p:cNvPr id="4" name="Picture 3">
            <a:extLst>
              <a:ext uri="{FF2B5EF4-FFF2-40B4-BE49-F238E27FC236}">
                <a16:creationId xmlns:a16="http://schemas.microsoft.com/office/drawing/2014/main" id="{D542C604-5F96-F1FB-46CF-B7BC4711A3C8}"/>
              </a:ext>
            </a:extLst>
          </p:cNvPr>
          <p:cNvPicPr>
            <a:picLocks noChangeAspect="1"/>
          </p:cNvPicPr>
          <p:nvPr/>
        </p:nvPicPr>
        <p:blipFill>
          <a:blip r:embed="rId5"/>
          <a:stretch>
            <a:fillRect/>
          </a:stretch>
        </p:blipFill>
        <p:spPr>
          <a:xfrm>
            <a:off x="1409116" y="1505840"/>
            <a:ext cx="3762959" cy="678841"/>
          </a:xfrm>
          <a:prstGeom prst="rect">
            <a:avLst/>
          </a:prstGeom>
        </p:spPr>
      </p:pic>
      <p:pic>
        <p:nvPicPr>
          <p:cNvPr id="6" name="Picture 5">
            <a:extLst>
              <a:ext uri="{FF2B5EF4-FFF2-40B4-BE49-F238E27FC236}">
                <a16:creationId xmlns:a16="http://schemas.microsoft.com/office/drawing/2014/main" id="{B0F32163-B2A3-D1AF-579A-BBFCE1B9DBC1}"/>
              </a:ext>
            </a:extLst>
          </p:cNvPr>
          <p:cNvPicPr>
            <a:picLocks noChangeAspect="1"/>
          </p:cNvPicPr>
          <p:nvPr/>
        </p:nvPicPr>
        <p:blipFill>
          <a:blip r:embed="rId6"/>
          <a:stretch>
            <a:fillRect/>
          </a:stretch>
        </p:blipFill>
        <p:spPr>
          <a:xfrm>
            <a:off x="5270286" y="1505840"/>
            <a:ext cx="5331039" cy="679487"/>
          </a:xfrm>
          <a:prstGeom prst="rect">
            <a:avLst/>
          </a:prstGeom>
        </p:spPr>
      </p:pic>
      <p:pic>
        <p:nvPicPr>
          <p:cNvPr id="15" name="Picture 14">
            <a:extLst>
              <a:ext uri="{FF2B5EF4-FFF2-40B4-BE49-F238E27FC236}">
                <a16:creationId xmlns:a16="http://schemas.microsoft.com/office/drawing/2014/main" id="{44EDBD3D-F358-B41A-6E25-9AC29788A8DD}"/>
              </a:ext>
            </a:extLst>
          </p:cNvPr>
          <p:cNvPicPr>
            <a:picLocks noChangeAspect="1"/>
          </p:cNvPicPr>
          <p:nvPr/>
        </p:nvPicPr>
        <p:blipFill>
          <a:blip r:embed="rId7"/>
          <a:stretch>
            <a:fillRect/>
          </a:stretch>
        </p:blipFill>
        <p:spPr>
          <a:xfrm>
            <a:off x="1409116" y="2234451"/>
            <a:ext cx="9192209" cy="4094552"/>
          </a:xfrm>
          <a:prstGeom prst="rect">
            <a:avLst/>
          </a:prstGeom>
        </p:spPr>
      </p:pic>
    </p:spTree>
    <p:extLst>
      <p:ext uri="{BB962C8B-B14F-4D97-AF65-F5344CB8AC3E}">
        <p14:creationId xmlns:p14="http://schemas.microsoft.com/office/powerpoint/2010/main" val="33879985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Doccument 2</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sp>
        <p:nvSpPr>
          <p:cNvPr id="2" name="TextBox 1">
            <a:extLst>
              <a:ext uri="{FF2B5EF4-FFF2-40B4-BE49-F238E27FC236}">
                <a16:creationId xmlns:a16="http://schemas.microsoft.com/office/drawing/2014/main" id="{915B223F-8139-4B97-FC29-360654A28E7E}"/>
              </a:ext>
            </a:extLst>
          </p:cNvPr>
          <p:cNvSpPr txBox="1"/>
          <p:nvPr/>
        </p:nvSpPr>
        <p:spPr>
          <a:xfrm>
            <a:off x="1348474" y="1506875"/>
            <a:ext cx="2756388" cy="400110"/>
          </a:xfrm>
          <a:prstGeom prst="rect">
            <a:avLst/>
          </a:prstGeom>
          <a:noFill/>
        </p:spPr>
        <p:txBody>
          <a:bodyPr wrap="square">
            <a:spAutoFit/>
          </a:bodyPr>
          <a:lstStyle/>
          <a:p>
            <a:pPr marL="285750" indent="-285750">
              <a:buFont typeface="Wingdings" panose="05000000000000000000" pitchFamily="2" charset="2"/>
              <a:buChar char="q"/>
            </a:pPr>
            <a:r>
              <a:rPr lang="en-US" sz="2000" b="1">
                <a:solidFill>
                  <a:srgbClr val="CC00FF"/>
                </a:solidFill>
              </a:rPr>
              <a:t>Breakpoints: </a:t>
            </a:r>
            <a:r>
              <a:rPr lang="en-US" b="1" i="1">
                <a:latin typeface="Times New Roman" pitchFamily="18" charset="0"/>
                <a:cs typeface="Times New Roman" pitchFamily="18" charset="0"/>
              </a:rPr>
              <a:t> </a:t>
            </a:r>
          </a:p>
        </p:txBody>
      </p:sp>
      <p:pic>
        <p:nvPicPr>
          <p:cNvPr id="5" name="Picture 4">
            <a:extLst>
              <a:ext uri="{FF2B5EF4-FFF2-40B4-BE49-F238E27FC236}">
                <a16:creationId xmlns:a16="http://schemas.microsoft.com/office/drawing/2014/main" id="{3873AAF0-3C49-C0E2-A56F-81EF35F14919}"/>
              </a:ext>
            </a:extLst>
          </p:cNvPr>
          <p:cNvPicPr>
            <a:picLocks noChangeAspect="1"/>
          </p:cNvPicPr>
          <p:nvPr/>
        </p:nvPicPr>
        <p:blipFill>
          <a:blip r:embed="rId5"/>
          <a:stretch>
            <a:fillRect/>
          </a:stretch>
        </p:blipFill>
        <p:spPr>
          <a:xfrm>
            <a:off x="1409116" y="1975864"/>
            <a:ext cx="3276600" cy="666750"/>
          </a:xfrm>
          <a:prstGeom prst="rect">
            <a:avLst/>
          </a:prstGeom>
        </p:spPr>
      </p:pic>
      <p:pic>
        <p:nvPicPr>
          <p:cNvPr id="16" name="Picture 15">
            <a:extLst>
              <a:ext uri="{FF2B5EF4-FFF2-40B4-BE49-F238E27FC236}">
                <a16:creationId xmlns:a16="http://schemas.microsoft.com/office/drawing/2014/main" id="{B98690C3-A54D-D85F-6279-97DF39663AB5}"/>
              </a:ext>
            </a:extLst>
          </p:cNvPr>
          <p:cNvPicPr>
            <a:picLocks noChangeAspect="1"/>
          </p:cNvPicPr>
          <p:nvPr/>
        </p:nvPicPr>
        <p:blipFill>
          <a:blip r:embed="rId6"/>
          <a:stretch>
            <a:fillRect/>
          </a:stretch>
        </p:blipFill>
        <p:spPr>
          <a:xfrm>
            <a:off x="4939077" y="1789667"/>
            <a:ext cx="4551500" cy="852947"/>
          </a:xfrm>
          <a:prstGeom prst="rect">
            <a:avLst/>
          </a:prstGeom>
        </p:spPr>
      </p:pic>
      <p:pic>
        <p:nvPicPr>
          <p:cNvPr id="18" name="Picture 17">
            <a:extLst>
              <a:ext uri="{FF2B5EF4-FFF2-40B4-BE49-F238E27FC236}">
                <a16:creationId xmlns:a16="http://schemas.microsoft.com/office/drawing/2014/main" id="{EBC6B276-8B55-0A85-E89D-F3273C5B4256}"/>
              </a:ext>
            </a:extLst>
          </p:cNvPr>
          <p:cNvPicPr>
            <a:picLocks noChangeAspect="1"/>
          </p:cNvPicPr>
          <p:nvPr/>
        </p:nvPicPr>
        <p:blipFill>
          <a:blip r:embed="rId7"/>
          <a:stretch>
            <a:fillRect/>
          </a:stretch>
        </p:blipFill>
        <p:spPr>
          <a:xfrm>
            <a:off x="9743938" y="1632964"/>
            <a:ext cx="1952625" cy="1009650"/>
          </a:xfrm>
          <a:prstGeom prst="rect">
            <a:avLst/>
          </a:prstGeom>
        </p:spPr>
      </p:pic>
      <p:pic>
        <p:nvPicPr>
          <p:cNvPr id="20" name="Picture 19">
            <a:extLst>
              <a:ext uri="{FF2B5EF4-FFF2-40B4-BE49-F238E27FC236}">
                <a16:creationId xmlns:a16="http://schemas.microsoft.com/office/drawing/2014/main" id="{00F9F9C8-0B86-BCBC-9930-B6D23593C8FF}"/>
              </a:ext>
            </a:extLst>
          </p:cNvPr>
          <p:cNvPicPr>
            <a:picLocks noChangeAspect="1"/>
          </p:cNvPicPr>
          <p:nvPr/>
        </p:nvPicPr>
        <p:blipFill>
          <a:blip r:embed="rId8"/>
          <a:stretch>
            <a:fillRect/>
          </a:stretch>
        </p:blipFill>
        <p:spPr>
          <a:xfrm>
            <a:off x="1409116" y="2817707"/>
            <a:ext cx="9047856" cy="3542362"/>
          </a:xfrm>
          <a:prstGeom prst="rect">
            <a:avLst/>
          </a:prstGeom>
        </p:spPr>
      </p:pic>
    </p:spTree>
    <p:extLst>
      <p:ext uri="{BB962C8B-B14F-4D97-AF65-F5344CB8AC3E}">
        <p14:creationId xmlns:p14="http://schemas.microsoft.com/office/powerpoint/2010/main" val="349601703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Bài tập rèn luyện </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pic>
        <p:nvPicPr>
          <p:cNvPr id="3" name="Picture 2">
            <a:extLst>
              <a:ext uri="{FF2B5EF4-FFF2-40B4-BE49-F238E27FC236}">
                <a16:creationId xmlns:a16="http://schemas.microsoft.com/office/drawing/2014/main" id="{B84D9A5C-84DA-F5D8-EE31-9987475F5E16}"/>
              </a:ext>
            </a:extLst>
          </p:cNvPr>
          <p:cNvPicPr>
            <a:picLocks noChangeAspect="1"/>
          </p:cNvPicPr>
          <p:nvPr/>
        </p:nvPicPr>
        <p:blipFill>
          <a:blip r:embed="rId5"/>
          <a:stretch>
            <a:fillRect/>
          </a:stretch>
        </p:blipFill>
        <p:spPr>
          <a:xfrm>
            <a:off x="950821" y="4291257"/>
            <a:ext cx="706937" cy="1244944"/>
          </a:xfrm>
          <a:prstGeom prst="rect">
            <a:avLst/>
          </a:prstGeom>
        </p:spPr>
      </p:pic>
      <p:pic>
        <p:nvPicPr>
          <p:cNvPr id="14" name="Picture 13">
            <a:extLst>
              <a:ext uri="{FF2B5EF4-FFF2-40B4-BE49-F238E27FC236}">
                <a16:creationId xmlns:a16="http://schemas.microsoft.com/office/drawing/2014/main" id="{A970CCFF-8903-9AEE-5ECF-48EA2AD10435}"/>
              </a:ext>
            </a:extLst>
          </p:cNvPr>
          <p:cNvPicPr>
            <a:picLocks noChangeAspect="1"/>
          </p:cNvPicPr>
          <p:nvPr/>
        </p:nvPicPr>
        <p:blipFill>
          <a:blip r:embed="rId6"/>
          <a:stretch>
            <a:fillRect/>
          </a:stretch>
        </p:blipFill>
        <p:spPr>
          <a:xfrm>
            <a:off x="792724" y="5678418"/>
            <a:ext cx="1295400" cy="234197"/>
          </a:xfrm>
          <a:prstGeom prst="rect">
            <a:avLst/>
          </a:prstGeom>
        </p:spPr>
      </p:pic>
      <p:pic>
        <p:nvPicPr>
          <p:cNvPr id="17" name="Picture 16">
            <a:extLst>
              <a:ext uri="{FF2B5EF4-FFF2-40B4-BE49-F238E27FC236}">
                <a16:creationId xmlns:a16="http://schemas.microsoft.com/office/drawing/2014/main" id="{66A8E68C-8818-C1F5-7DEA-2A8D4425061B}"/>
              </a:ext>
            </a:extLst>
          </p:cNvPr>
          <p:cNvPicPr>
            <a:picLocks noChangeAspect="1"/>
          </p:cNvPicPr>
          <p:nvPr/>
        </p:nvPicPr>
        <p:blipFill>
          <a:blip r:embed="rId7"/>
          <a:stretch>
            <a:fillRect/>
          </a:stretch>
        </p:blipFill>
        <p:spPr>
          <a:xfrm>
            <a:off x="2453228" y="3922015"/>
            <a:ext cx="1223010" cy="1614185"/>
          </a:xfrm>
          <a:prstGeom prst="rect">
            <a:avLst/>
          </a:prstGeom>
        </p:spPr>
      </p:pic>
      <p:pic>
        <p:nvPicPr>
          <p:cNvPr id="19" name="Picture 18">
            <a:extLst>
              <a:ext uri="{FF2B5EF4-FFF2-40B4-BE49-F238E27FC236}">
                <a16:creationId xmlns:a16="http://schemas.microsoft.com/office/drawing/2014/main" id="{D51E1A23-B3F5-CB7E-8B24-18385F80DC5D}"/>
              </a:ext>
            </a:extLst>
          </p:cNvPr>
          <p:cNvPicPr>
            <a:picLocks noChangeAspect="1"/>
          </p:cNvPicPr>
          <p:nvPr/>
        </p:nvPicPr>
        <p:blipFill>
          <a:blip r:embed="rId8"/>
          <a:stretch>
            <a:fillRect/>
          </a:stretch>
        </p:blipFill>
        <p:spPr>
          <a:xfrm>
            <a:off x="2414916" y="5678418"/>
            <a:ext cx="1476868" cy="257593"/>
          </a:xfrm>
          <a:prstGeom prst="rect">
            <a:avLst/>
          </a:prstGeom>
        </p:spPr>
      </p:pic>
      <p:pic>
        <p:nvPicPr>
          <p:cNvPr id="21" name="Picture 20">
            <a:extLst>
              <a:ext uri="{FF2B5EF4-FFF2-40B4-BE49-F238E27FC236}">
                <a16:creationId xmlns:a16="http://schemas.microsoft.com/office/drawing/2014/main" id="{1DF7BA81-069B-AE10-6955-EE2367033814}"/>
              </a:ext>
            </a:extLst>
          </p:cNvPr>
          <p:cNvPicPr>
            <a:picLocks noChangeAspect="1"/>
          </p:cNvPicPr>
          <p:nvPr/>
        </p:nvPicPr>
        <p:blipFill>
          <a:blip r:embed="rId9"/>
          <a:stretch>
            <a:fillRect/>
          </a:stretch>
        </p:blipFill>
        <p:spPr>
          <a:xfrm>
            <a:off x="4108460" y="3960043"/>
            <a:ext cx="3230386" cy="1975968"/>
          </a:xfrm>
          <a:prstGeom prst="rect">
            <a:avLst/>
          </a:prstGeom>
        </p:spPr>
      </p:pic>
      <p:pic>
        <p:nvPicPr>
          <p:cNvPr id="23" name="Picture 22">
            <a:extLst>
              <a:ext uri="{FF2B5EF4-FFF2-40B4-BE49-F238E27FC236}">
                <a16:creationId xmlns:a16="http://schemas.microsoft.com/office/drawing/2014/main" id="{536167D5-F5BE-4750-E78E-984F80CF5AD3}"/>
              </a:ext>
            </a:extLst>
          </p:cNvPr>
          <p:cNvPicPr>
            <a:picLocks noChangeAspect="1"/>
          </p:cNvPicPr>
          <p:nvPr/>
        </p:nvPicPr>
        <p:blipFill>
          <a:blip r:embed="rId10"/>
          <a:stretch>
            <a:fillRect/>
          </a:stretch>
        </p:blipFill>
        <p:spPr>
          <a:xfrm>
            <a:off x="7519827" y="3571875"/>
            <a:ext cx="4490620" cy="2364136"/>
          </a:xfrm>
          <a:prstGeom prst="rect">
            <a:avLst/>
          </a:prstGeom>
        </p:spPr>
      </p:pic>
      <p:pic>
        <p:nvPicPr>
          <p:cNvPr id="25" name="Picture 24">
            <a:extLst>
              <a:ext uri="{FF2B5EF4-FFF2-40B4-BE49-F238E27FC236}">
                <a16:creationId xmlns:a16="http://schemas.microsoft.com/office/drawing/2014/main" id="{1017FFE9-A765-6DA7-62DE-0326F04A507F}"/>
              </a:ext>
            </a:extLst>
          </p:cNvPr>
          <p:cNvPicPr>
            <a:picLocks noChangeAspect="1"/>
          </p:cNvPicPr>
          <p:nvPr/>
        </p:nvPicPr>
        <p:blipFill rotWithShape="1">
          <a:blip r:embed="rId11"/>
          <a:srcRect r="38450" b="62709"/>
          <a:stretch/>
        </p:blipFill>
        <p:spPr>
          <a:xfrm>
            <a:off x="950822" y="1695121"/>
            <a:ext cx="5059454" cy="1770321"/>
          </a:xfrm>
          <a:prstGeom prst="rect">
            <a:avLst/>
          </a:prstGeom>
        </p:spPr>
      </p:pic>
      <p:sp>
        <p:nvSpPr>
          <p:cNvPr id="27" name="TextBox 26">
            <a:extLst>
              <a:ext uri="{FF2B5EF4-FFF2-40B4-BE49-F238E27FC236}">
                <a16:creationId xmlns:a16="http://schemas.microsoft.com/office/drawing/2014/main" id="{06095DB9-2822-2C64-3A1E-DC7F64D66608}"/>
              </a:ext>
            </a:extLst>
          </p:cNvPr>
          <p:cNvSpPr txBox="1"/>
          <p:nvPr/>
        </p:nvSpPr>
        <p:spPr>
          <a:xfrm>
            <a:off x="5290429" y="6051522"/>
            <a:ext cx="866448" cy="276999"/>
          </a:xfrm>
          <a:prstGeom prst="rect">
            <a:avLst/>
          </a:prstGeom>
          <a:solidFill>
            <a:srgbClr val="CC00FF"/>
          </a:solidFill>
        </p:spPr>
        <p:txBody>
          <a:bodyPr wrap="square" rtlCol="0">
            <a:spAutoFit/>
          </a:bodyPr>
          <a:lstStyle/>
          <a:p>
            <a:pPr algn="ctr"/>
            <a:r>
              <a:rPr lang="en-US" sz="1200">
                <a:solidFill>
                  <a:schemeClr val="bg1"/>
                </a:solidFill>
                <a:latin typeface="Consolas" panose="020B0609020204030204" pitchFamily="49" charset="0"/>
              </a:rPr>
              <a:t>Laptop</a:t>
            </a:r>
            <a:endParaRPr lang="en-US" sz="1200" b="0">
              <a:solidFill>
                <a:schemeClr val="bg1"/>
              </a:solidFill>
              <a:effectLst/>
              <a:latin typeface="Consolas" panose="020B0609020204030204" pitchFamily="49" charset="0"/>
            </a:endParaRPr>
          </a:p>
        </p:txBody>
      </p:sp>
      <p:sp>
        <p:nvSpPr>
          <p:cNvPr id="28" name="TextBox 27">
            <a:extLst>
              <a:ext uri="{FF2B5EF4-FFF2-40B4-BE49-F238E27FC236}">
                <a16:creationId xmlns:a16="http://schemas.microsoft.com/office/drawing/2014/main" id="{19E438E0-3341-6F17-2298-47995BEA086D}"/>
              </a:ext>
            </a:extLst>
          </p:cNvPr>
          <p:cNvSpPr txBox="1"/>
          <p:nvPr/>
        </p:nvSpPr>
        <p:spPr>
          <a:xfrm>
            <a:off x="9353878" y="6055443"/>
            <a:ext cx="866448" cy="276999"/>
          </a:xfrm>
          <a:prstGeom prst="rect">
            <a:avLst/>
          </a:prstGeom>
          <a:solidFill>
            <a:srgbClr val="CC00FF"/>
          </a:solidFill>
        </p:spPr>
        <p:txBody>
          <a:bodyPr wrap="square" rtlCol="0">
            <a:spAutoFit/>
          </a:bodyPr>
          <a:lstStyle/>
          <a:p>
            <a:pPr algn="ctr"/>
            <a:r>
              <a:rPr lang="en-US" sz="1200">
                <a:solidFill>
                  <a:schemeClr val="bg1"/>
                </a:solidFill>
                <a:latin typeface="Consolas" panose="020B0609020204030204" pitchFamily="49" charset="0"/>
              </a:rPr>
              <a:t>Desktop </a:t>
            </a:r>
            <a:endParaRPr lang="en-US" sz="1200" b="0">
              <a:solidFill>
                <a:schemeClr val="bg1"/>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0851AFE2-CCC7-3FD8-5828-CB92F5AB0FE1}"/>
              </a:ext>
            </a:extLst>
          </p:cNvPr>
          <p:cNvSpPr txBox="1"/>
          <p:nvPr/>
        </p:nvSpPr>
        <p:spPr>
          <a:xfrm>
            <a:off x="6305878" y="1597399"/>
            <a:ext cx="6096000" cy="369332"/>
          </a:xfrm>
          <a:prstGeom prst="rect">
            <a:avLst/>
          </a:prstGeom>
          <a:noFill/>
        </p:spPr>
        <p:txBody>
          <a:bodyPr wrap="square">
            <a:spAutoFit/>
          </a:bodyPr>
          <a:lstStyle/>
          <a:p>
            <a:r>
              <a:rPr lang="en-US">
                <a:solidFill>
                  <a:srgbClr val="0563C1"/>
                </a:solidFill>
                <a:hlinkClick r:id="rId12">
                  <a:extLst>
                    <a:ext uri="{A12FA001-AC4F-418D-AE19-62706E023703}">
                      <ahyp:hlinkClr xmlns:ahyp="http://schemas.microsoft.com/office/drawing/2018/hyperlinkcolor" val="tx"/>
                    </a:ext>
                  </a:extLst>
                </a:hlinkClick>
              </a:rPr>
              <a:t>https://github.com/GaLaiLapTrinh/</a:t>
            </a:r>
            <a:r>
              <a:rPr lang="en-US">
                <a:solidFill>
                  <a:srgbClr val="8500FF"/>
                </a:solidFill>
                <a:hlinkClick r:id="rId12">
                  <a:extLst>
                    <a:ext uri="{A12FA001-AC4F-418D-AE19-62706E023703}">
                      <ahyp:hlinkClr xmlns:ahyp="http://schemas.microsoft.com/office/drawing/2018/hyperlinkcolor" val="tx"/>
                    </a:ext>
                  </a:extLst>
                </a:hlinkClick>
              </a:rPr>
              <a:t>tuhoc-html-css</a:t>
            </a:r>
            <a:r>
              <a:rPr lang="en-US">
                <a:solidFill>
                  <a:srgbClr val="8500FF"/>
                </a:solidFill>
              </a:rPr>
              <a:t>  </a:t>
            </a:r>
          </a:p>
        </p:txBody>
      </p:sp>
      <p:pic>
        <p:nvPicPr>
          <p:cNvPr id="10240" name="Picture 10239">
            <a:extLst>
              <a:ext uri="{FF2B5EF4-FFF2-40B4-BE49-F238E27FC236}">
                <a16:creationId xmlns:a16="http://schemas.microsoft.com/office/drawing/2014/main" id="{105A0DC9-1201-A8F7-DFBB-321304C462F6}"/>
              </a:ext>
            </a:extLst>
          </p:cNvPr>
          <p:cNvPicPr>
            <a:picLocks noChangeAspect="1"/>
          </p:cNvPicPr>
          <p:nvPr/>
        </p:nvPicPr>
        <p:blipFill>
          <a:blip r:embed="rId13"/>
          <a:stretch>
            <a:fillRect/>
          </a:stretch>
        </p:blipFill>
        <p:spPr>
          <a:xfrm>
            <a:off x="6434137" y="2024735"/>
            <a:ext cx="2333625" cy="371475"/>
          </a:xfrm>
          <a:prstGeom prst="rect">
            <a:avLst/>
          </a:prstGeom>
        </p:spPr>
      </p:pic>
    </p:spTree>
    <p:extLst>
      <p:ext uri="{BB962C8B-B14F-4D97-AF65-F5344CB8AC3E}">
        <p14:creationId xmlns:p14="http://schemas.microsoft.com/office/powerpoint/2010/main" val="17372818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46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4. Background-clip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Quy định vùng đổ nền   </a:t>
            </a:r>
          </a:p>
        </p:txBody>
      </p:sp>
      <p:graphicFrame>
        <p:nvGraphicFramePr>
          <p:cNvPr id="2" name="Table 1">
            <a:extLst>
              <a:ext uri="{FF2B5EF4-FFF2-40B4-BE49-F238E27FC236}">
                <a16:creationId xmlns:a16="http://schemas.microsoft.com/office/drawing/2014/main" id="{14A9342D-2009-B304-C6BB-05B4D1788603}"/>
              </a:ext>
            </a:extLst>
          </p:cNvPr>
          <p:cNvGraphicFramePr>
            <a:graphicFrameLocks noGrp="1"/>
          </p:cNvGraphicFramePr>
          <p:nvPr/>
        </p:nvGraphicFramePr>
        <p:xfrm>
          <a:off x="1158836" y="1842900"/>
          <a:ext cx="10848944" cy="1394948"/>
        </p:xfrm>
        <a:graphic>
          <a:graphicData uri="http://schemas.openxmlformats.org/drawingml/2006/table">
            <a:tbl>
              <a:tblPr firstRow="1" firstCol="1" bandRow="1">
                <a:tableStyleId>{5C22544A-7EE6-4342-B048-85BDC9FD1C3A}</a:tableStyleId>
              </a:tblPr>
              <a:tblGrid>
                <a:gridCol w="998811">
                  <a:extLst>
                    <a:ext uri="{9D8B030D-6E8A-4147-A177-3AD203B41FA5}">
                      <a16:colId xmlns:a16="http://schemas.microsoft.com/office/drawing/2014/main" val="2583722390"/>
                    </a:ext>
                  </a:extLst>
                </a:gridCol>
                <a:gridCol w="1801404">
                  <a:extLst>
                    <a:ext uri="{9D8B030D-6E8A-4147-A177-3AD203B41FA5}">
                      <a16:colId xmlns:a16="http://schemas.microsoft.com/office/drawing/2014/main" val="4049612280"/>
                    </a:ext>
                  </a:extLst>
                </a:gridCol>
                <a:gridCol w="8048729">
                  <a:extLst>
                    <a:ext uri="{9D8B030D-6E8A-4147-A177-3AD203B41FA5}">
                      <a16:colId xmlns:a16="http://schemas.microsoft.com/office/drawing/2014/main" val="132168980"/>
                    </a:ext>
                  </a:extLst>
                </a:gridCol>
              </a:tblGrid>
              <a:tr h="28623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Border-box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Default - Ảnh sẽ đổ vào full kích thước phần tử ( content+padding+border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padding-box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chỉ đổ đến padding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Content-box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chỉ đổ phần content</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011180490"/>
                  </a:ext>
                </a:extLst>
              </a:tr>
            </a:tbl>
          </a:graphicData>
        </a:graphic>
      </p:graphicFrame>
      <p:pic>
        <p:nvPicPr>
          <p:cNvPr id="5" name="Picture 4">
            <a:extLst>
              <a:ext uri="{FF2B5EF4-FFF2-40B4-BE49-F238E27FC236}">
                <a16:creationId xmlns:a16="http://schemas.microsoft.com/office/drawing/2014/main" id="{42703633-A5D9-97AE-9394-4CE744322019}"/>
              </a:ext>
            </a:extLst>
          </p:cNvPr>
          <p:cNvPicPr>
            <a:picLocks noChangeAspect="1"/>
          </p:cNvPicPr>
          <p:nvPr/>
        </p:nvPicPr>
        <p:blipFill>
          <a:blip r:embed="rId5"/>
          <a:stretch>
            <a:fillRect/>
          </a:stretch>
        </p:blipFill>
        <p:spPr>
          <a:xfrm>
            <a:off x="1205580" y="3381270"/>
            <a:ext cx="2867025" cy="809625"/>
          </a:xfrm>
          <a:prstGeom prst="rect">
            <a:avLst/>
          </a:prstGeom>
        </p:spPr>
      </p:pic>
      <p:sp>
        <p:nvSpPr>
          <p:cNvPr id="14" name="Rectangle 13">
            <a:extLst>
              <a:ext uri="{FF2B5EF4-FFF2-40B4-BE49-F238E27FC236}">
                <a16:creationId xmlns:a16="http://schemas.microsoft.com/office/drawing/2014/main" id="{D7403C01-8A49-FF61-963D-1C7CE6EA930D}"/>
              </a:ext>
            </a:extLst>
          </p:cNvPr>
          <p:cNvSpPr/>
          <p:nvPr/>
        </p:nvSpPr>
        <p:spPr>
          <a:xfrm>
            <a:off x="2194982" y="6333029"/>
            <a:ext cx="2650684" cy="498074"/>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Giá trị default </a:t>
            </a:r>
          </a:p>
          <a:p>
            <a:pPr algn="ctr"/>
            <a:r>
              <a:rPr lang="en-US" sz="1600" b="1">
                <a:solidFill>
                  <a:srgbClr val="FF0000"/>
                </a:solidFill>
              </a:rPr>
              <a:t> 0 nhập trình duyệt tự hiểu</a:t>
            </a:r>
          </a:p>
        </p:txBody>
      </p:sp>
      <p:pic>
        <p:nvPicPr>
          <p:cNvPr id="18" name="Picture 17">
            <a:extLst>
              <a:ext uri="{FF2B5EF4-FFF2-40B4-BE49-F238E27FC236}">
                <a16:creationId xmlns:a16="http://schemas.microsoft.com/office/drawing/2014/main" id="{A7265A89-757A-19D1-3876-200136293AE5}"/>
              </a:ext>
            </a:extLst>
          </p:cNvPr>
          <p:cNvPicPr>
            <a:picLocks noChangeAspect="1"/>
          </p:cNvPicPr>
          <p:nvPr/>
        </p:nvPicPr>
        <p:blipFill>
          <a:blip r:embed="rId6"/>
          <a:stretch>
            <a:fillRect/>
          </a:stretch>
        </p:blipFill>
        <p:spPr>
          <a:xfrm>
            <a:off x="6367410" y="3725414"/>
            <a:ext cx="2753525" cy="2713230"/>
          </a:xfrm>
          <a:prstGeom prst="rect">
            <a:avLst/>
          </a:prstGeom>
        </p:spPr>
      </p:pic>
      <p:pic>
        <p:nvPicPr>
          <p:cNvPr id="20" name="Picture 19">
            <a:extLst>
              <a:ext uri="{FF2B5EF4-FFF2-40B4-BE49-F238E27FC236}">
                <a16:creationId xmlns:a16="http://schemas.microsoft.com/office/drawing/2014/main" id="{0C5F5228-3088-45CA-1A87-B70AEFE517B2}"/>
              </a:ext>
            </a:extLst>
          </p:cNvPr>
          <p:cNvPicPr>
            <a:picLocks noChangeAspect="1"/>
          </p:cNvPicPr>
          <p:nvPr/>
        </p:nvPicPr>
        <p:blipFill>
          <a:blip r:embed="rId7"/>
          <a:stretch>
            <a:fillRect/>
          </a:stretch>
        </p:blipFill>
        <p:spPr>
          <a:xfrm>
            <a:off x="9301190" y="4819394"/>
            <a:ext cx="2114550" cy="1619250"/>
          </a:xfrm>
          <a:prstGeom prst="rect">
            <a:avLst/>
          </a:prstGeom>
        </p:spPr>
      </p:pic>
      <p:sp>
        <p:nvSpPr>
          <p:cNvPr id="22" name="Rectangle 21">
            <a:extLst>
              <a:ext uri="{FF2B5EF4-FFF2-40B4-BE49-F238E27FC236}">
                <a16:creationId xmlns:a16="http://schemas.microsoft.com/office/drawing/2014/main" id="{1175D590-59B0-4832-B642-2D0C17A30D71}"/>
              </a:ext>
            </a:extLst>
          </p:cNvPr>
          <p:cNvSpPr/>
          <p:nvPr/>
        </p:nvSpPr>
        <p:spPr>
          <a:xfrm>
            <a:off x="9268964" y="3397669"/>
            <a:ext cx="2650684" cy="1013451"/>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Ảnh đổ từ viền, nhưng gốc mặc định ảnh</a:t>
            </a:r>
          </a:p>
          <a:p>
            <a:pPr algn="ctr"/>
            <a:r>
              <a:rPr lang="en-US" sz="1600" b="1">
                <a:solidFill>
                  <a:srgbClr val="FF0000"/>
                </a:solidFill>
              </a:rPr>
              <a:t>background-origin: padding</a:t>
            </a:r>
          </a:p>
          <a:p>
            <a:pPr algn="ctr"/>
            <a:r>
              <a:rPr lang="en-US" sz="1600" b="1">
                <a:solidFill>
                  <a:srgbClr val="FF0000"/>
                </a:solidFill>
              </a:rPr>
              <a:t>Sẽ học sau</a:t>
            </a:r>
          </a:p>
        </p:txBody>
      </p:sp>
      <p:cxnSp>
        <p:nvCxnSpPr>
          <p:cNvPr id="26" name="Straight Arrow Connector 25">
            <a:extLst>
              <a:ext uri="{FF2B5EF4-FFF2-40B4-BE49-F238E27FC236}">
                <a16:creationId xmlns:a16="http://schemas.microsoft.com/office/drawing/2014/main" id="{47530575-65FB-6872-170C-E9DBE0D443D6}"/>
              </a:ext>
            </a:extLst>
          </p:cNvPr>
          <p:cNvCxnSpPr>
            <a:cxnSpLocks/>
          </p:cNvCxnSpPr>
          <p:nvPr/>
        </p:nvCxnSpPr>
        <p:spPr>
          <a:xfrm flipV="1">
            <a:off x="6782637" y="3381270"/>
            <a:ext cx="2518553" cy="728506"/>
          </a:xfrm>
          <a:prstGeom prst="straightConnector1">
            <a:avLst/>
          </a:prstGeom>
          <a:ln w="28575">
            <a:solidFill>
              <a:srgbClr val="E424B2"/>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E95E494-D63D-1124-C458-44D8F958501A}"/>
              </a:ext>
            </a:extLst>
          </p:cNvPr>
          <p:cNvPicPr>
            <a:picLocks noChangeAspect="1"/>
          </p:cNvPicPr>
          <p:nvPr/>
        </p:nvPicPr>
        <p:blipFill>
          <a:blip r:embed="rId8"/>
          <a:stretch>
            <a:fillRect/>
          </a:stretch>
        </p:blipFill>
        <p:spPr>
          <a:xfrm>
            <a:off x="1205579" y="4248308"/>
            <a:ext cx="4645149" cy="2084721"/>
          </a:xfrm>
          <a:prstGeom prst="rect">
            <a:avLst/>
          </a:prstGeom>
        </p:spPr>
      </p:pic>
      <p:grpSp>
        <p:nvGrpSpPr>
          <p:cNvPr id="4" name="Group 46">
            <a:extLst>
              <a:ext uri="{FF2B5EF4-FFF2-40B4-BE49-F238E27FC236}">
                <a16:creationId xmlns:a16="http://schemas.microsoft.com/office/drawing/2014/main" id="{61727E8B-DD48-3C74-FAB7-B1A5D12ED01C}"/>
              </a:ext>
            </a:extLst>
          </p:cNvPr>
          <p:cNvGrpSpPr>
            <a:grpSpLocks/>
          </p:cNvGrpSpPr>
          <p:nvPr/>
        </p:nvGrpSpPr>
        <p:grpSpPr bwMode="auto">
          <a:xfrm>
            <a:off x="702179" y="712439"/>
            <a:ext cx="3777305" cy="685800"/>
            <a:chOff x="1296" y="1824"/>
            <a:chExt cx="2101" cy="432"/>
          </a:xfrm>
        </p:grpSpPr>
        <p:sp>
          <p:nvSpPr>
            <p:cNvPr id="6" name="AutoShape 47">
              <a:extLst>
                <a:ext uri="{FF2B5EF4-FFF2-40B4-BE49-F238E27FC236}">
                  <a16:creationId xmlns:a16="http://schemas.microsoft.com/office/drawing/2014/main" id="{405046B7-76F5-E72A-49F2-FC6C1E25FE6C}"/>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EDEE1834-0298-EB59-03C5-B6722EC4BB7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9BCAB779-AA68-F0B0-09AA-07BE2BFE96CF}"/>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7" name="Text Box 50">
              <a:extLst>
                <a:ext uri="{FF2B5EF4-FFF2-40B4-BE49-F238E27FC236}">
                  <a16:creationId xmlns:a16="http://schemas.microsoft.com/office/drawing/2014/main" id="{4DC6CD4A-1EF7-2CDD-3F36-6CA68E89FA0E}"/>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
        <p:nvSpPr>
          <p:cNvPr id="21" name="TextBox 20">
            <a:extLst>
              <a:ext uri="{FF2B5EF4-FFF2-40B4-BE49-F238E27FC236}">
                <a16:creationId xmlns:a16="http://schemas.microsoft.com/office/drawing/2014/main" id="{522D7195-C7E3-89E9-D0BE-5242FDC85638}"/>
              </a:ext>
            </a:extLst>
          </p:cNvPr>
          <p:cNvSpPr txBox="1"/>
          <p:nvPr/>
        </p:nvSpPr>
        <p:spPr>
          <a:xfrm>
            <a:off x="7160419" y="977172"/>
            <a:ext cx="6100762" cy="369332"/>
          </a:xfrm>
          <a:prstGeom prst="rect">
            <a:avLst/>
          </a:prstGeom>
          <a:noFill/>
        </p:spPr>
        <p:txBody>
          <a:bodyPr wrap="square">
            <a:spAutoFit/>
          </a:bodyPr>
          <a:lstStyle/>
          <a:p>
            <a:r>
              <a:rPr lang="en-US">
                <a:hlinkClick r:id="rId9"/>
              </a:rPr>
              <a:t>https://github.com/GaLaiLapTrinh/tuhoc-html-css</a:t>
            </a:r>
            <a:r>
              <a:rPr lang="en-US"/>
              <a:t> </a:t>
            </a:r>
          </a:p>
        </p:txBody>
      </p:sp>
    </p:spTree>
    <p:extLst>
      <p:ext uri="{BB962C8B-B14F-4D97-AF65-F5344CB8AC3E}">
        <p14:creationId xmlns:p14="http://schemas.microsoft.com/office/powerpoint/2010/main" val="355247336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Giải bài tập rèn luyện </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3" name="Picture 2">
            <a:extLst>
              <a:ext uri="{FF2B5EF4-FFF2-40B4-BE49-F238E27FC236}">
                <a16:creationId xmlns:a16="http://schemas.microsoft.com/office/drawing/2014/main" id="{B84D9A5C-84DA-F5D8-EE31-9987475F5E16}"/>
              </a:ext>
            </a:extLst>
          </p:cNvPr>
          <p:cNvPicPr>
            <a:picLocks noChangeAspect="1"/>
          </p:cNvPicPr>
          <p:nvPr/>
        </p:nvPicPr>
        <p:blipFill>
          <a:blip r:embed="rId5"/>
          <a:stretch>
            <a:fillRect/>
          </a:stretch>
        </p:blipFill>
        <p:spPr>
          <a:xfrm>
            <a:off x="950821" y="4291257"/>
            <a:ext cx="706937" cy="1244944"/>
          </a:xfrm>
          <a:prstGeom prst="rect">
            <a:avLst/>
          </a:prstGeom>
        </p:spPr>
      </p:pic>
      <p:pic>
        <p:nvPicPr>
          <p:cNvPr id="14" name="Picture 13">
            <a:extLst>
              <a:ext uri="{FF2B5EF4-FFF2-40B4-BE49-F238E27FC236}">
                <a16:creationId xmlns:a16="http://schemas.microsoft.com/office/drawing/2014/main" id="{A970CCFF-8903-9AEE-5ECF-48EA2AD10435}"/>
              </a:ext>
            </a:extLst>
          </p:cNvPr>
          <p:cNvPicPr>
            <a:picLocks noChangeAspect="1"/>
          </p:cNvPicPr>
          <p:nvPr/>
        </p:nvPicPr>
        <p:blipFill>
          <a:blip r:embed="rId6"/>
          <a:stretch>
            <a:fillRect/>
          </a:stretch>
        </p:blipFill>
        <p:spPr>
          <a:xfrm>
            <a:off x="792724" y="5678418"/>
            <a:ext cx="1295400" cy="234197"/>
          </a:xfrm>
          <a:prstGeom prst="rect">
            <a:avLst/>
          </a:prstGeom>
        </p:spPr>
      </p:pic>
      <p:pic>
        <p:nvPicPr>
          <p:cNvPr id="17" name="Picture 16">
            <a:extLst>
              <a:ext uri="{FF2B5EF4-FFF2-40B4-BE49-F238E27FC236}">
                <a16:creationId xmlns:a16="http://schemas.microsoft.com/office/drawing/2014/main" id="{66A8E68C-8818-C1F5-7DEA-2A8D4425061B}"/>
              </a:ext>
            </a:extLst>
          </p:cNvPr>
          <p:cNvPicPr>
            <a:picLocks noChangeAspect="1"/>
          </p:cNvPicPr>
          <p:nvPr/>
        </p:nvPicPr>
        <p:blipFill>
          <a:blip r:embed="rId7"/>
          <a:stretch>
            <a:fillRect/>
          </a:stretch>
        </p:blipFill>
        <p:spPr>
          <a:xfrm>
            <a:off x="2453228" y="3922015"/>
            <a:ext cx="1223010" cy="1614185"/>
          </a:xfrm>
          <a:prstGeom prst="rect">
            <a:avLst/>
          </a:prstGeom>
        </p:spPr>
      </p:pic>
      <p:pic>
        <p:nvPicPr>
          <p:cNvPr id="19" name="Picture 18">
            <a:extLst>
              <a:ext uri="{FF2B5EF4-FFF2-40B4-BE49-F238E27FC236}">
                <a16:creationId xmlns:a16="http://schemas.microsoft.com/office/drawing/2014/main" id="{D51E1A23-B3F5-CB7E-8B24-18385F80DC5D}"/>
              </a:ext>
            </a:extLst>
          </p:cNvPr>
          <p:cNvPicPr>
            <a:picLocks noChangeAspect="1"/>
          </p:cNvPicPr>
          <p:nvPr/>
        </p:nvPicPr>
        <p:blipFill>
          <a:blip r:embed="rId8"/>
          <a:stretch>
            <a:fillRect/>
          </a:stretch>
        </p:blipFill>
        <p:spPr>
          <a:xfrm>
            <a:off x="2414916" y="5678418"/>
            <a:ext cx="1476868" cy="257593"/>
          </a:xfrm>
          <a:prstGeom prst="rect">
            <a:avLst/>
          </a:prstGeom>
        </p:spPr>
      </p:pic>
      <p:pic>
        <p:nvPicPr>
          <p:cNvPr id="21" name="Picture 20">
            <a:extLst>
              <a:ext uri="{FF2B5EF4-FFF2-40B4-BE49-F238E27FC236}">
                <a16:creationId xmlns:a16="http://schemas.microsoft.com/office/drawing/2014/main" id="{1DF7BA81-069B-AE10-6955-EE2367033814}"/>
              </a:ext>
            </a:extLst>
          </p:cNvPr>
          <p:cNvPicPr>
            <a:picLocks noChangeAspect="1"/>
          </p:cNvPicPr>
          <p:nvPr/>
        </p:nvPicPr>
        <p:blipFill>
          <a:blip r:embed="rId9"/>
          <a:stretch>
            <a:fillRect/>
          </a:stretch>
        </p:blipFill>
        <p:spPr>
          <a:xfrm>
            <a:off x="4108460" y="3960043"/>
            <a:ext cx="3230386" cy="1975968"/>
          </a:xfrm>
          <a:prstGeom prst="rect">
            <a:avLst/>
          </a:prstGeom>
        </p:spPr>
      </p:pic>
      <p:pic>
        <p:nvPicPr>
          <p:cNvPr id="23" name="Picture 22">
            <a:extLst>
              <a:ext uri="{FF2B5EF4-FFF2-40B4-BE49-F238E27FC236}">
                <a16:creationId xmlns:a16="http://schemas.microsoft.com/office/drawing/2014/main" id="{536167D5-F5BE-4750-E78E-984F80CF5AD3}"/>
              </a:ext>
            </a:extLst>
          </p:cNvPr>
          <p:cNvPicPr>
            <a:picLocks noChangeAspect="1"/>
          </p:cNvPicPr>
          <p:nvPr/>
        </p:nvPicPr>
        <p:blipFill>
          <a:blip r:embed="rId10"/>
          <a:stretch>
            <a:fillRect/>
          </a:stretch>
        </p:blipFill>
        <p:spPr>
          <a:xfrm>
            <a:off x="7519827" y="3571875"/>
            <a:ext cx="4490620" cy="2364136"/>
          </a:xfrm>
          <a:prstGeom prst="rect">
            <a:avLst/>
          </a:prstGeom>
        </p:spPr>
      </p:pic>
      <p:pic>
        <p:nvPicPr>
          <p:cNvPr id="25" name="Picture 24">
            <a:extLst>
              <a:ext uri="{FF2B5EF4-FFF2-40B4-BE49-F238E27FC236}">
                <a16:creationId xmlns:a16="http://schemas.microsoft.com/office/drawing/2014/main" id="{1017FFE9-A765-6DA7-62DE-0326F04A507F}"/>
              </a:ext>
            </a:extLst>
          </p:cNvPr>
          <p:cNvPicPr>
            <a:picLocks noChangeAspect="1"/>
          </p:cNvPicPr>
          <p:nvPr/>
        </p:nvPicPr>
        <p:blipFill rotWithShape="1">
          <a:blip r:embed="rId11"/>
          <a:srcRect r="38450" b="62709"/>
          <a:stretch/>
        </p:blipFill>
        <p:spPr>
          <a:xfrm>
            <a:off x="950822" y="1695121"/>
            <a:ext cx="5059454" cy="1770321"/>
          </a:xfrm>
          <a:prstGeom prst="rect">
            <a:avLst/>
          </a:prstGeom>
        </p:spPr>
      </p:pic>
      <p:sp>
        <p:nvSpPr>
          <p:cNvPr id="27" name="TextBox 26">
            <a:extLst>
              <a:ext uri="{FF2B5EF4-FFF2-40B4-BE49-F238E27FC236}">
                <a16:creationId xmlns:a16="http://schemas.microsoft.com/office/drawing/2014/main" id="{06095DB9-2822-2C64-3A1E-DC7F64D66608}"/>
              </a:ext>
            </a:extLst>
          </p:cNvPr>
          <p:cNvSpPr txBox="1"/>
          <p:nvPr/>
        </p:nvSpPr>
        <p:spPr>
          <a:xfrm>
            <a:off x="5290429" y="6051522"/>
            <a:ext cx="866448" cy="276999"/>
          </a:xfrm>
          <a:prstGeom prst="rect">
            <a:avLst/>
          </a:prstGeom>
          <a:solidFill>
            <a:srgbClr val="CC00FF"/>
          </a:solidFill>
        </p:spPr>
        <p:txBody>
          <a:bodyPr wrap="square" rtlCol="0">
            <a:spAutoFit/>
          </a:bodyPr>
          <a:lstStyle/>
          <a:p>
            <a:pPr algn="ctr"/>
            <a:r>
              <a:rPr lang="en-US" sz="1200">
                <a:solidFill>
                  <a:schemeClr val="bg1"/>
                </a:solidFill>
                <a:latin typeface="Consolas" panose="020B0609020204030204" pitchFamily="49" charset="0"/>
              </a:rPr>
              <a:t>Laptop</a:t>
            </a:r>
            <a:endParaRPr lang="en-US" sz="1200" b="0">
              <a:solidFill>
                <a:schemeClr val="bg1"/>
              </a:solidFill>
              <a:effectLst/>
              <a:latin typeface="Consolas" panose="020B0609020204030204" pitchFamily="49" charset="0"/>
            </a:endParaRPr>
          </a:p>
        </p:txBody>
      </p:sp>
      <p:sp>
        <p:nvSpPr>
          <p:cNvPr id="28" name="TextBox 27">
            <a:extLst>
              <a:ext uri="{FF2B5EF4-FFF2-40B4-BE49-F238E27FC236}">
                <a16:creationId xmlns:a16="http://schemas.microsoft.com/office/drawing/2014/main" id="{19E438E0-3341-6F17-2298-47995BEA086D}"/>
              </a:ext>
            </a:extLst>
          </p:cNvPr>
          <p:cNvSpPr txBox="1"/>
          <p:nvPr/>
        </p:nvSpPr>
        <p:spPr>
          <a:xfrm>
            <a:off x="9353878" y="6055443"/>
            <a:ext cx="866448" cy="276999"/>
          </a:xfrm>
          <a:prstGeom prst="rect">
            <a:avLst/>
          </a:prstGeom>
          <a:solidFill>
            <a:srgbClr val="CC00FF"/>
          </a:solidFill>
        </p:spPr>
        <p:txBody>
          <a:bodyPr wrap="square" rtlCol="0">
            <a:spAutoFit/>
          </a:bodyPr>
          <a:lstStyle/>
          <a:p>
            <a:pPr algn="ctr"/>
            <a:r>
              <a:rPr lang="en-US" sz="1200">
                <a:solidFill>
                  <a:schemeClr val="bg1"/>
                </a:solidFill>
                <a:latin typeface="Consolas" panose="020B0609020204030204" pitchFamily="49" charset="0"/>
              </a:rPr>
              <a:t>Desktop </a:t>
            </a:r>
            <a:endParaRPr lang="en-US" sz="1200" b="0">
              <a:solidFill>
                <a:schemeClr val="bg1"/>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0851AFE2-CCC7-3FD8-5828-CB92F5AB0FE1}"/>
              </a:ext>
            </a:extLst>
          </p:cNvPr>
          <p:cNvSpPr txBox="1"/>
          <p:nvPr/>
        </p:nvSpPr>
        <p:spPr>
          <a:xfrm>
            <a:off x="6305878" y="1597399"/>
            <a:ext cx="6096000" cy="369332"/>
          </a:xfrm>
          <a:prstGeom prst="rect">
            <a:avLst/>
          </a:prstGeom>
          <a:noFill/>
        </p:spPr>
        <p:txBody>
          <a:bodyPr wrap="square">
            <a:spAutoFit/>
          </a:bodyPr>
          <a:lstStyle/>
          <a:p>
            <a:r>
              <a:rPr lang="en-US">
                <a:solidFill>
                  <a:srgbClr val="0563C1"/>
                </a:solidFill>
                <a:hlinkClick r:id="rId12">
                  <a:extLst>
                    <a:ext uri="{A12FA001-AC4F-418D-AE19-62706E023703}">
                      <ahyp:hlinkClr xmlns:ahyp="http://schemas.microsoft.com/office/drawing/2018/hyperlinkcolor" val="tx"/>
                    </a:ext>
                  </a:extLst>
                </a:hlinkClick>
              </a:rPr>
              <a:t>https://github.com/GaLaiLapTrinh/</a:t>
            </a:r>
            <a:r>
              <a:rPr lang="en-US">
                <a:solidFill>
                  <a:srgbClr val="8500FF"/>
                </a:solidFill>
                <a:hlinkClick r:id="rId12">
                  <a:extLst>
                    <a:ext uri="{A12FA001-AC4F-418D-AE19-62706E023703}">
                      <ahyp:hlinkClr xmlns:ahyp="http://schemas.microsoft.com/office/drawing/2018/hyperlinkcolor" val="tx"/>
                    </a:ext>
                  </a:extLst>
                </a:hlinkClick>
              </a:rPr>
              <a:t>tuhoc-html-css</a:t>
            </a:r>
            <a:r>
              <a:rPr lang="en-US">
                <a:solidFill>
                  <a:srgbClr val="8500FF"/>
                </a:solidFill>
              </a:rPr>
              <a:t>  </a:t>
            </a:r>
          </a:p>
        </p:txBody>
      </p:sp>
      <p:pic>
        <p:nvPicPr>
          <p:cNvPr id="10240" name="Picture 10239">
            <a:extLst>
              <a:ext uri="{FF2B5EF4-FFF2-40B4-BE49-F238E27FC236}">
                <a16:creationId xmlns:a16="http://schemas.microsoft.com/office/drawing/2014/main" id="{105A0DC9-1201-A8F7-DFBB-321304C462F6}"/>
              </a:ext>
            </a:extLst>
          </p:cNvPr>
          <p:cNvPicPr>
            <a:picLocks noChangeAspect="1"/>
          </p:cNvPicPr>
          <p:nvPr/>
        </p:nvPicPr>
        <p:blipFill>
          <a:blip r:embed="rId13"/>
          <a:stretch>
            <a:fillRect/>
          </a:stretch>
        </p:blipFill>
        <p:spPr>
          <a:xfrm>
            <a:off x="6434137" y="2024735"/>
            <a:ext cx="2333625" cy="371475"/>
          </a:xfrm>
          <a:prstGeom prst="rect">
            <a:avLst/>
          </a:prstGeom>
        </p:spPr>
      </p:pic>
    </p:spTree>
    <p:extLst>
      <p:ext uri="{BB962C8B-B14F-4D97-AF65-F5344CB8AC3E}">
        <p14:creationId xmlns:p14="http://schemas.microsoft.com/office/powerpoint/2010/main" val="311690797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Breakpoints</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2" name="TextBox 1">
            <a:extLst>
              <a:ext uri="{FF2B5EF4-FFF2-40B4-BE49-F238E27FC236}">
                <a16:creationId xmlns:a16="http://schemas.microsoft.com/office/drawing/2014/main" id="{915B223F-8139-4B97-FC29-360654A28E7E}"/>
              </a:ext>
            </a:extLst>
          </p:cNvPr>
          <p:cNvSpPr txBox="1"/>
          <p:nvPr/>
        </p:nvSpPr>
        <p:spPr>
          <a:xfrm>
            <a:off x="1348474" y="1506875"/>
            <a:ext cx="2756388" cy="400110"/>
          </a:xfrm>
          <a:prstGeom prst="rect">
            <a:avLst/>
          </a:prstGeom>
          <a:noFill/>
        </p:spPr>
        <p:txBody>
          <a:bodyPr wrap="square">
            <a:spAutoFit/>
          </a:bodyPr>
          <a:lstStyle/>
          <a:p>
            <a:pPr marL="285750" indent="-285750">
              <a:buFont typeface="Wingdings" panose="05000000000000000000" pitchFamily="2" charset="2"/>
              <a:buChar char="q"/>
            </a:pPr>
            <a:r>
              <a:rPr lang="en-US" sz="2000" b="1">
                <a:solidFill>
                  <a:srgbClr val="CC00FF"/>
                </a:solidFill>
              </a:rPr>
              <a:t>Breakpoints: </a:t>
            </a:r>
            <a:r>
              <a:rPr lang="en-US" b="1" i="1">
                <a:latin typeface="Times New Roman" pitchFamily="18" charset="0"/>
                <a:cs typeface="Times New Roman" pitchFamily="18" charset="0"/>
              </a:rPr>
              <a:t> </a:t>
            </a:r>
          </a:p>
        </p:txBody>
      </p:sp>
      <p:pic>
        <p:nvPicPr>
          <p:cNvPr id="5" name="Picture 4">
            <a:extLst>
              <a:ext uri="{FF2B5EF4-FFF2-40B4-BE49-F238E27FC236}">
                <a16:creationId xmlns:a16="http://schemas.microsoft.com/office/drawing/2014/main" id="{3873AAF0-3C49-C0E2-A56F-81EF35F14919}"/>
              </a:ext>
            </a:extLst>
          </p:cNvPr>
          <p:cNvPicPr>
            <a:picLocks noChangeAspect="1"/>
          </p:cNvPicPr>
          <p:nvPr/>
        </p:nvPicPr>
        <p:blipFill>
          <a:blip r:embed="rId5"/>
          <a:stretch>
            <a:fillRect/>
          </a:stretch>
        </p:blipFill>
        <p:spPr>
          <a:xfrm>
            <a:off x="1409116" y="1975864"/>
            <a:ext cx="3276600" cy="666750"/>
          </a:xfrm>
          <a:prstGeom prst="rect">
            <a:avLst/>
          </a:prstGeom>
        </p:spPr>
      </p:pic>
      <p:pic>
        <p:nvPicPr>
          <p:cNvPr id="16" name="Picture 15">
            <a:extLst>
              <a:ext uri="{FF2B5EF4-FFF2-40B4-BE49-F238E27FC236}">
                <a16:creationId xmlns:a16="http://schemas.microsoft.com/office/drawing/2014/main" id="{B98690C3-A54D-D85F-6279-97DF39663AB5}"/>
              </a:ext>
            </a:extLst>
          </p:cNvPr>
          <p:cNvPicPr>
            <a:picLocks noChangeAspect="1"/>
          </p:cNvPicPr>
          <p:nvPr/>
        </p:nvPicPr>
        <p:blipFill>
          <a:blip r:embed="rId6"/>
          <a:stretch>
            <a:fillRect/>
          </a:stretch>
        </p:blipFill>
        <p:spPr>
          <a:xfrm>
            <a:off x="4939077" y="1789667"/>
            <a:ext cx="4551500" cy="852947"/>
          </a:xfrm>
          <a:prstGeom prst="rect">
            <a:avLst/>
          </a:prstGeom>
        </p:spPr>
      </p:pic>
      <p:pic>
        <p:nvPicPr>
          <p:cNvPr id="18" name="Picture 17">
            <a:extLst>
              <a:ext uri="{FF2B5EF4-FFF2-40B4-BE49-F238E27FC236}">
                <a16:creationId xmlns:a16="http://schemas.microsoft.com/office/drawing/2014/main" id="{EBC6B276-8B55-0A85-E89D-F3273C5B4256}"/>
              </a:ext>
            </a:extLst>
          </p:cNvPr>
          <p:cNvPicPr>
            <a:picLocks noChangeAspect="1"/>
          </p:cNvPicPr>
          <p:nvPr/>
        </p:nvPicPr>
        <p:blipFill>
          <a:blip r:embed="rId7"/>
          <a:stretch>
            <a:fillRect/>
          </a:stretch>
        </p:blipFill>
        <p:spPr>
          <a:xfrm>
            <a:off x="9743938" y="1632964"/>
            <a:ext cx="1952625" cy="1009650"/>
          </a:xfrm>
          <a:prstGeom prst="rect">
            <a:avLst/>
          </a:prstGeom>
        </p:spPr>
      </p:pic>
      <p:pic>
        <p:nvPicPr>
          <p:cNvPr id="20" name="Picture 19">
            <a:extLst>
              <a:ext uri="{FF2B5EF4-FFF2-40B4-BE49-F238E27FC236}">
                <a16:creationId xmlns:a16="http://schemas.microsoft.com/office/drawing/2014/main" id="{00F9F9C8-0B86-BCBC-9930-B6D23593C8FF}"/>
              </a:ext>
            </a:extLst>
          </p:cNvPr>
          <p:cNvPicPr>
            <a:picLocks noChangeAspect="1"/>
          </p:cNvPicPr>
          <p:nvPr/>
        </p:nvPicPr>
        <p:blipFill>
          <a:blip r:embed="rId8"/>
          <a:stretch>
            <a:fillRect/>
          </a:stretch>
        </p:blipFill>
        <p:spPr>
          <a:xfrm>
            <a:off x="1409116" y="2817707"/>
            <a:ext cx="9047856" cy="3542362"/>
          </a:xfrm>
          <a:prstGeom prst="rect">
            <a:avLst/>
          </a:prstGeom>
        </p:spPr>
      </p:pic>
    </p:spTree>
    <p:extLst>
      <p:ext uri="{BB962C8B-B14F-4D97-AF65-F5344CB8AC3E}">
        <p14:creationId xmlns:p14="http://schemas.microsoft.com/office/powerpoint/2010/main" val="18612545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Breakpoints – Lưu ý</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3" name="Picture 2">
            <a:extLst>
              <a:ext uri="{FF2B5EF4-FFF2-40B4-BE49-F238E27FC236}">
                <a16:creationId xmlns:a16="http://schemas.microsoft.com/office/drawing/2014/main" id="{08CF39B7-78FB-906E-C7B7-3A9CAE0E490A}"/>
              </a:ext>
            </a:extLst>
          </p:cNvPr>
          <p:cNvPicPr>
            <a:picLocks noChangeAspect="1"/>
          </p:cNvPicPr>
          <p:nvPr/>
        </p:nvPicPr>
        <p:blipFill>
          <a:blip r:embed="rId5"/>
          <a:stretch>
            <a:fillRect/>
          </a:stretch>
        </p:blipFill>
        <p:spPr>
          <a:xfrm>
            <a:off x="4778416" y="2595766"/>
            <a:ext cx="5995536" cy="3654422"/>
          </a:xfrm>
          <a:prstGeom prst="rect">
            <a:avLst/>
          </a:prstGeom>
        </p:spPr>
      </p:pic>
      <p:sp>
        <p:nvSpPr>
          <p:cNvPr id="4" name="TextBox 3">
            <a:extLst>
              <a:ext uri="{FF2B5EF4-FFF2-40B4-BE49-F238E27FC236}">
                <a16:creationId xmlns:a16="http://schemas.microsoft.com/office/drawing/2014/main" id="{112F4764-92EE-C5FC-106A-A179939D9C44}"/>
              </a:ext>
            </a:extLst>
          </p:cNvPr>
          <p:cNvSpPr txBox="1"/>
          <p:nvPr/>
        </p:nvSpPr>
        <p:spPr>
          <a:xfrm>
            <a:off x="1218001" y="1517302"/>
            <a:ext cx="10711365" cy="1231106"/>
          </a:xfrm>
          <a:prstGeom prst="rect">
            <a:avLst/>
          </a:prstGeom>
          <a:noFill/>
        </p:spPr>
        <p:txBody>
          <a:bodyPr wrap="square">
            <a:spAutoFit/>
          </a:bodyPr>
          <a:lstStyle/>
          <a:p>
            <a:pPr marL="742950" lvl="1" indent="-285750">
              <a:buFont typeface="Wingdings" panose="05000000000000000000" pitchFamily="2" charset="2"/>
              <a:buChar char="ü"/>
            </a:pPr>
            <a:r>
              <a:rPr lang="en-US" b="1" i="1">
                <a:latin typeface="Times New Roman" pitchFamily="18" charset="0"/>
                <a:cs typeface="Times New Roman" pitchFamily="18" charset="0"/>
              </a:rPr>
              <a:t>Break point theo lý thuyết cách nhau 1px </a:t>
            </a:r>
          </a:p>
          <a:p>
            <a:pPr marL="742950" lvl="1" indent="-285750">
              <a:buFont typeface="Wingdings" panose="05000000000000000000" pitchFamily="2" charset="2"/>
              <a:buChar char="à"/>
            </a:pPr>
            <a:r>
              <a:rPr lang="en-US" b="1" i="1">
                <a:latin typeface="Times New Roman" pitchFamily="18" charset="0"/>
                <a:cs typeface="Times New Roman" pitchFamily="18" charset="0"/>
                <a:sym typeface="Wingdings" panose="05000000000000000000" pitchFamily="2" charset="2"/>
              </a:rPr>
              <a:t>Trong tình huống mà viewport lại đúng vào khoảng giữa này </a:t>
            </a:r>
          </a:p>
          <a:p>
            <a:pPr marL="742950" lvl="1" indent="-285750">
              <a:buFont typeface="Wingdings" panose="05000000000000000000" pitchFamily="2" charset="2"/>
              <a:buChar char="à"/>
            </a:pPr>
            <a:r>
              <a:rPr lang="en-US" b="1" i="1">
                <a:latin typeface="Times New Roman" pitchFamily="18" charset="0"/>
                <a:cs typeface="Times New Roman" pitchFamily="18" charset="0"/>
                <a:sym typeface="Wingdings" panose="05000000000000000000" pitchFamily="2" charset="2"/>
              </a:rPr>
              <a:t> CSS không hoạt động như mong muốn   </a:t>
            </a:r>
            <a:r>
              <a:rPr lang="en-US" b="1" i="1">
                <a:solidFill>
                  <a:srgbClr val="FF0000"/>
                </a:solidFill>
                <a:latin typeface="Times New Roman" pitchFamily="18" charset="0"/>
                <a:cs typeface="Times New Roman" pitchFamily="18" charset="0"/>
                <a:sym typeface="Wingdings" panose="05000000000000000000" pitchFamily="2" charset="2"/>
              </a:rPr>
              <a:t>-0.02 để thu hẹp vùng giao thoa</a:t>
            </a:r>
            <a:endParaRPr lang="en-US" b="1" i="1">
              <a:solidFill>
                <a:srgbClr val="FF0000"/>
              </a:solidFill>
              <a:latin typeface="Times New Roman" pitchFamily="18" charset="0"/>
              <a:cs typeface="Times New Roman" pitchFamily="18" charset="0"/>
            </a:endParaRPr>
          </a:p>
          <a:p>
            <a:pPr marL="285750" indent="-285750">
              <a:buFont typeface="Wingdings" panose="05000000000000000000" pitchFamily="2" charset="2"/>
              <a:buChar char="q"/>
            </a:pPr>
            <a:endParaRPr lang="en-US" sz="2000" b="1">
              <a:solidFill>
                <a:srgbClr val="CC00FF"/>
              </a:solidFill>
            </a:endParaRPr>
          </a:p>
        </p:txBody>
      </p:sp>
      <p:grpSp>
        <p:nvGrpSpPr>
          <p:cNvPr id="14" name="Group 13">
            <a:extLst>
              <a:ext uri="{FF2B5EF4-FFF2-40B4-BE49-F238E27FC236}">
                <a16:creationId xmlns:a16="http://schemas.microsoft.com/office/drawing/2014/main" id="{8B9F2FE2-8B4C-BEAE-5D91-0307CA07D4F3}"/>
              </a:ext>
            </a:extLst>
          </p:cNvPr>
          <p:cNvGrpSpPr/>
          <p:nvPr/>
        </p:nvGrpSpPr>
        <p:grpSpPr>
          <a:xfrm>
            <a:off x="1546422" y="2595806"/>
            <a:ext cx="3106593" cy="3655922"/>
            <a:chOff x="1409116" y="2816214"/>
            <a:chExt cx="3106593" cy="3543855"/>
          </a:xfrm>
        </p:grpSpPr>
        <p:pic>
          <p:nvPicPr>
            <p:cNvPr id="5" name="Picture 4">
              <a:extLst>
                <a:ext uri="{FF2B5EF4-FFF2-40B4-BE49-F238E27FC236}">
                  <a16:creationId xmlns:a16="http://schemas.microsoft.com/office/drawing/2014/main" id="{1E22CD24-2ED7-5781-FBC9-9FD4A1693596}"/>
                </a:ext>
              </a:extLst>
            </p:cNvPr>
            <p:cNvPicPr>
              <a:picLocks noChangeAspect="1"/>
            </p:cNvPicPr>
            <p:nvPr/>
          </p:nvPicPr>
          <p:blipFill rotWithShape="1">
            <a:blip r:embed="rId6"/>
            <a:srcRect r="82729"/>
            <a:stretch/>
          </p:blipFill>
          <p:spPr>
            <a:xfrm>
              <a:off x="1409116" y="2817707"/>
              <a:ext cx="1562684" cy="3542362"/>
            </a:xfrm>
            <a:prstGeom prst="rect">
              <a:avLst/>
            </a:prstGeom>
          </p:spPr>
        </p:pic>
        <p:pic>
          <p:nvPicPr>
            <p:cNvPr id="6" name="Picture 5">
              <a:extLst>
                <a:ext uri="{FF2B5EF4-FFF2-40B4-BE49-F238E27FC236}">
                  <a16:creationId xmlns:a16="http://schemas.microsoft.com/office/drawing/2014/main" id="{18D74104-153A-32D4-13C9-219A2FE550A3}"/>
                </a:ext>
              </a:extLst>
            </p:cNvPr>
            <p:cNvPicPr>
              <a:picLocks noChangeAspect="1"/>
            </p:cNvPicPr>
            <p:nvPr/>
          </p:nvPicPr>
          <p:blipFill rotWithShape="1">
            <a:blip r:embed="rId6"/>
            <a:srcRect l="77513" r="5434"/>
            <a:stretch/>
          </p:blipFill>
          <p:spPr>
            <a:xfrm>
              <a:off x="2972808" y="2816214"/>
              <a:ext cx="1542901" cy="3542362"/>
            </a:xfrm>
            <a:prstGeom prst="rect">
              <a:avLst/>
            </a:prstGeom>
          </p:spPr>
        </p:pic>
      </p:grpSp>
    </p:spTree>
    <p:extLst>
      <p:ext uri="{BB962C8B-B14F-4D97-AF65-F5344CB8AC3E}">
        <p14:creationId xmlns:p14="http://schemas.microsoft.com/office/powerpoint/2010/main" val="144249649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29711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Tổng quan</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sp>
        <p:nvSpPr>
          <p:cNvPr id="3" name="TextBox 2">
            <a:extLst>
              <a:ext uri="{FF2B5EF4-FFF2-40B4-BE49-F238E27FC236}">
                <a16:creationId xmlns:a16="http://schemas.microsoft.com/office/drawing/2014/main" id="{28D64690-07C0-6E4E-0538-15FB102D80BD}"/>
              </a:ext>
            </a:extLst>
          </p:cNvPr>
          <p:cNvSpPr txBox="1"/>
          <p:nvPr/>
        </p:nvSpPr>
        <p:spPr>
          <a:xfrm>
            <a:off x="1348473" y="1506875"/>
            <a:ext cx="7050460" cy="369332"/>
          </a:xfrm>
          <a:prstGeom prst="rect">
            <a:avLst/>
          </a:prstGeom>
          <a:noFill/>
        </p:spPr>
        <p:txBody>
          <a:bodyPr wrap="square">
            <a:spAutoFit/>
          </a:bodyPr>
          <a:lstStyle/>
          <a:p>
            <a:pPr marL="742950" lvl="1" indent="-285750">
              <a:buFont typeface="Wingdings" panose="05000000000000000000" pitchFamily="2" charset="2"/>
              <a:buChar char="ü"/>
            </a:pPr>
            <a:r>
              <a:rPr lang="en-US" b="1" i="1">
                <a:latin typeface="Times New Roman" pitchFamily="18" charset="0"/>
                <a:cs typeface="Times New Roman" pitchFamily="18" charset="0"/>
              </a:rPr>
              <a:t>Step 1 :  Start &gt;&gt; cmd &gt;&gt; ipconfig</a:t>
            </a:r>
          </a:p>
        </p:txBody>
      </p:sp>
      <p:pic>
        <p:nvPicPr>
          <p:cNvPr id="18" name="Picture 17">
            <a:extLst>
              <a:ext uri="{FF2B5EF4-FFF2-40B4-BE49-F238E27FC236}">
                <a16:creationId xmlns:a16="http://schemas.microsoft.com/office/drawing/2014/main" id="{104100A3-810F-007C-97E8-1DFA6B4F5670}"/>
              </a:ext>
            </a:extLst>
          </p:cNvPr>
          <p:cNvPicPr>
            <a:picLocks noChangeAspect="1"/>
          </p:cNvPicPr>
          <p:nvPr/>
        </p:nvPicPr>
        <p:blipFill>
          <a:blip r:embed="rId5"/>
          <a:stretch>
            <a:fillRect/>
          </a:stretch>
        </p:blipFill>
        <p:spPr>
          <a:xfrm>
            <a:off x="5998280" y="1315137"/>
            <a:ext cx="3333750" cy="457200"/>
          </a:xfrm>
          <a:prstGeom prst="rect">
            <a:avLst/>
          </a:prstGeom>
        </p:spPr>
      </p:pic>
      <p:pic>
        <p:nvPicPr>
          <p:cNvPr id="20" name="Picture 19">
            <a:extLst>
              <a:ext uri="{FF2B5EF4-FFF2-40B4-BE49-F238E27FC236}">
                <a16:creationId xmlns:a16="http://schemas.microsoft.com/office/drawing/2014/main" id="{F20F3403-8545-9953-5A1E-6499465FBC3A}"/>
              </a:ext>
            </a:extLst>
          </p:cNvPr>
          <p:cNvPicPr>
            <a:picLocks noChangeAspect="1"/>
          </p:cNvPicPr>
          <p:nvPr/>
        </p:nvPicPr>
        <p:blipFill>
          <a:blip r:embed="rId6"/>
          <a:stretch>
            <a:fillRect/>
          </a:stretch>
        </p:blipFill>
        <p:spPr>
          <a:xfrm>
            <a:off x="1935867" y="2182248"/>
            <a:ext cx="8124825" cy="1543050"/>
          </a:xfrm>
          <a:prstGeom prst="rect">
            <a:avLst/>
          </a:prstGeom>
        </p:spPr>
      </p:pic>
      <p:sp>
        <p:nvSpPr>
          <p:cNvPr id="21" name="TextBox 20">
            <a:extLst>
              <a:ext uri="{FF2B5EF4-FFF2-40B4-BE49-F238E27FC236}">
                <a16:creationId xmlns:a16="http://schemas.microsoft.com/office/drawing/2014/main" id="{39CA956C-25A5-FEA9-F924-B77318624B71}"/>
              </a:ext>
            </a:extLst>
          </p:cNvPr>
          <p:cNvSpPr txBox="1"/>
          <p:nvPr/>
        </p:nvSpPr>
        <p:spPr>
          <a:xfrm>
            <a:off x="1348473" y="3950543"/>
            <a:ext cx="7050460" cy="369332"/>
          </a:xfrm>
          <a:prstGeom prst="rect">
            <a:avLst/>
          </a:prstGeom>
          <a:noFill/>
        </p:spPr>
        <p:txBody>
          <a:bodyPr wrap="square">
            <a:spAutoFit/>
          </a:bodyPr>
          <a:lstStyle/>
          <a:p>
            <a:pPr marL="742950" lvl="1" indent="-285750">
              <a:buFont typeface="Wingdings" panose="05000000000000000000" pitchFamily="2" charset="2"/>
              <a:buChar char="ü"/>
            </a:pPr>
            <a:r>
              <a:rPr lang="en-US" b="1" i="1">
                <a:latin typeface="Times New Roman" pitchFamily="18" charset="0"/>
                <a:cs typeface="Times New Roman" pitchFamily="18" charset="0"/>
              </a:rPr>
              <a:t>Step 2 :  Trên điện thoại truy cập vào </a:t>
            </a:r>
            <a:r>
              <a:rPr lang="en-US" b="1" i="1">
                <a:solidFill>
                  <a:srgbClr val="FF0000"/>
                </a:solidFill>
                <a:latin typeface="Times New Roman" pitchFamily="18" charset="0"/>
                <a:cs typeface="Times New Roman" pitchFamily="18" charset="0"/>
              </a:rPr>
              <a:t>địa chỉ IP của bạn </a:t>
            </a:r>
            <a:r>
              <a:rPr lang="en-US" b="1" i="1">
                <a:latin typeface="Times New Roman" pitchFamily="18" charset="0"/>
                <a:cs typeface="Times New Roman" pitchFamily="18" charset="0"/>
              </a:rPr>
              <a:t>:5500</a:t>
            </a:r>
          </a:p>
        </p:txBody>
      </p:sp>
      <p:sp>
        <p:nvSpPr>
          <p:cNvPr id="28" name="TextBox 27">
            <a:extLst>
              <a:ext uri="{FF2B5EF4-FFF2-40B4-BE49-F238E27FC236}">
                <a16:creationId xmlns:a16="http://schemas.microsoft.com/office/drawing/2014/main" id="{EB6ABA44-BAF6-EA2F-33F0-38B4AE66EF06}"/>
              </a:ext>
            </a:extLst>
          </p:cNvPr>
          <p:cNvSpPr txBox="1"/>
          <p:nvPr/>
        </p:nvSpPr>
        <p:spPr>
          <a:xfrm>
            <a:off x="1409116" y="4545120"/>
            <a:ext cx="7050460" cy="369332"/>
          </a:xfrm>
          <a:prstGeom prst="rect">
            <a:avLst/>
          </a:prstGeom>
          <a:noFill/>
        </p:spPr>
        <p:txBody>
          <a:bodyPr wrap="square">
            <a:spAutoFit/>
          </a:bodyPr>
          <a:lstStyle/>
          <a:p>
            <a:pPr marL="742950" lvl="1" indent="-285750">
              <a:buFont typeface="Wingdings" panose="05000000000000000000" pitchFamily="2" charset="2"/>
              <a:buChar char="ü"/>
            </a:pPr>
            <a:r>
              <a:rPr lang="en-US" b="1" i="1">
                <a:latin typeface="Times New Roman" pitchFamily="18" charset="0"/>
                <a:cs typeface="Times New Roman" pitchFamily="18" charset="0"/>
              </a:rPr>
              <a:t>Lưu ý: Điện thoại cần phải bắt wifi cùng rooter với PC</a:t>
            </a:r>
          </a:p>
        </p:txBody>
      </p:sp>
    </p:spTree>
    <p:extLst>
      <p:ext uri="{BB962C8B-B14F-4D97-AF65-F5344CB8AC3E}">
        <p14:creationId xmlns:p14="http://schemas.microsoft.com/office/powerpoint/2010/main" val="15377119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View phone on PC </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3" name="TextBox 2">
            <a:extLst>
              <a:ext uri="{FF2B5EF4-FFF2-40B4-BE49-F238E27FC236}">
                <a16:creationId xmlns:a16="http://schemas.microsoft.com/office/drawing/2014/main" id="{28D64690-07C0-6E4E-0538-15FB102D80BD}"/>
              </a:ext>
            </a:extLst>
          </p:cNvPr>
          <p:cNvSpPr txBox="1"/>
          <p:nvPr/>
        </p:nvSpPr>
        <p:spPr>
          <a:xfrm>
            <a:off x="1409116" y="1518164"/>
            <a:ext cx="7373640" cy="369332"/>
          </a:xfrm>
          <a:prstGeom prst="rect">
            <a:avLst/>
          </a:prstGeom>
          <a:noFill/>
        </p:spPr>
        <p:txBody>
          <a:bodyPr wrap="square">
            <a:spAutoFit/>
          </a:bodyPr>
          <a:lstStyle/>
          <a:p>
            <a:pPr marL="742950" lvl="1" indent="-285750">
              <a:buFont typeface="Wingdings" panose="05000000000000000000" pitchFamily="2" charset="2"/>
              <a:buChar char="ü"/>
            </a:pPr>
            <a:r>
              <a:rPr lang="en-US" b="1" i="1">
                <a:latin typeface="Times New Roman" pitchFamily="18" charset="0"/>
                <a:cs typeface="Times New Roman" pitchFamily="18" charset="0"/>
              </a:rPr>
              <a:t>Download PC </a:t>
            </a:r>
            <a:r>
              <a:rPr lang="en-US" b="1" i="1">
                <a:latin typeface="Times New Roman" pitchFamily="18" charset="0"/>
                <a:cs typeface="Times New Roman" pitchFamily="18" charset="0"/>
                <a:hlinkClick r:id="rId5"/>
              </a:rPr>
              <a:t>https://anydesk.com/en</a:t>
            </a:r>
            <a:r>
              <a:rPr lang="en-US" b="1" i="1">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0DB68BD7-B172-35C1-C75B-DF0A9888B7F1}"/>
              </a:ext>
            </a:extLst>
          </p:cNvPr>
          <p:cNvPicPr>
            <a:picLocks noChangeAspect="1"/>
          </p:cNvPicPr>
          <p:nvPr/>
        </p:nvPicPr>
        <p:blipFill>
          <a:blip r:embed="rId6"/>
          <a:stretch>
            <a:fillRect/>
          </a:stretch>
        </p:blipFill>
        <p:spPr>
          <a:xfrm>
            <a:off x="1885089" y="2116958"/>
            <a:ext cx="9391650" cy="3981450"/>
          </a:xfrm>
          <a:prstGeom prst="rect">
            <a:avLst/>
          </a:prstGeom>
        </p:spPr>
      </p:pic>
    </p:spTree>
    <p:extLst>
      <p:ext uri="{BB962C8B-B14F-4D97-AF65-F5344CB8AC3E}">
        <p14:creationId xmlns:p14="http://schemas.microsoft.com/office/powerpoint/2010/main" val="28334033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View phone on PC </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3" name="TextBox 2">
            <a:extLst>
              <a:ext uri="{FF2B5EF4-FFF2-40B4-BE49-F238E27FC236}">
                <a16:creationId xmlns:a16="http://schemas.microsoft.com/office/drawing/2014/main" id="{28D64690-07C0-6E4E-0538-15FB102D80BD}"/>
              </a:ext>
            </a:extLst>
          </p:cNvPr>
          <p:cNvSpPr txBox="1"/>
          <p:nvPr/>
        </p:nvSpPr>
        <p:spPr>
          <a:xfrm>
            <a:off x="643180" y="1526599"/>
            <a:ext cx="7373640" cy="369332"/>
          </a:xfrm>
          <a:prstGeom prst="rect">
            <a:avLst/>
          </a:prstGeom>
          <a:noFill/>
        </p:spPr>
        <p:txBody>
          <a:bodyPr wrap="square">
            <a:spAutoFit/>
          </a:bodyPr>
          <a:lstStyle/>
          <a:p>
            <a:pPr marL="742950" lvl="1" indent="-285750">
              <a:buFont typeface="Wingdings" panose="05000000000000000000" pitchFamily="2" charset="2"/>
              <a:buChar char="ü"/>
            </a:pPr>
            <a:r>
              <a:rPr lang="en-US" b="1" i="1">
                <a:latin typeface="Times New Roman" pitchFamily="18" charset="0"/>
                <a:cs typeface="Times New Roman" pitchFamily="18" charset="0"/>
              </a:rPr>
              <a:t>Hướng dẫn Cấp full quyền điều khiển </a:t>
            </a:r>
          </a:p>
        </p:txBody>
      </p:sp>
      <p:pic>
        <p:nvPicPr>
          <p:cNvPr id="5" name="Picture 4">
            <a:extLst>
              <a:ext uri="{FF2B5EF4-FFF2-40B4-BE49-F238E27FC236}">
                <a16:creationId xmlns:a16="http://schemas.microsoft.com/office/drawing/2014/main" id="{3D8E7D2A-3869-D6C0-2E81-21F0B3E68871}"/>
              </a:ext>
            </a:extLst>
          </p:cNvPr>
          <p:cNvPicPr>
            <a:picLocks noChangeAspect="1"/>
          </p:cNvPicPr>
          <p:nvPr/>
        </p:nvPicPr>
        <p:blipFill>
          <a:blip r:embed="rId5"/>
          <a:stretch>
            <a:fillRect/>
          </a:stretch>
        </p:blipFill>
        <p:spPr>
          <a:xfrm>
            <a:off x="840379" y="2133829"/>
            <a:ext cx="2281642" cy="4626517"/>
          </a:xfrm>
          <a:prstGeom prst="rect">
            <a:avLst/>
          </a:prstGeom>
        </p:spPr>
      </p:pic>
      <p:pic>
        <p:nvPicPr>
          <p:cNvPr id="14" name="Picture 13">
            <a:extLst>
              <a:ext uri="{FF2B5EF4-FFF2-40B4-BE49-F238E27FC236}">
                <a16:creationId xmlns:a16="http://schemas.microsoft.com/office/drawing/2014/main" id="{C2CDC7E0-8D97-1A35-5BAD-2848297EFAC5}"/>
              </a:ext>
            </a:extLst>
          </p:cNvPr>
          <p:cNvPicPr>
            <a:picLocks noChangeAspect="1"/>
          </p:cNvPicPr>
          <p:nvPr/>
        </p:nvPicPr>
        <p:blipFill>
          <a:blip r:embed="rId6"/>
          <a:stretch>
            <a:fillRect/>
          </a:stretch>
        </p:blipFill>
        <p:spPr>
          <a:xfrm>
            <a:off x="3239076" y="2185604"/>
            <a:ext cx="2909670" cy="3105690"/>
          </a:xfrm>
          <a:prstGeom prst="rect">
            <a:avLst/>
          </a:prstGeom>
        </p:spPr>
      </p:pic>
      <p:pic>
        <p:nvPicPr>
          <p:cNvPr id="18" name="Picture 17">
            <a:extLst>
              <a:ext uri="{FF2B5EF4-FFF2-40B4-BE49-F238E27FC236}">
                <a16:creationId xmlns:a16="http://schemas.microsoft.com/office/drawing/2014/main" id="{527A637C-3946-10A2-6FEE-A960B1692CB4}"/>
              </a:ext>
            </a:extLst>
          </p:cNvPr>
          <p:cNvPicPr>
            <a:picLocks noChangeAspect="1"/>
          </p:cNvPicPr>
          <p:nvPr/>
        </p:nvPicPr>
        <p:blipFill>
          <a:blip r:embed="rId7"/>
          <a:stretch>
            <a:fillRect/>
          </a:stretch>
        </p:blipFill>
        <p:spPr>
          <a:xfrm>
            <a:off x="6265801" y="2185604"/>
            <a:ext cx="2647449" cy="1878396"/>
          </a:xfrm>
          <a:prstGeom prst="rect">
            <a:avLst/>
          </a:prstGeom>
        </p:spPr>
      </p:pic>
      <p:sp>
        <p:nvSpPr>
          <p:cNvPr id="19" name="TextBox 18">
            <a:extLst>
              <a:ext uri="{FF2B5EF4-FFF2-40B4-BE49-F238E27FC236}">
                <a16:creationId xmlns:a16="http://schemas.microsoft.com/office/drawing/2014/main" id="{AECF5F15-539D-319A-2A3E-06E428DDAB72}"/>
              </a:ext>
            </a:extLst>
          </p:cNvPr>
          <p:cNvSpPr txBox="1"/>
          <p:nvPr/>
        </p:nvSpPr>
        <p:spPr>
          <a:xfrm>
            <a:off x="6265801" y="4139310"/>
            <a:ext cx="2516955" cy="307777"/>
          </a:xfrm>
          <a:prstGeom prst="rect">
            <a:avLst/>
          </a:prstGeom>
          <a:solidFill>
            <a:schemeClr val="accent2"/>
          </a:solidFill>
        </p:spPr>
        <p:txBody>
          <a:bodyPr wrap="square" rtlCol="0">
            <a:spAutoFit/>
          </a:bodyPr>
          <a:lstStyle/>
          <a:p>
            <a:pPr algn="ctr"/>
            <a:r>
              <a:rPr lang="en-US" sz="14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Thao tác trên điện thoại</a:t>
            </a:r>
            <a:endParaRPr lang="vi-VN" sz="10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pic>
        <p:nvPicPr>
          <p:cNvPr id="21" name="Picture 20">
            <a:extLst>
              <a:ext uri="{FF2B5EF4-FFF2-40B4-BE49-F238E27FC236}">
                <a16:creationId xmlns:a16="http://schemas.microsoft.com/office/drawing/2014/main" id="{AF87AA5C-8226-236D-5C71-D393713C1446}"/>
              </a:ext>
            </a:extLst>
          </p:cNvPr>
          <p:cNvPicPr>
            <a:picLocks noChangeAspect="1"/>
          </p:cNvPicPr>
          <p:nvPr/>
        </p:nvPicPr>
        <p:blipFill>
          <a:blip r:embed="rId8"/>
          <a:stretch>
            <a:fillRect/>
          </a:stretch>
        </p:blipFill>
        <p:spPr>
          <a:xfrm>
            <a:off x="9069981" y="2158356"/>
            <a:ext cx="2548028" cy="2541287"/>
          </a:xfrm>
          <a:prstGeom prst="rect">
            <a:avLst/>
          </a:prstGeom>
        </p:spPr>
      </p:pic>
      <p:sp>
        <p:nvSpPr>
          <p:cNvPr id="22" name="TextBox 21">
            <a:extLst>
              <a:ext uri="{FF2B5EF4-FFF2-40B4-BE49-F238E27FC236}">
                <a16:creationId xmlns:a16="http://schemas.microsoft.com/office/drawing/2014/main" id="{32C4789A-FDE7-282C-E1DB-FE773C6759CE}"/>
              </a:ext>
            </a:extLst>
          </p:cNvPr>
          <p:cNvSpPr txBox="1"/>
          <p:nvPr/>
        </p:nvSpPr>
        <p:spPr>
          <a:xfrm>
            <a:off x="9101054" y="4850510"/>
            <a:ext cx="2516955" cy="307777"/>
          </a:xfrm>
          <a:prstGeom prst="rect">
            <a:avLst/>
          </a:prstGeom>
          <a:solidFill>
            <a:schemeClr val="accent2"/>
          </a:solidFill>
        </p:spPr>
        <p:txBody>
          <a:bodyPr wrap="square" rtlCol="0">
            <a:spAutoFit/>
          </a:bodyPr>
          <a:lstStyle/>
          <a:p>
            <a:pPr algn="ctr"/>
            <a:r>
              <a:rPr lang="en-US" sz="14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Thao tác trên điện thoại</a:t>
            </a:r>
            <a:endParaRPr lang="vi-VN" sz="10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1324458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4190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Hàm min()</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4" name="Picture 3">
            <a:extLst>
              <a:ext uri="{FF2B5EF4-FFF2-40B4-BE49-F238E27FC236}">
                <a16:creationId xmlns:a16="http://schemas.microsoft.com/office/drawing/2014/main" id="{B968C1BA-DC97-2FA7-5DEA-9E18C19F1E8C}"/>
              </a:ext>
            </a:extLst>
          </p:cNvPr>
          <p:cNvPicPr>
            <a:picLocks noChangeAspect="1"/>
          </p:cNvPicPr>
          <p:nvPr/>
        </p:nvPicPr>
        <p:blipFill>
          <a:blip r:embed="rId5"/>
          <a:stretch>
            <a:fillRect/>
          </a:stretch>
        </p:blipFill>
        <p:spPr>
          <a:xfrm>
            <a:off x="1147494" y="2840540"/>
            <a:ext cx="8738622" cy="1584040"/>
          </a:xfrm>
          <a:prstGeom prst="rect">
            <a:avLst/>
          </a:prstGeom>
        </p:spPr>
      </p:pic>
      <p:pic>
        <p:nvPicPr>
          <p:cNvPr id="6" name="Picture 5">
            <a:extLst>
              <a:ext uri="{FF2B5EF4-FFF2-40B4-BE49-F238E27FC236}">
                <a16:creationId xmlns:a16="http://schemas.microsoft.com/office/drawing/2014/main" id="{ED024B49-8737-AAA2-23F1-D5A62CDF0C0D}"/>
              </a:ext>
            </a:extLst>
          </p:cNvPr>
          <p:cNvPicPr>
            <a:picLocks noChangeAspect="1"/>
          </p:cNvPicPr>
          <p:nvPr/>
        </p:nvPicPr>
        <p:blipFill>
          <a:blip r:embed="rId6"/>
          <a:stretch>
            <a:fillRect/>
          </a:stretch>
        </p:blipFill>
        <p:spPr>
          <a:xfrm>
            <a:off x="1147494" y="1619327"/>
            <a:ext cx="6400800" cy="1000125"/>
          </a:xfrm>
          <a:prstGeom prst="rect">
            <a:avLst/>
          </a:prstGeom>
        </p:spPr>
      </p:pic>
      <p:pic>
        <p:nvPicPr>
          <p:cNvPr id="15" name="Picture 14">
            <a:extLst>
              <a:ext uri="{FF2B5EF4-FFF2-40B4-BE49-F238E27FC236}">
                <a16:creationId xmlns:a16="http://schemas.microsoft.com/office/drawing/2014/main" id="{9589C2C7-17E7-95C7-A485-C7F5DDDB51B2}"/>
              </a:ext>
            </a:extLst>
          </p:cNvPr>
          <p:cNvPicPr>
            <a:picLocks noChangeAspect="1"/>
          </p:cNvPicPr>
          <p:nvPr/>
        </p:nvPicPr>
        <p:blipFill>
          <a:blip r:embed="rId7"/>
          <a:stretch>
            <a:fillRect/>
          </a:stretch>
        </p:blipFill>
        <p:spPr>
          <a:xfrm>
            <a:off x="7924222" y="1619327"/>
            <a:ext cx="2600325" cy="838200"/>
          </a:xfrm>
          <a:prstGeom prst="rect">
            <a:avLst/>
          </a:prstGeom>
        </p:spPr>
      </p:pic>
      <p:sp>
        <p:nvSpPr>
          <p:cNvPr id="16" name="Rectangle 15">
            <a:extLst>
              <a:ext uri="{FF2B5EF4-FFF2-40B4-BE49-F238E27FC236}">
                <a16:creationId xmlns:a16="http://schemas.microsoft.com/office/drawing/2014/main" id="{383BDA79-3914-D714-EC06-BDCDE1844B6B}"/>
              </a:ext>
            </a:extLst>
          </p:cNvPr>
          <p:cNvSpPr/>
          <p:nvPr/>
        </p:nvSpPr>
        <p:spPr>
          <a:xfrm>
            <a:off x="1147494" y="5040654"/>
            <a:ext cx="3464564" cy="26161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5B9F5BC7-FBEF-1D7F-9608-2FA441F339EA}"/>
              </a:ext>
            </a:extLst>
          </p:cNvPr>
          <p:cNvSpPr/>
          <p:nvPr/>
        </p:nvSpPr>
        <p:spPr>
          <a:xfrm>
            <a:off x="4578722" y="4925141"/>
            <a:ext cx="4374201" cy="49420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119FDA-3058-1A66-4F57-49EEBB587C39}"/>
              </a:ext>
            </a:extLst>
          </p:cNvPr>
          <p:cNvSpPr/>
          <p:nvPr/>
        </p:nvSpPr>
        <p:spPr>
          <a:xfrm>
            <a:off x="4578722" y="4848225"/>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47003A-AC0F-0BB5-3E49-B2FA158E3E4D}"/>
              </a:ext>
            </a:extLst>
          </p:cNvPr>
          <p:cNvSpPr txBox="1"/>
          <p:nvPr/>
        </p:nvSpPr>
        <p:spPr>
          <a:xfrm>
            <a:off x="4262842" y="5734160"/>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800px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10240" name="Group 10239">
            <a:extLst>
              <a:ext uri="{FF2B5EF4-FFF2-40B4-BE49-F238E27FC236}">
                <a16:creationId xmlns:a16="http://schemas.microsoft.com/office/drawing/2014/main" id="{F961851B-1E5C-1345-BCD3-7DB46C3E494C}"/>
              </a:ext>
            </a:extLst>
          </p:cNvPr>
          <p:cNvGrpSpPr/>
          <p:nvPr/>
        </p:nvGrpSpPr>
        <p:grpSpPr>
          <a:xfrm>
            <a:off x="5820291" y="4645668"/>
            <a:ext cx="1143000" cy="1143000"/>
            <a:chOff x="5791111" y="4681302"/>
            <a:chExt cx="1143000" cy="1143000"/>
          </a:xfrm>
        </p:grpSpPr>
        <p:sp>
          <p:nvSpPr>
            <p:cNvPr id="30" name="Rectangle 29">
              <a:extLst>
                <a:ext uri="{FF2B5EF4-FFF2-40B4-BE49-F238E27FC236}">
                  <a16:creationId xmlns:a16="http://schemas.microsoft.com/office/drawing/2014/main" id="{DEB2EB85-7526-16A9-1065-19BE4DDF6962}"/>
                </a:ext>
              </a:extLst>
            </p:cNvPr>
            <p:cNvSpPr/>
            <p:nvPr/>
          </p:nvSpPr>
          <p:spPr>
            <a:xfrm rot="19060905">
              <a:off x="6329275" y="4681302"/>
              <a:ext cx="66675" cy="1143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A154FB1-5F38-E86D-0769-C9EA6D1F3D41}"/>
                </a:ext>
              </a:extLst>
            </p:cNvPr>
            <p:cNvSpPr/>
            <p:nvPr/>
          </p:nvSpPr>
          <p:spPr>
            <a:xfrm rot="2781120">
              <a:off x="6330607" y="4681302"/>
              <a:ext cx="64008" cy="1143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41" name="TextBox 10240">
            <a:extLst>
              <a:ext uri="{FF2B5EF4-FFF2-40B4-BE49-F238E27FC236}">
                <a16:creationId xmlns:a16="http://schemas.microsoft.com/office/drawing/2014/main" id="{6D01CFBE-672A-48AE-949A-74A346419125}"/>
              </a:ext>
            </a:extLst>
          </p:cNvPr>
          <p:cNvSpPr txBox="1"/>
          <p:nvPr/>
        </p:nvSpPr>
        <p:spPr>
          <a:xfrm>
            <a:off x="1555594" y="5494693"/>
            <a:ext cx="2339943" cy="461665"/>
          </a:xfrm>
          <a:prstGeom prst="rect">
            <a:avLst/>
          </a:prstGeom>
          <a:solidFill>
            <a:srgbClr val="CC00FF"/>
          </a:solidFill>
        </p:spPr>
        <p:txBody>
          <a:bodyPr wrap="square" rtlCol="0">
            <a:spAutoFit/>
          </a:bodyPr>
          <a:lstStyle/>
          <a:p>
            <a:pPr algn="ctr"/>
            <a:r>
              <a:rPr lang="en-US" sz="1200" b="0">
                <a:solidFill>
                  <a:schemeClr val="bg1"/>
                </a:solidFill>
                <a:effectLst/>
                <a:latin typeface="Consolas" panose="020B0609020204030204" pitchFamily="49" charset="0"/>
              </a:rPr>
              <a:t>Giá trị min nhất</a:t>
            </a:r>
          </a:p>
          <a:p>
            <a:pPr algn="ctr"/>
            <a:r>
              <a:rPr lang="en-US" sz="1200">
                <a:solidFill>
                  <a:schemeClr val="bg1"/>
                </a:solidFill>
                <a:latin typeface="Consolas" panose="020B0609020204030204" pitchFamily="49" charset="0"/>
              </a:rPr>
              <a:t>Trong khoảng </a:t>
            </a:r>
            <a:r>
              <a:rPr lang="en-US" sz="1200">
                <a:solidFill>
                  <a:schemeClr val="bg1"/>
                </a:solidFill>
                <a:latin typeface="Consolas" panose="020B0609020204030204" pitchFamily="49" charset="0"/>
                <a:sym typeface="Wingdings" panose="05000000000000000000" pitchFamily="2" charset="2"/>
              </a:rPr>
              <a:t>800px, 100%</a:t>
            </a:r>
            <a:endParaRPr lang="en-US" sz="1200" b="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9991251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Hàm max()</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6" name="Picture 5">
            <a:extLst>
              <a:ext uri="{FF2B5EF4-FFF2-40B4-BE49-F238E27FC236}">
                <a16:creationId xmlns:a16="http://schemas.microsoft.com/office/drawing/2014/main" id="{ED024B49-8737-AAA2-23F1-D5A62CDF0C0D}"/>
              </a:ext>
            </a:extLst>
          </p:cNvPr>
          <p:cNvPicPr>
            <a:picLocks noChangeAspect="1"/>
          </p:cNvPicPr>
          <p:nvPr/>
        </p:nvPicPr>
        <p:blipFill>
          <a:blip r:embed="rId5"/>
          <a:stretch>
            <a:fillRect/>
          </a:stretch>
        </p:blipFill>
        <p:spPr>
          <a:xfrm>
            <a:off x="1147494" y="1619327"/>
            <a:ext cx="6400800" cy="1000125"/>
          </a:xfrm>
          <a:prstGeom prst="rect">
            <a:avLst/>
          </a:prstGeom>
        </p:spPr>
      </p:pic>
      <p:pic>
        <p:nvPicPr>
          <p:cNvPr id="15" name="Picture 14">
            <a:extLst>
              <a:ext uri="{FF2B5EF4-FFF2-40B4-BE49-F238E27FC236}">
                <a16:creationId xmlns:a16="http://schemas.microsoft.com/office/drawing/2014/main" id="{9589C2C7-17E7-95C7-A485-C7F5DDDB51B2}"/>
              </a:ext>
            </a:extLst>
          </p:cNvPr>
          <p:cNvPicPr>
            <a:picLocks noChangeAspect="1"/>
          </p:cNvPicPr>
          <p:nvPr/>
        </p:nvPicPr>
        <p:blipFill>
          <a:blip r:embed="rId6"/>
          <a:stretch>
            <a:fillRect/>
          </a:stretch>
        </p:blipFill>
        <p:spPr>
          <a:xfrm>
            <a:off x="7924222" y="1619327"/>
            <a:ext cx="2600325" cy="838200"/>
          </a:xfrm>
          <a:prstGeom prst="rect">
            <a:avLst/>
          </a:prstGeom>
        </p:spPr>
      </p:pic>
      <p:sp>
        <p:nvSpPr>
          <p:cNvPr id="16" name="Rectangle 15">
            <a:extLst>
              <a:ext uri="{FF2B5EF4-FFF2-40B4-BE49-F238E27FC236}">
                <a16:creationId xmlns:a16="http://schemas.microsoft.com/office/drawing/2014/main" id="{383BDA79-3914-D714-EC06-BDCDE1844B6B}"/>
              </a:ext>
            </a:extLst>
          </p:cNvPr>
          <p:cNvSpPr/>
          <p:nvPr/>
        </p:nvSpPr>
        <p:spPr>
          <a:xfrm>
            <a:off x="1147494" y="5040654"/>
            <a:ext cx="3464564" cy="26161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5B9F5BC7-FBEF-1D7F-9608-2FA441F339EA}"/>
              </a:ext>
            </a:extLst>
          </p:cNvPr>
          <p:cNvSpPr/>
          <p:nvPr/>
        </p:nvSpPr>
        <p:spPr>
          <a:xfrm>
            <a:off x="4578722" y="4925141"/>
            <a:ext cx="4374201" cy="494209"/>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119FDA-3058-1A66-4F57-49EEBB587C39}"/>
              </a:ext>
            </a:extLst>
          </p:cNvPr>
          <p:cNvSpPr/>
          <p:nvPr/>
        </p:nvSpPr>
        <p:spPr>
          <a:xfrm>
            <a:off x="4578722" y="4848225"/>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47003A-AC0F-0BB5-3E49-B2FA158E3E4D}"/>
              </a:ext>
            </a:extLst>
          </p:cNvPr>
          <p:cNvSpPr txBox="1"/>
          <p:nvPr/>
        </p:nvSpPr>
        <p:spPr>
          <a:xfrm>
            <a:off x="4262842" y="5734160"/>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800px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A2868543-D6EC-DF92-CBC7-65B9BD150518}"/>
              </a:ext>
            </a:extLst>
          </p:cNvPr>
          <p:cNvSpPr txBox="1"/>
          <p:nvPr/>
        </p:nvSpPr>
        <p:spPr>
          <a:xfrm>
            <a:off x="5856156" y="5527530"/>
            <a:ext cx="2339943" cy="461665"/>
          </a:xfrm>
          <a:prstGeom prst="rect">
            <a:avLst/>
          </a:prstGeom>
          <a:solidFill>
            <a:srgbClr val="CC00FF"/>
          </a:solidFill>
        </p:spPr>
        <p:txBody>
          <a:bodyPr wrap="square" rtlCol="0">
            <a:spAutoFit/>
          </a:bodyPr>
          <a:lstStyle/>
          <a:p>
            <a:pPr algn="ctr"/>
            <a:r>
              <a:rPr lang="en-US" sz="1200" b="0">
                <a:solidFill>
                  <a:schemeClr val="bg1"/>
                </a:solidFill>
                <a:effectLst/>
                <a:latin typeface="Consolas" panose="020B0609020204030204" pitchFamily="49" charset="0"/>
              </a:rPr>
              <a:t>Giá trị max nhất</a:t>
            </a:r>
          </a:p>
          <a:p>
            <a:pPr algn="ctr"/>
            <a:r>
              <a:rPr lang="en-US" sz="1200">
                <a:solidFill>
                  <a:schemeClr val="bg1"/>
                </a:solidFill>
                <a:latin typeface="Consolas" panose="020B0609020204030204" pitchFamily="49" charset="0"/>
              </a:rPr>
              <a:t>Trong vùng 800px </a:t>
            </a:r>
            <a:r>
              <a:rPr lang="en-US" sz="1200">
                <a:solidFill>
                  <a:schemeClr val="bg1"/>
                </a:solidFill>
                <a:latin typeface="Consolas" panose="020B0609020204030204" pitchFamily="49" charset="0"/>
                <a:sym typeface="Wingdings" panose="05000000000000000000" pitchFamily="2" charset="2"/>
              </a:rPr>
              <a:t> 100%</a:t>
            </a:r>
            <a:r>
              <a:rPr lang="en-US" sz="1200" b="0">
                <a:solidFill>
                  <a:schemeClr val="bg1"/>
                </a:solidFill>
                <a:effectLst/>
                <a:latin typeface="Consolas" panose="020B0609020204030204" pitchFamily="49" charset="0"/>
              </a:rPr>
              <a:t> </a:t>
            </a:r>
          </a:p>
        </p:txBody>
      </p:sp>
      <p:grpSp>
        <p:nvGrpSpPr>
          <p:cNvPr id="10240" name="Group 10239">
            <a:extLst>
              <a:ext uri="{FF2B5EF4-FFF2-40B4-BE49-F238E27FC236}">
                <a16:creationId xmlns:a16="http://schemas.microsoft.com/office/drawing/2014/main" id="{F961851B-1E5C-1345-BCD3-7DB46C3E494C}"/>
              </a:ext>
            </a:extLst>
          </p:cNvPr>
          <p:cNvGrpSpPr/>
          <p:nvPr/>
        </p:nvGrpSpPr>
        <p:grpSpPr>
          <a:xfrm>
            <a:off x="2611092" y="4622219"/>
            <a:ext cx="1143000" cy="1143000"/>
            <a:chOff x="5791111" y="4681302"/>
            <a:chExt cx="1143000" cy="1143000"/>
          </a:xfrm>
        </p:grpSpPr>
        <p:sp>
          <p:nvSpPr>
            <p:cNvPr id="30" name="Rectangle 29">
              <a:extLst>
                <a:ext uri="{FF2B5EF4-FFF2-40B4-BE49-F238E27FC236}">
                  <a16:creationId xmlns:a16="http://schemas.microsoft.com/office/drawing/2014/main" id="{DEB2EB85-7526-16A9-1065-19BE4DDF6962}"/>
                </a:ext>
              </a:extLst>
            </p:cNvPr>
            <p:cNvSpPr/>
            <p:nvPr/>
          </p:nvSpPr>
          <p:spPr>
            <a:xfrm rot="19060905">
              <a:off x="6329275" y="4681302"/>
              <a:ext cx="66675" cy="1143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A154FB1-5F38-E86D-0769-C9EA6D1F3D41}"/>
                </a:ext>
              </a:extLst>
            </p:cNvPr>
            <p:cNvSpPr/>
            <p:nvPr/>
          </p:nvSpPr>
          <p:spPr>
            <a:xfrm rot="2781120">
              <a:off x="6330607" y="4681302"/>
              <a:ext cx="64008" cy="1143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4B4A7DD1-689F-1823-2DCE-E743C6057F85}"/>
              </a:ext>
            </a:extLst>
          </p:cNvPr>
          <p:cNvPicPr>
            <a:picLocks noChangeAspect="1"/>
          </p:cNvPicPr>
          <p:nvPr/>
        </p:nvPicPr>
        <p:blipFill>
          <a:blip r:embed="rId7"/>
          <a:stretch>
            <a:fillRect/>
          </a:stretch>
        </p:blipFill>
        <p:spPr>
          <a:xfrm>
            <a:off x="1147494" y="2888446"/>
            <a:ext cx="10172700" cy="1466850"/>
          </a:xfrm>
          <a:prstGeom prst="rect">
            <a:avLst/>
          </a:prstGeom>
        </p:spPr>
      </p:pic>
    </p:spTree>
    <p:extLst>
      <p:ext uri="{BB962C8B-B14F-4D97-AF65-F5344CB8AC3E}">
        <p14:creationId xmlns:p14="http://schemas.microsoft.com/office/powerpoint/2010/main" val="1234666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4. Background-clip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Quy định vùng đổ nền   </a:t>
            </a:r>
          </a:p>
        </p:txBody>
      </p:sp>
      <p:graphicFrame>
        <p:nvGraphicFramePr>
          <p:cNvPr id="2" name="Table 1">
            <a:extLst>
              <a:ext uri="{FF2B5EF4-FFF2-40B4-BE49-F238E27FC236}">
                <a16:creationId xmlns:a16="http://schemas.microsoft.com/office/drawing/2014/main" id="{14A9342D-2009-B304-C6BB-05B4D1788603}"/>
              </a:ext>
            </a:extLst>
          </p:cNvPr>
          <p:cNvGraphicFramePr>
            <a:graphicFrameLocks noGrp="1"/>
          </p:cNvGraphicFramePr>
          <p:nvPr/>
        </p:nvGraphicFramePr>
        <p:xfrm>
          <a:off x="1158836" y="1842900"/>
          <a:ext cx="10848944" cy="1394948"/>
        </p:xfrm>
        <a:graphic>
          <a:graphicData uri="http://schemas.openxmlformats.org/drawingml/2006/table">
            <a:tbl>
              <a:tblPr firstRow="1" firstCol="1" bandRow="1">
                <a:tableStyleId>{5C22544A-7EE6-4342-B048-85BDC9FD1C3A}</a:tableStyleId>
              </a:tblPr>
              <a:tblGrid>
                <a:gridCol w="998811">
                  <a:extLst>
                    <a:ext uri="{9D8B030D-6E8A-4147-A177-3AD203B41FA5}">
                      <a16:colId xmlns:a16="http://schemas.microsoft.com/office/drawing/2014/main" val="2583722390"/>
                    </a:ext>
                  </a:extLst>
                </a:gridCol>
                <a:gridCol w="1801404">
                  <a:extLst>
                    <a:ext uri="{9D8B030D-6E8A-4147-A177-3AD203B41FA5}">
                      <a16:colId xmlns:a16="http://schemas.microsoft.com/office/drawing/2014/main" val="4049612280"/>
                    </a:ext>
                  </a:extLst>
                </a:gridCol>
                <a:gridCol w="8048729">
                  <a:extLst>
                    <a:ext uri="{9D8B030D-6E8A-4147-A177-3AD203B41FA5}">
                      <a16:colId xmlns:a16="http://schemas.microsoft.com/office/drawing/2014/main" val="132168980"/>
                    </a:ext>
                  </a:extLst>
                </a:gridCol>
              </a:tblGrid>
              <a:tr h="28623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Border-box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Default - Ảnh sẽ đổ vào full kích thước phần tử ( content+padding+border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padding-box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chỉ đổ đến padding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Content-box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chỉ đổ phần content</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011180490"/>
                  </a:ext>
                </a:extLst>
              </a:tr>
            </a:tbl>
          </a:graphicData>
        </a:graphic>
      </p:graphicFrame>
      <p:pic>
        <p:nvPicPr>
          <p:cNvPr id="5" name="Picture 4">
            <a:extLst>
              <a:ext uri="{FF2B5EF4-FFF2-40B4-BE49-F238E27FC236}">
                <a16:creationId xmlns:a16="http://schemas.microsoft.com/office/drawing/2014/main" id="{42703633-A5D9-97AE-9394-4CE744322019}"/>
              </a:ext>
            </a:extLst>
          </p:cNvPr>
          <p:cNvPicPr>
            <a:picLocks noChangeAspect="1"/>
          </p:cNvPicPr>
          <p:nvPr/>
        </p:nvPicPr>
        <p:blipFill>
          <a:blip r:embed="rId5"/>
          <a:stretch>
            <a:fillRect/>
          </a:stretch>
        </p:blipFill>
        <p:spPr>
          <a:xfrm>
            <a:off x="1205580" y="3381270"/>
            <a:ext cx="2867025" cy="809625"/>
          </a:xfrm>
          <a:prstGeom prst="rect">
            <a:avLst/>
          </a:prstGeom>
        </p:spPr>
      </p:pic>
      <p:pic>
        <p:nvPicPr>
          <p:cNvPr id="15" name="Picture 14">
            <a:extLst>
              <a:ext uri="{FF2B5EF4-FFF2-40B4-BE49-F238E27FC236}">
                <a16:creationId xmlns:a16="http://schemas.microsoft.com/office/drawing/2014/main" id="{516A5995-2833-9EB6-3FD0-9A246692A665}"/>
              </a:ext>
            </a:extLst>
          </p:cNvPr>
          <p:cNvPicPr>
            <a:picLocks noChangeAspect="1"/>
          </p:cNvPicPr>
          <p:nvPr/>
        </p:nvPicPr>
        <p:blipFill>
          <a:blip r:embed="rId6"/>
          <a:stretch>
            <a:fillRect/>
          </a:stretch>
        </p:blipFill>
        <p:spPr>
          <a:xfrm>
            <a:off x="1205580" y="4334317"/>
            <a:ext cx="3547290" cy="2385097"/>
          </a:xfrm>
          <a:prstGeom prst="rect">
            <a:avLst/>
          </a:prstGeom>
        </p:spPr>
      </p:pic>
      <p:pic>
        <p:nvPicPr>
          <p:cNvPr id="17" name="Picture 16">
            <a:extLst>
              <a:ext uri="{FF2B5EF4-FFF2-40B4-BE49-F238E27FC236}">
                <a16:creationId xmlns:a16="http://schemas.microsoft.com/office/drawing/2014/main" id="{A30DB520-62FD-7438-A438-38394B49A729}"/>
              </a:ext>
            </a:extLst>
          </p:cNvPr>
          <p:cNvPicPr>
            <a:picLocks noChangeAspect="1"/>
          </p:cNvPicPr>
          <p:nvPr/>
        </p:nvPicPr>
        <p:blipFill>
          <a:blip r:embed="rId7"/>
          <a:stretch>
            <a:fillRect/>
          </a:stretch>
        </p:blipFill>
        <p:spPr>
          <a:xfrm>
            <a:off x="5315579" y="3786082"/>
            <a:ext cx="2942492" cy="2928345"/>
          </a:xfrm>
          <a:prstGeom prst="rect">
            <a:avLst/>
          </a:prstGeom>
        </p:spPr>
      </p:pic>
      <p:pic>
        <p:nvPicPr>
          <p:cNvPr id="21" name="Picture 20">
            <a:extLst>
              <a:ext uri="{FF2B5EF4-FFF2-40B4-BE49-F238E27FC236}">
                <a16:creationId xmlns:a16="http://schemas.microsoft.com/office/drawing/2014/main" id="{83CB8AAA-34F9-3FF7-3195-4BDB87EC5889}"/>
              </a:ext>
            </a:extLst>
          </p:cNvPr>
          <p:cNvPicPr>
            <a:picLocks noChangeAspect="1"/>
          </p:cNvPicPr>
          <p:nvPr/>
        </p:nvPicPr>
        <p:blipFill>
          <a:blip r:embed="rId8"/>
          <a:stretch>
            <a:fillRect/>
          </a:stretch>
        </p:blipFill>
        <p:spPr>
          <a:xfrm>
            <a:off x="8439007" y="5036414"/>
            <a:ext cx="2124075" cy="1666875"/>
          </a:xfrm>
          <a:prstGeom prst="rect">
            <a:avLst/>
          </a:prstGeom>
        </p:spPr>
      </p:pic>
      <p:grpSp>
        <p:nvGrpSpPr>
          <p:cNvPr id="4" name="Group 46">
            <a:extLst>
              <a:ext uri="{FF2B5EF4-FFF2-40B4-BE49-F238E27FC236}">
                <a16:creationId xmlns:a16="http://schemas.microsoft.com/office/drawing/2014/main" id="{4ADEB730-72F1-99BC-44FE-C688C6D9B586}"/>
              </a:ext>
            </a:extLst>
          </p:cNvPr>
          <p:cNvGrpSpPr>
            <a:grpSpLocks/>
          </p:cNvGrpSpPr>
          <p:nvPr/>
        </p:nvGrpSpPr>
        <p:grpSpPr bwMode="auto">
          <a:xfrm>
            <a:off x="702179" y="712439"/>
            <a:ext cx="3777305" cy="685800"/>
            <a:chOff x="1296" y="1824"/>
            <a:chExt cx="2101" cy="432"/>
          </a:xfrm>
        </p:grpSpPr>
        <p:sp>
          <p:nvSpPr>
            <p:cNvPr id="6" name="AutoShape 47">
              <a:extLst>
                <a:ext uri="{FF2B5EF4-FFF2-40B4-BE49-F238E27FC236}">
                  <a16:creationId xmlns:a16="http://schemas.microsoft.com/office/drawing/2014/main" id="{8ACA86C4-0414-FE5A-E924-D150749152E4}"/>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4E9E7AFE-17E4-F745-9760-7773DDC2F9B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2E983204-AFE4-9C7E-6051-9AECB92FBA6D}"/>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8" name="Text Box 50">
              <a:extLst>
                <a:ext uri="{FF2B5EF4-FFF2-40B4-BE49-F238E27FC236}">
                  <a16:creationId xmlns:a16="http://schemas.microsoft.com/office/drawing/2014/main" id="{93AAF603-A366-0343-ED2A-76EA595AF484}"/>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382051117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675702" cy="685800"/>
            <a:chOff x="1296" y="1824"/>
            <a:chExt cx="1981"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Hàm clamp()</a:t>
              </a:r>
              <a:endParaRPr lang="vi-VN"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pic>
        <p:nvPicPr>
          <p:cNvPr id="6" name="Picture 5">
            <a:extLst>
              <a:ext uri="{FF2B5EF4-FFF2-40B4-BE49-F238E27FC236}">
                <a16:creationId xmlns:a16="http://schemas.microsoft.com/office/drawing/2014/main" id="{ED024B49-8737-AAA2-23F1-D5A62CDF0C0D}"/>
              </a:ext>
            </a:extLst>
          </p:cNvPr>
          <p:cNvPicPr>
            <a:picLocks noChangeAspect="1"/>
          </p:cNvPicPr>
          <p:nvPr/>
        </p:nvPicPr>
        <p:blipFill>
          <a:blip r:embed="rId5"/>
          <a:stretch>
            <a:fillRect/>
          </a:stretch>
        </p:blipFill>
        <p:spPr>
          <a:xfrm>
            <a:off x="1147494" y="1619327"/>
            <a:ext cx="6400800" cy="1000125"/>
          </a:xfrm>
          <a:prstGeom prst="rect">
            <a:avLst/>
          </a:prstGeom>
        </p:spPr>
      </p:pic>
      <p:pic>
        <p:nvPicPr>
          <p:cNvPr id="15" name="Picture 14">
            <a:extLst>
              <a:ext uri="{FF2B5EF4-FFF2-40B4-BE49-F238E27FC236}">
                <a16:creationId xmlns:a16="http://schemas.microsoft.com/office/drawing/2014/main" id="{9589C2C7-17E7-95C7-A485-C7F5DDDB51B2}"/>
              </a:ext>
            </a:extLst>
          </p:cNvPr>
          <p:cNvPicPr>
            <a:picLocks noChangeAspect="1"/>
          </p:cNvPicPr>
          <p:nvPr/>
        </p:nvPicPr>
        <p:blipFill>
          <a:blip r:embed="rId6"/>
          <a:stretch>
            <a:fillRect/>
          </a:stretch>
        </p:blipFill>
        <p:spPr>
          <a:xfrm>
            <a:off x="7924222" y="1619327"/>
            <a:ext cx="2600325" cy="838200"/>
          </a:xfrm>
          <a:prstGeom prst="rect">
            <a:avLst/>
          </a:prstGeom>
        </p:spPr>
      </p:pic>
      <p:pic>
        <p:nvPicPr>
          <p:cNvPr id="4" name="Picture 3">
            <a:extLst>
              <a:ext uri="{FF2B5EF4-FFF2-40B4-BE49-F238E27FC236}">
                <a16:creationId xmlns:a16="http://schemas.microsoft.com/office/drawing/2014/main" id="{23D8CD65-11A0-B0E8-84A0-AA65D7AD0C58}"/>
              </a:ext>
            </a:extLst>
          </p:cNvPr>
          <p:cNvPicPr>
            <a:picLocks noChangeAspect="1"/>
          </p:cNvPicPr>
          <p:nvPr/>
        </p:nvPicPr>
        <p:blipFill>
          <a:blip r:embed="rId7"/>
          <a:stretch>
            <a:fillRect/>
          </a:stretch>
        </p:blipFill>
        <p:spPr>
          <a:xfrm>
            <a:off x="1147494" y="2781138"/>
            <a:ext cx="9553575" cy="2209800"/>
          </a:xfrm>
          <a:prstGeom prst="rect">
            <a:avLst/>
          </a:prstGeom>
        </p:spPr>
      </p:pic>
      <p:sp>
        <p:nvSpPr>
          <p:cNvPr id="21" name="TextBox 20">
            <a:extLst>
              <a:ext uri="{FF2B5EF4-FFF2-40B4-BE49-F238E27FC236}">
                <a16:creationId xmlns:a16="http://schemas.microsoft.com/office/drawing/2014/main" id="{BC689A9C-60DA-B0B8-AC25-C316B43A8EC7}"/>
              </a:ext>
            </a:extLst>
          </p:cNvPr>
          <p:cNvSpPr txBox="1"/>
          <p:nvPr/>
        </p:nvSpPr>
        <p:spPr>
          <a:xfrm>
            <a:off x="4116051" y="6295511"/>
            <a:ext cx="2162051" cy="461665"/>
          </a:xfrm>
          <a:prstGeom prst="rect">
            <a:avLst/>
          </a:prstGeom>
          <a:solidFill>
            <a:srgbClr val="CC00FF"/>
          </a:solidFill>
        </p:spPr>
        <p:txBody>
          <a:bodyPr wrap="square" rtlCol="0">
            <a:spAutoFit/>
          </a:bodyPr>
          <a:lstStyle/>
          <a:p>
            <a:r>
              <a:rPr lang="en-US" sz="1200">
                <a:solidFill>
                  <a:schemeClr val="bg1"/>
                </a:solidFill>
                <a:latin typeface="Consolas" panose="020B0609020204030204" pitchFamily="49" charset="0"/>
              </a:rPr>
              <a:t>Giá trị trong khoảng </a:t>
            </a:r>
          </a:p>
          <a:p>
            <a:pPr algn="ctr"/>
            <a:r>
              <a:rPr lang="en-US" sz="1200">
                <a:solidFill>
                  <a:schemeClr val="bg1"/>
                </a:solidFill>
                <a:latin typeface="Consolas" panose="020B0609020204030204" pitchFamily="49" charset="0"/>
              </a:rPr>
              <a:t>300px </a:t>
            </a:r>
            <a:r>
              <a:rPr lang="en-US" sz="1200">
                <a:solidFill>
                  <a:schemeClr val="bg1"/>
                </a:solidFill>
                <a:latin typeface="Consolas" panose="020B0609020204030204" pitchFamily="49" charset="0"/>
                <a:sym typeface="Wingdings" panose="05000000000000000000" pitchFamily="2" charset="2"/>
              </a:rPr>
              <a:t> 1170px </a:t>
            </a:r>
            <a:endParaRPr lang="en-US" sz="1200" b="0">
              <a:solidFill>
                <a:schemeClr val="bg1"/>
              </a:solidFill>
              <a:effectLst/>
              <a:latin typeface="Consolas" panose="020B0609020204030204" pitchFamily="49" charset="0"/>
            </a:endParaRPr>
          </a:p>
        </p:txBody>
      </p:sp>
      <p:grpSp>
        <p:nvGrpSpPr>
          <p:cNvPr id="29" name="Group 28">
            <a:extLst>
              <a:ext uri="{FF2B5EF4-FFF2-40B4-BE49-F238E27FC236}">
                <a16:creationId xmlns:a16="http://schemas.microsoft.com/office/drawing/2014/main" id="{5F3BB5A6-D378-7F2E-0995-4CF70D7B1CFD}"/>
              </a:ext>
            </a:extLst>
          </p:cNvPr>
          <p:cNvGrpSpPr/>
          <p:nvPr/>
        </p:nvGrpSpPr>
        <p:grpSpPr>
          <a:xfrm>
            <a:off x="1154077" y="5308211"/>
            <a:ext cx="7998657" cy="1051147"/>
            <a:chOff x="1147494" y="5213398"/>
            <a:chExt cx="7998657" cy="1051147"/>
          </a:xfrm>
        </p:grpSpPr>
        <p:sp>
          <p:nvSpPr>
            <p:cNvPr id="5" name="Rectangle 4">
              <a:extLst>
                <a:ext uri="{FF2B5EF4-FFF2-40B4-BE49-F238E27FC236}">
                  <a16:creationId xmlns:a16="http://schemas.microsoft.com/office/drawing/2014/main" id="{488A9F96-1C0B-8BB1-8C4F-C80831504D59}"/>
                </a:ext>
              </a:extLst>
            </p:cNvPr>
            <p:cNvSpPr/>
            <p:nvPr/>
          </p:nvSpPr>
          <p:spPr>
            <a:xfrm>
              <a:off x="1147494" y="5771790"/>
              <a:ext cx="2731143" cy="26161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55ACC2D-5579-9A6A-04B1-0D74721950EC}"/>
                </a:ext>
              </a:extLst>
            </p:cNvPr>
            <p:cNvSpPr/>
            <p:nvPr/>
          </p:nvSpPr>
          <p:spPr>
            <a:xfrm>
              <a:off x="6562650" y="5646289"/>
              <a:ext cx="2583501" cy="49420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41852B5-41C6-9DAE-87FF-B653AD7CA048}"/>
                </a:ext>
              </a:extLst>
            </p:cNvPr>
            <p:cNvSpPr txBox="1"/>
            <p:nvPr/>
          </p:nvSpPr>
          <p:spPr>
            <a:xfrm>
              <a:off x="3433587" y="5213398"/>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300px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sp>
          <p:nvSpPr>
            <p:cNvPr id="22" name="Rectangle 21">
              <a:extLst>
                <a:ext uri="{FF2B5EF4-FFF2-40B4-BE49-F238E27FC236}">
                  <a16:creationId xmlns:a16="http://schemas.microsoft.com/office/drawing/2014/main" id="{AA99D55F-F1E7-4DBC-1129-240E968352F7}"/>
                </a:ext>
              </a:extLst>
            </p:cNvPr>
            <p:cNvSpPr/>
            <p:nvPr/>
          </p:nvSpPr>
          <p:spPr>
            <a:xfrm>
              <a:off x="3831506" y="5764888"/>
              <a:ext cx="2731143" cy="26161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10F410-BCC2-FEA3-4F31-B96396C20801}"/>
                </a:ext>
              </a:extLst>
            </p:cNvPr>
            <p:cNvSpPr/>
            <p:nvPr/>
          </p:nvSpPr>
          <p:spPr>
            <a:xfrm>
              <a:off x="3812455" y="5540645"/>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24C4D1E-0F8F-61BF-A2C3-69B21D7E9B3E}"/>
                </a:ext>
              </a:extLst>
            </p:cNvPr>
            <p:cNvSpPr/>
            <p:nvPr/>
          </p:nvSpPr>
          <p:spPr>
            <a:xfrm>
              <a:off x="6536604" y="5540645"/>
              <a:ext cx="66675" cy="723900"/>
            </a:xfrm>
            <a:prstGeom prst="rect">
              <a:avLst/>
            </a:prstGeom>
            <a:solidFill>
              <a:srgbClr val="4895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96BD486-4749-0C28-75E4-71615D9CC971}"/>
                </a:ext>
              </a:extLst>
            </p:cNvPr>
            <p:cNvSpPr txBox="1"/>
            <p:nvPr/>
          </p:nvSpPr>
          <p:spPr>
            <a:xfrm>
              <a:off x="6151313" y="5219736"/>
              <a:ext cx="822672" cy="261610"/>
            </a:xfrm>
            <a:prstGeom prst="rect">
              <a:avLst/>
            </a:prstGeom>
            <a:solidFill>
              <a:schemeClr val="accent2"/>
            </a:solidFill>
          </p:spPr>
          <p:txBody>
            <a:bodyPr wrap="square" rtlCol="0">
              <a:spAutoFit/>
            </a:bodyPr>
            <a:lstStyle/>
            <a:p>
              <a:pPr algn="ctr"/>
              <a:r>
                <a:rPr lang="en-US" sz="1100" b="1">
                  <a:solidFill>
                    <a:sysClr val="windowText" lastClr="000000"/>
                  </a:solidFill>
                  <a:latin typeface="Tahoma" panose="020B0604030504040204" pitchFamily="34" charset="0"/>
                  <a:ea typeface="Tahoma" panose="020B0604030504040204" pitchFamily="34" charset="0"/>
                  <a:cs typeface="Tahoma" panose="020B0604030504040204" pitchFamily="34" charset="0"/>
                </a:rPr>
                <a:t>1.170px</a:t>
              </a:r>
              <a:endParaRPr lang="vi-VN" sz="800" b="1">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69508293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7388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868672" cy="685800"/>
            <a:chOff x="1296" y="1824"/>
            <a:chExt cx="2085"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917" y="1935"/>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Transitions là gì ? </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sp>
        <p:nvSpPr>
          <p:cNvPr id="17" name="TextBox 16">
            <a:extLst>
              <a:ext uri="{FF2B5EF4-FFF2-40B4-BE49-F238E27FC236}">
                <a16:creationId xmlns:a16="http://schemas.microsoft.com/office/drawing/2014/main" id="{6E90236B-E71C-E5C8-FB0B-06A1B1851449}"/>
              </a:ext>
            </a:extLst>
          </p:cNvPr>
          <p:cNvSpPr txBox="1"/>
          <p:nvPr/>
        </p:nvSpPr>
        <p:spPr>
          <a:xfrm>
            <a:off x="991788" y="1513406"/>
            <a:ext cx="10918562" cy="923330"/>
          </a:xfrm>
          <a:prstGeom prst="rect">
            <a:avLst/>
          </a:prstGeom>
          <a:noFill/>
        </p:spPr>
        <p:txBody>
          <a:bodyPr wrap="square">
            <a:spAutoFit/>
          </a:bodyPr>
          <a:lstStyle/>
          <a:p>
            <a:pPr algn="l"/>
            <a:r>
              <a:rPr lang="en-US" b="1" i="1">
                <a:latin typeface="Times New Roman" pitchFamily="18" charset="0"/>
                <a:cs typeface="Times New Roman" pitchFamily="18" charset="0"/>
              </a:rPr>
              <a:t>1.1 </a:t>
            </a:r>
            <a:r>
              <a:rPr lang="vi-VN" b="1" i="1">
                <a:latin typeface="Times New Roman" pitchFamily="18" charset="0"/>
                <a:cs typeface="Times New Roman" pitchFamily="18" charset="0"/>
              </a:rPr>
              <a:t>Trong CSS, Transition là gì?</a:t>
            </a:r>
          </a:p>
          <a:p>
            <a:pPr algn="l">
              <a:buFont typeface="Arial" panose="020B0604020202020204" pitchFamily="34" charset="0"/>
              <a:buChar char="•"/>
            </a:pPr>
            <a:r>
              <a:rPr lang="vi-VN" b="1" i="1">
                <a:latin typeface="Times New Roman" pitchFamily="18" charset="0"/>
                <a:cs typeface="Times New Roman" pitchFamily="18" charset="0"/>
              </a:rPr>
              <a:t>Transition trong CSS cho phép bạn kiểm </a:t>
            </a:r>
            <a:r>
              <a:rPr lang="vi-VN" b="1" i="1">
                <a:solidFill>
                  <a:srgbClr val="FF0000"/>
                </a:solidFill>
                <a:latin typeface="Times New Roman" pitchFamily="18" charset="0"/>
                <a:cs typeface="Times New Roman" pitchFamily="18" charset="0"/>
              </a:rPr>
              <a:t>soát </a:t>
            </a:r>
            <a:r>
              <a:rPr lang="en-US" b="1" i="1">
                <a:solidFill>
                  <a:srgbClr val="FF0000"/>
                </a:solidFill>
                <a:latin typeface="Times New Roman" pitchFamily="18" charset="0"/>
                <a:cs typeface="Times New Roman" pitchFamily="18" charset="0"/>
              </a:rPr>
              <a:t>thời gian chuyển tiếp của 1 phần tử </a:t>
            </a:r>
            <a:r>
              <a:rPr lang="vi-VN" b="1" i="1">
                <a:solidFill>
                  <a:srgbClr val="FF0000"/>
                </a:solidFill>
                <a:latin typeface="Times New Roman" pitchFamily="18" charset="0"/>
                <a:cs typeface="Times New Roman" pitchFamily="18" charset="0"/>
              </a:rPr>
              <a:t>từ trạng thái này sang trạng thái khác</a:t>
            </a:r>
            <a:r>
              <a:rPr lang="vi-VN" b="1" i="1">
                <a:latin typeface="Times New Roman" pitchFamily="18" charset="0"/>
                <a:cs typeface="Times New Roman" pitchFamily="18" charset="0"/>
              </a:rPr>
              <a:t> với hiệu ứng</a:t>
            </a:r>
            <a:r>
              <a:rPr lang="en-US" b="1" i="1">
                <a:latin typeface="Times New Roman" pitchFamily="18" charset="0"/>
                <a:cs typeface="Times New Roman" pitchFamily="18" charset="0"/>
              </a:rPr>
              <a:t> một cách</a:t>
            </a:r>
            <a:r>
              <a:rPr lang="vi-VN" b="1" i="1">
                <a:latin typeface="Times New Roman" pitchFamily="18" charset="0"/>
                <a:cs typeface="Times New Roman" pitchFamily="18" charset="0"/>
              </a:rPr>
              <a:t> mượt mà</a:t>
            </a:r>
          </a:p>
        </p:txBody>
      </p:sp>
      <p:pic>
        <p:nvPicPr>
          <p:cNvPr id="19" name="Picture 18">
            <a:extLst>
              <a:ext uri="{FF2B5EF4-FFF2-40B4-BE49-F238E27FC236}">
                <a16:creationId xmlns:a16="http://schemas.microsoft.com/office/drawing/2014/main" id="{A14E6856-007A-6275-8C77-0408D7659554}"/>
              </a:ext>
            </a:extLst>
          </p:cNvPr>
          <p:cNvPicPr>
            <a:picLocks noChangeAspect="1"/>
          </p:cNvPicPr>
          <p:nvPr/>
        </p:nvPicPr>
        <p:blipFill>
          <a:blip r:embed="rId5"/>
          <a:stretch>
            <a:fillRect/>
          </a:stretch>
        </p:blipFill>
        <p:spPr>
          <a:xfrm>
            <a:off x="2360529" y="3036402"/>
            <a:ext cx="7685596" cy="3420291"/>
          </a:xfrm>
          <a:prstGeom prst="rect">
            <a:avLst/>
          </a:prstGeom>
        </p:spPr>
      </p:pic>
      <p:sp>
        <p:nvSpPr>
          <p:cNvPr id="24" name="TextBox 23">
            <a:extLst>
              <a:ext uri="{FF2B5EF4-FFF2-40B4-BE49-F238E27FC236}">
                <a16:creationId xmlns:a16="http://schemas.microsoft.com/office/drawing/2014/main" id="{93876F95-253D-429A-3E78-4612D18D3666}"/>
              </a:ext>
            </a:extLst>
          </p:cNvPr>
          <p:cNvSpPr txBox="1"/>
          <p:nvPr/>
        </p:nvSpPr>
        <p:spPr>
          <a:xfrm>
            <a:off x="2226457" y="2551903"/>
            <a:ext cx="6099858" cy="369332"/>
          </a:xfrm>
          <a:prstGeom prst="rect">
            <a:avLst/>
          </a:prstGeom>
          <a:noFill/>
        </p:spPr>
        <p:txBody>
          <a:bodyPr wrap="square">
            <a:spAutoFit/>
          </a:bodyPr>
          <a:lstStyle/>
          <a:p>
            <a:r>
              <a:rPr lang="en-US">
                <a:hlinkClick r:id="rId6"/>
              </a:rPr>
              <a:t>https://galailaptrinh.github.io/figma-to-html-03/</a:t>
            </a:r>
            <a:r>
              <a:rPr lang="en-US"/>
              <a:t> </a:t>
            </a:r>
          </a:p>
        </p:txBody>
      </p:sp>
    </p:spTree>
    <p:extLst>
      <p:ext uri="{BB962C8B-B14F-4D97-AF65-F5344CB8AC3E}">
        <p14:creationId xmlns:p14="http://schemas.microsoft.com/office/powerpoint/2010/main" val="148009575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703514-B07D-78CC-7A29-83604587F89E}"/>
              </a:ext>
            </a:extLst>
          </p:cNvPr>
          <p:cNvGraphicFramePr>
            <a:graphicFrameLocks noGrp="1"/>
          </p:cNvGraphicFramePr>
          <p:nvPr>
            <p:extLst>
              <p:ext uri="{D42A27DB-BD31-4B8C-83A1-F6EECF244321}">
                <p14:modId xmlns:p14="http://schemas.microsoft.com/office/powerpoint/2010/main" val="3472740997"/>
              </p:ext>
            </p:extLst>
          </p:nvPr>
        </p:nvGraphicFramePr>
        <p:xfrm>
          <a:off x="1055647" y="1496664"/>
          <a:ext cx="10704231" cy="3392134"/>
        </p:xfrm>
        <a:graphic>
          <a:graphicData uri="http://schemas.openxmlformats.org/drawingml/2006/table">
            <a:tbl>
              <a:tblPr firstRow="1" firstCol="1" bandRow="1">
                <a:tableStyleId>{5C22544A-7EE6-4342-B048-85BDC9FD1C3A}</a:tableStyleId>
              </a:tblPr>
              <a:tblGrid>
                <a:gridCol w="2778567">
                  <a:extLst>
                    <a:ext uri="{9D8B030D-6E8A-4147-A177-3AD203B41FA5}">
                      <a16:colId xmlns:a16="http://schemas.microsoft.com/office/drawing/2014/main" val="4049612280"/>
                    </a:ext>
                  </a:extLst>
                </a:gridCol>
                <a:gridCol w="5201461">
                  <a:extLst>
                    <a:ext uri="{9D8B030D-6E8A-4147-A177-3AD203B41FA5}">
                      <a16:colId xmlns:a16="http://schemas.microsoft.com/office/drawing/2014/main" val="661151085"/>
                    </a:ext>
                  </a:extLst>
                </a:gridCol>
                <a:gridCol w="2724203">
                  <a:extLst>
                    <a:ext uri="{9D8B030D-6E8A-4147-A177-3AD203B41FA5}">
                      <a16:colId xmlns:a16="http://schemas.microsoft.com/office/drawing/2014/main" val="3353471271"/>
                    </a:ext>
                  </a:extLst>
                </a:gridCol>
              </a:tblGrid>
              <a:tr h="45658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kern="1200">
                          <a:solidFill>
                            <a:schemeClr val="tx1"/>
                          </a:solidFill>
                          <a:latin typeface="Bahnschrift SemiCondensed" panose="020B0502040204020203" pitchFamily="34" charset="0"/>
                          <a:ea typeface="+mn-ea"/>
                          <a:cs typeface="+mn-cs"/>
                        </a:rPr>
                        <a:t>Property</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ea typeface="+mn-ea"/>
                          <a:cs typeface="+mn-cs"/>
                        </a:rPr>
                        <a:t>Ý nghĩa</a:t>
                      </a: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rPr>
                        <a:t>Ví dụ: </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extLst>
                  <a:ext uri="{0D108BD9-81ED-4DB2-BD59-A6C34878D82A}">
                    <a16:rowId xmlns:a16="http://schemas.microsoft.com/office/drawing/2014/main" val="446152106"/>
                  </a:ext>
                </a:extLst>
              </a:tr>
              <a:tr h="610547">
                <a:tc>
                  <a:txBody>
                    <a:bodyPr/>
                    <a:lstStyle/>
                    <a:p>
                      <a:pPr marL="0" algn="ctr" defTabSz="914400" rtl="0" eaLnBrk="1" fontAlgn="base" latinLnBrk="0" hangingPunct="1">
                        <a:lnSpc>
                          <a:spcPct val="150000"/>
                        </a:lnSpc>
                      </a:pPr>
                      <a:r>
                        <a:rPr lang="en-US" sz="1800" b="1" i="0" kern="1200">
                          <a:solidFill>
                            <a:schemeClr val="tx1"/>
                          </a:solidFill>
                          <a:latin typeface="Times New Roman" pitchFamily="18" charset="0"/>
                          <a:ea typeface="+mn-ea"/>
                          <a:cs typeface="Times New Roman" pitchFamily="18" charset="0"/>
                        </a:rPr>
                        <a:t>transition-property</a:t>
                      </a:r>
                    </a:p>
                  </a:txBody>
                  <a:tcPr marL="41441" marR="41441" marT="20721" marB="20721" anchor="ctr">
                    <a:solidFill>
                      <a:srgbClr val="00B0F0"/>
                    </a:solidFill>
                  </a:tcPr>
                </a:tc>
                <a:tc>
                  <a:txBody>
                    <a:bodyPr/>
                    <a:lstStyle/>
                    <a:p>
                      <a:pPr algn="l" fontAlgn="base">
                        <a:lnSpc>
                          <a:spcPct val="150000"/>
                        </a:lnSpc>
                      </a:pPr>
                      <a:r>
                        <a:rPr lang="en-US" sz="1800" b="0" i="0" kern="1200">
                          <a:solidFill>
                            <a:schemeClr val="dk1"/>
                          </a:solidFill>
                          <a:effectLst/>
                          <a:latin typeface="+mn-lt"/>
                          <a:ea typeface="+mn-ea"/>
                          <a:cs typeface="+mn-cs"/>
                        </a:rPr>
                        <a:t>Xác định thuộc tính CSS áp dụng transition</a:t>
                      </a:r>
                    </a:p>
                    <a:p>
                      <a:pPr algn="l" fontAlgn="base">
                        <a:lnSpc>
                          <a:spcPct val="150000"/>
                        </a:lnSpc>
                      </a:pPr>
                      <a:r>
                        <a:rPr lang="en-US" sz="1800" b="0" i="0" kern="1200">
                          <a:solidFill>
                            <a:schemeClr val="dk1"/>
                          </a:solidFill>
                          <a:effectLst/>
                          <a:latin typeface="+mn-lt"/>
                          <a:ea typeface="+mn-ea"/>
                          <a:cs typeface="+mn-cs"/>
                        </a:rPr>
                        <a:t>(để all hoặc không nhập sẽ hiểu là áp dụng cho tất cả)</a:t>
                      </a:r>
                      <a:endParaRPr lang="vi-VN" sz="1800" b="0" i="0" kern="1200">
                        <a:solidFill>
                          <a:schemeClr val="dk1"/>
                        </a:solidFill>
                        <a:effectLst/>
                        <a:latin typeface="+mn-lt"/>
                        <a:ea typeface="+mn-ea"/>
                        <a:cs typeface="+mn-cs"/>
                      </a:endParaRPr>
                    </a:p>
                  </a:txBody>
                  <a:tcPr marL="41441" marR="41441" marT="20721" marB="20721" anchor="ctr"/>
                </a:tc>
                <a:tc>
                  <a:txBody>
                    <a:bodyPr/>
                    <a:lstStyle/>
                    <a:p>
                      <a:pPr algn="l" fontAlgn="base">
                        <a:lnSpc>
                          <a:spcPct val="150000"/>
                        </a:lnSpc>
                      </a:pPr>
                      <a:r>
                        <a:rPr lang="en-US" sz="1800" b="0" i="0" kern="1200">
                          <a:solidFill>
                            <a:schemeClr val="dk1"/>
                          </a:solidFill>
                          <a:effectLst/>
                          <a:latin typeface="+mn-lt"/>
                          <a:ea typeface="+mn-ea"/>
                          <a:cs typeface="+mn-cs"/>
                        </a:rPr>
                        <a:t>width, height, opacity</a:t>
                      </a:r>
                      <a:endParaRPr lang="vi-VN" sz="1800" b="0" i="0" kern="1200">
                        <a:solidFill>
                          <a:schemeClr val="dk1"/>
                        </a:solidFill>
                        <a:effectLst/>
                        <a:latin typeface="+mn-lt"/>
                        <a:ea typeface="+mn-ea"/>
                        <a:cs typeface="+mn-cs"/>
                      </a:endParaRPr>
                    </a:p>
                  </a:txBody>
                  <a:tcPr marL="41441" marR="41441" marT="20721" marB="20721" anchor="ctr"/>
                </a:tc>
                <a:extLst>
                  <a:ext uri="{0D108BD9-81ED-4DB2-BD59-A6C34878D82A}">
                    <a16:rowId xmlns:a16="http://schemas.microsoft.com/office/drawing/2014/main" val="3696680573"/>
                  </a:ext>
                </a:extLst>
              </a:tr>
              <a:tr h="894380">
                <a:tc>
                  <a:txBody>
                    <a:bodyPr/>
                    <a:lstStyle/>
                    <a:p>
                      <a:pPr marL="0" algn="ctr" defTabSz="914400" rtl="0" eaLnBrk="1" fontAlgn="base" latinLnBrk="0" hangingPunct="1">
                        <a:lnSpc>
                          <a:spcPct val="150000"/>
                        </a:lnSpc>
                      </a:pPr>
                      <a:r>
                        <a:rPr lang="en-US" sz="1800" b="0" i="0" kern="1200">
                          <a:solidFill>
                            <a:srgbClr val="FF0000"/>
                          </a:solidFill>
                          <a:latin typeface="Times New Roman" pitchFamily="18" charset="0"/>
                          <a:ea typeface="+mn-ea"/>
                          <a:cs typeface="Times New Roman" pitchFamily="18" charset="0"/>
                        </a:rPr>
                        <a:t>transition-duration</a:t>
                      </a:r>
                      <a:endParaRPr lang="vi-VN" sz="1800" b="0" i="0" kern="1200">
                        <a:solidFill>
                          <a:srgbClr val="FF0000"/>
                        </a:solidFill>
                        <a:latin typeface="Times New Roman" pitchFamily="18" charset="0"/>
                        <a:ea typeface="+mn-ea"/>
                        <a:cs typeface="Times New Roman" pitchFamily="18" charset="0"/>
                      </a:endParaRPr>
                    </a:p>
                  </a:txBody>
                  <a:tcPr marL="41441" marR="41441" marT="20721" marB="20721" anchor="ctr">
                    <a:solidFill>
                      <a:srgbClr val="00B0F0"/>
                    </a:solidFill>
                  </a:tcPr>
                </a:tc>
                <a:tc>
                  <a:txBody>
                    <a:bodyPr/>
                    <a:lstStyle/>
                    <a:p>
                      <a:pPr algn="l" fontAlgn="base">
                        <a:lnSpc>
                          <a:spcPct val="150000"/>
                        </a:lnSpc>
                      </a:pPr>
                      <a:r>
                        <a:rPr lang="en-US" sz="1800" b="0" i="0" kern="1200">
                          <a:solidFill>
                            <a:srgbClr val="FF0000"/>
                          </a:solidFill>
                          <a:effectLst/>
                          <a:latin typeface="+mn-lt"/>
                          <a:ea typeface="+mn-ea"/>
                          <a:cs typeface="+mn-cs"/>
                        </a:rPr>
                        <a:t>Transition từ trạng thái A</a:t>
                      </a:r>
                      <a:r>
                        <a:rPr lang="en-US" sz="1800" b="0" i="0" kern="1200">
                          <a:solidFill>
                            <a:srgbClr val="FF0000"/>
                          </a:solidFill>
                          <a:effectLst/>
                          <a:latin typeface="+mn-lt"/>
                          <a:ea typeface="+mn-ea"/>
                          <a:cs typeface="+mn-cs"/>
                          <a:sym typeface="Wingdings" panose="05000000000000000000" pitchFamily="2" charset="2"/>
                        </a:rPr>
                        <a:t> B : mất tổng …. giây</a:t>
                      </a:r>
                      <a:endParaRPr lang="en-US" sz="1800" b="0" i="0" kern="1200">
                        <a:solidFill>
                          <a:srgbClr val="FF0000"/>
                        </a:solidFill>
                        <a:effectLst/>
                        <a:latin typeface="+mn-lt"/>
                        <a:ea typeface="+mn-ea"/>
                        <a:cs typeface="+mn-cs"/>
                      </a:endParaRPr>
                    </a:p>
                  </a:txBody>
                  <a:tcPr marL="41441" marR="41441" marT="20721" marB="20721" anchor="ctr"/>
                </a:tc>
                <a:tc>
                  <a:txBody>
                    <a:bodyPr/>
                    <a:lstStyle/>
                    <a:p>
                      <a:pPr algn="l" fontAlgn="base">
                        <a:lnSpc>
                          <a:spcPct val="150000"/>
                        </a:lnSpc>
                      </a:pPr>
                      <a:r>
                        <a:rPr lang="en-US" sz="1800" b="0" i="0" kern="1200">
                          <a:solidFill>
                            <a:srgbClr val="FF0000"/>
                          </a:solidFill>
                          <a:effectLst/>
                          <a:latin typeface="+mn-lt"/>
                          <a:ea typeface="+mn-ea"/>
                          <a:cs typeface="+mn-cs"/>
                        </a:rPr>
                        <a:t>1s (1 giây), </a:t>
                      </a:r>
                    </a:p>
                    <a:p>
                      <a:pPr algn="l" fontAlgn="base">
                        <a:lnSpc>
                          <a:spcPct val="150000"/>
                        </a:lnSpc>
                      </a:pPr>
                      <a:r>
                        <a:rPr lang="en-US" sz="1800" b="0" i="0" kern="1200">
                          <a:solidFill>
                            <a:srgbClr val="FF0000"/>
                          </a:solidFill>
                          <a:effectLst/>
                          <a:latin typeface="+mn-lt"/>
                          <a:ea typeface="+mn-ea"/>
                          <a:cs typeface="+mn-cs"/>
                        </a:rPr>
                        <a:t>500ms (500 mili giây).</a:t>
                      </a:r>
                    </a:p>
                  </a:txBody>
                  <a:tcPr marL="41441" marR="41441" marT="20721" marB="20721" anchor="ctr"/>
                </a:tc>
                <a:extLst>
                  <a:ext uri="{0D108BD9-81ED-4DB2-BD59-A6C34878D82A}">
                    <a16:rowId xmlns:a16="http://schemas.microsoft.com/office/drawing/2014/main" val="848482732"/>
                  </a:ext>
                </a:extLst>
              </a:tr>
              <a:tr h="610547">
                <a:tc>
                  <a:txBody>
                    <a:bodyPr/>
                    <a:lstStyle/>
                    <a:p>
                      <a:pPr marL="0" algn="ctr" defTabSz="914400" rtl="0" eaLnBrk="1" fontAlgn="base" latinLnBrk="0" hangingPunct="1">
                        <a:lnSpc>
                          <a:spcPct val="150000"/>
                        </a:lnSpc>
                      </a:pPr>
                      <a:r>
                        <a:rPr lang="en-US" sz="1800" b="1" i="0" kern="1200">
                          <a:solidFill>
                            <a:schemeClr val="tx1"/>
                          </a:solidFill>
                          <a:latin typeface="Times New Roman" pitchFamily="18" charset="0"/>
                          <a:ea typeface="+mn-ea"/>
                          <a:cs typeface="Times New Roman" pitchFamily="18" charset="0"/>
                        </a:rPr>
                        <a:t>transition-timing-function</a:t>
                      </a:r>
                    </a:p>
                  </a:txBody>
                  <a:tcPr marL="41441" marR="41441" marT="20721" marB="20721" anchor="ctr">
                    <a:solidFill>
                      <a:srgbClr val="00B0F0"/>
                    </a:solidFill>
                  </a:tcPr>
                </a:tc>
                <a:tc>
                  <a:txBody>
                    <a:bodyPr/>
                    <a:lstStyle/>
                    <a:p>
                      <a:pPr algn="l" fontAlgn="base">
                        <a:lnSpc>
                          <a:spcPct val="150000"/>
                        </a:lnSpc>
                      </a:pPr>
                      <a:r>
                        <a:rPr lang="en-US" sz="1800" b="0" i="0" kern="1200">
                          <a:solidFill>
                            <a:schemeClr val="dk1"/>
                          </a:solidFill>
                          <a:effectLst/>
                          <a:latin typeface="+mn-lt"/>
                          <a:ea typeface="+mn-ea"/>
                          <a:cs typeface="+mn-cs"/>
                        </a:rPr>
                        <a:t>Xác định cách thay đổi xảy ra theo thời gian</a:t>
                      </a:r>
                    </a:p>
                  </a:txBody>
                  <a:tcPr marL="41441" marR="41441" marT="20721" marB="20721" anchor="ctr"/>
                </a:tc>
                <a:tc>
                  <a:txBody>
                    <a:bodyPr/>
                    <a:lstStyle/>
                    <a:p>
                      <a:pPr algn="l" fontAlgn="base">
                        <a:lnSpc>
                          <a:spcPct val="150000"/>
                        </a:lnSpc>
                      </a:pPr>
                      <a:r>
                        <a:rPr lang="en-US" sz="1800" b="0" i="0" kern="1200">
                          <a:solidFill>
                            <a:schemeClr val="dk1"/>
                          </a:solidFill>
                          <a:effectLst/>
                          <a:latin typeface="+mn-lt"/>
                          <a:ea typeface="+mn-ea"/>
                          <a:cs typeface="+mn-cs"/>
                          <a:hlinkClick r:id="rId3"/>
                        </a:rPr>
                        <a:t>https://game.tuhoc.cc/8</a:t>
                      </a:r>
                      <a:r>
                        <a:rPr lang="en-US" sz="1800" b="0" i="0" kern="1200">
                          <a:solidFill>
                            <a:schemeClr val="dk1"/>
                          </a:solidFill>
                          <a:effectLst/>
                          <a:latin typeface="+mn-lt"/>
                          <a:ea typeface="+mn-ea"/>
                          <a:cs typeface="+mn-cs"/>
                        </a:rPr>
                        <a:t> </a:t>
                      </a:r>
                      <a:endParaRPr lang="vi-VN" sz="1800" b="0" i="0" kern="1200">
                        <a:solidFill>
                          <a:schemeClr val="dk1"/>
                        </a:solidFill>
                        <a:effectLst/>
                        <a:latin typeface="+mn-lt"/>
                        <a:ea typeface="+mn-ea"/>
                        <a:cs typeface="+mn-cs"/>
                      </a:endParaRPr>
                    </a:p>
                  </a:txBody>
                  <a:tcPr marL="41441" marR="41441" marT="20721" marB="20721" anchor="ctr"/>
                </a:tc>
                <a:extLst>
                  <a:ext uri="{0D108BD9-81ED-4DB2-BD59-A6C34878D82A}">
                    <a16:rowId xmlns:a16="http://schemas.microsoft.com/office/drawing/2014/main" val="1063522227"/>
                  </a:ext>
                </a:extLst>
              </a:tr>
              <a:tr h="610547">
                <a:tc>
                  <a:txBody>
                    <a:bodyPr/>
                    <a:lstStyle/>
                    <a:p>
                      <a:pPr marL="0" algn="ctr" defTabSz="914400" rtl="0" eaLnBrk="1" fontAlgn="base" latinLnBrk="0" hangingPunct="1">
                        <a:lnSpc>
                          <a:spcPct val="150000"/>
                        </a:lnSpc>
                      </a:pPr>
                      <a:r>
                        <a:rPr lang="en-US" sz="1800" b="1" i="0" kern="1200">
                          <a:solidFill>
                            <a:schemeClr val="tx1"/>
                          </a:solidFill>
                          <a:latin typeface="Times New Roman" pitchFamily="18" charset="0"/>
                          <a:ea typeface="+mn-ea"/>
                          <a:cs typeface="Times New Roman" pitchFamily="18" charset="0"/>
                        </a:rPr>
                        <a:t>transition-delay</a:t>
                      </a:r>
                    </a:p>
                  </a:txBody>
                  <a:tcPr marL="41441" marR="41441" marT="20721" marB="20721" anchor="ctr">
                    <a:solidFill>
                      <a:srgbClr val="00B0F0"/>
                    </a:solidFill>
                  </a:tcPr>
                </a:tc>
                <a:tc>
                  <a:txBody>
                    <a:bodyPr/>
                    <a:lstStyle/>
                    <a:p>
                      <a:pPr algn="l" fontAlgn="base">
                        <a:lnSpc>
                          <a:spcPct val="150000"/>
                        </a:lnSpc>
                      </a:pPr>
                      <a:r>
                        <a:rPr lang="en-US" sz="1800" b="0" i="0" kern="1200">
                          <a:solidFill>
                            <a:schemeClr val="dk1"/>
                          </a:solidFill>
                          <a:effectLst/>
                          <a:latin typeface="+mn-lt"/>
                          <a:ea typeface="+mn-ea"/>
                          <a:cs typeface="+mn-cs"/>
                        </a:rPr>
                        <a:t>Xác định thời gian trễ trước khi Transition bắt đầu</a:t>
                      </a:r>
                    </a:p>
                  </a:txBody>
                  <a:tcPr marL="41441" marR="41441" marT="20721" marB="20721" anchor="ctr"/>
                </a:tc>
                <a:tc>
                  <a:txBody>
                    <a:bodyPr/>
                    <a:lstStyle/>
                    <a:p>
                      <a:pPr algn="l" fontAlgn="base">
                        <a:lnSpc>
                          <a:spcPct val="150000"/>
                        </a:lnSpc>
                      </a:pPr>
                      <a:r>
                        <a:rPr lang="en-US" sz="1800" b="0" i="0" kern="1200">
                          <a:solidFill>
                            <a:schemeClr val="dk1"/>
                          </a:solidFill>
                          <a:effectLst/>
                          <a:latin typeface="+mn-lt"/>
                          <a:ea typeface="+mn-ea"/>
                          <a:cs typeface="+mn-cs"/>
                        </a:rPr>
                        <a:t>0.5s (0.5 giây)</a:t>
                      </a:r>
                    </a:p>
                  </a:txBody>
                  <a:tcPr marL="41441" marR="41441" marT="20721" marB="20721" anchor="ctr"/>
                </a:tc>
                <a:extLst>
                  <a:ext uri="{0D108BD9-81ED-4DB2-BD59-A6C34878D82A}">
                    <a16:rowId xmlns:a16="http://schemas.microsoft.com/office/drawing/2014/main" val="3667242958"/>
                  </a:ext>
                </a:extLst>
              </a:tr>
            </a:tbl>
          </a:graphicData>
        </a:graphic>
      </p:graphicFrame>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4"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5" cstate="print"/>
            <a:srcRect/>
            <a:stretch>
              <a:fillRect/>
            </a:stretch>
          </p:blipFill>
          <p:spPr bwMode="auto">
            <a:xfrm>
              <a:off x="200635" y="139370"/>
              <a:ext cx="800100" cy="400050"/>
            </a:xfrm>
            <a:prstGeom prst="rect">
              <a:avLst/>
            </a:prstGeom>
            <a:noFill/>
          </p:spPr>
        </p:pic>
      </p:grpSp>
      <p:grpSp>
        <p:nvGrpSpPr>
          <p:cNvPr id="3" name="Group 46">
            <a:extLst>
              <a:ext uri="{FF2B5EF4-FFF2-40B4-BE49-F238E27FC236}">
                <a16:creationId xmlns:a16="http://schemas.microsoft.com/office/drawing/2014/main" id="{A361F7D3-4E66-5417-9010-EF955DBBA6F7}"/>
              </a:ext>
            </a:extLst>
          </p:cNvPr>
          <p:cNvGrpSpPr>
            <a:grpSpLocks/>
          </p:cNvGrpSpPr>
          <p:nvPr/>
        </p:nvGrpSpPr>
        <p:grpSpPr bwMode="auto">
          <a:xfrm>
            <a:off x="702179" y="712439"/>
            <a:ext cx="3675702" cy="685800"/>
            <a:chOff x="1296" y="1824"/>
            <a:chExt cx="1981" cy="432"/>
          </a:xfrm>
        </p:grpSpPr>
        <p:sp>
          <p:nvSpPr>
            <p:cNvPr id="4" name="AutoShape 47">
              <a:extLst>
                <a:ext uri="{FF2B5EF4-FFF2-40B4-BE49-F238E27FC236}">
                  <a16:creationId xmlns:a16="http://schemas.microsoft.com/office/drawing/2014/main" id="{5B0ED36E-D153-F41B-B58E-251463613CDF}"/>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3FEC99F0-E27F-46F3-D27E-D15AB33468A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E01351C7-33D4-46FB-6541-5CCB66EC0FB8}"/>
                </a:ext>
              </a:extLst>
            </p:cNvPr>
            <p:cNvSpPr txBox="1">
              <a:spLocks noChangeArrowheads="1"/>
            </p:cNvSpPr>
            <p:nvPr/>
          </p:nvSpPr>
          <p:spPr bwMode="gray">
            <a:xfrm>
              <a:off x="1785" y="1925"/>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Các thuộc tính cơ bản</a:t>
              </a:r>
            </a:p>
          </p:txBody>
        </p:sp>
        <p:sp>
          <p:nvSpPr>
            <p:cNvPr id="14" name="Text Box 50">
              <a:extLst>
                <a:ext uri="{FF2B5EF4-FFF2-40B4-BE49-F238E27FC236}">
                  <a16:creationId xmlns:a16="http://schemas.microsoft.com/office/drawing/2014/main" id="{833A8D17-CD82-EFE2-574D-8205ED192C8B}"/>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17" name="Picture 16">
            <a:extLst>
              <a:ext uri="{FF2B5EF4-FFF2-40B4-BE49-F238E27FC236}">
                <a16:creationId xmlns:a16="http://schemas.microsoft.com/office/drawing/2014/main" id="{853FB687-2D94-F120-CD0F-6C58C523999E}"/>
              </a:ext>
            </a:extLst>
          </p:cNvPr>
          <p:cNvPicPr>
            <a:picLocks noChangeAspect="1"/>
          </p:cNvPicPr>
          <p:nvPr/>
        </p:nvPicPr>
        <p:blipFill>
          <a:blip r:embed="rId6"/>
          <a:stretch>
            <a:fillRect/>
          </a:stretch>
        </p:blipFill>
        <p:spPr>
          <a:xfrm>
            <a:off x="3515041" y="4949678"/>
            <a:ext cx="5610225" cy="1371600"/>
          </a:xfrm>
          <a:prstGeom prst="rect">
            <a:avLst/>
          </a:prstGeom>
        </p:spPr>
      </p:pic>
      <p:sp>
        <p:nvSpPr>
          <p:cNvPr id="19" name="TextBox 18">
            <a:extLst>
              <a:ext uri="{FF2B5EF4-FFF2-40B4-BE49-F238E27FC236}">
                <a16:creationId xmlns:a16="http://schemas.microsoft.com/office/drawing/2014/main" id="{88360A0C-3072-612F-552E-949117B246DC}"/>
              </a:ext>
            </a:extLst>
          </p:cNvPr>
          <p:cNvSpPr txBox="1"/>
          <p:nvPr/>
        </p:nvSpPr>
        <p:spPr>
          <a:xfrm>
            <a:off x="3239076" y="6321278"/>
            <a:ext cx="6099858" cy="458074"/>
          </a:xfrm>
          <a:prstGeom prst="rect">
            <a:avLst/>
          </a:prstGeom>
          <a:noFill/>
        </p:spPr>
        <p:txBody>
          <a:bodyPr wrap="square">
            <a:spAutoFit/>
          </a:bodyPr>
          <a:lstStyle/>
          <a:p>
            <a:pPr marL="0" algn="ctr" defTabSz="914400" rtl="0" eaLnBrk="1" fontAlgn="base" latinLnBrk="0" hangingPunct="1">
              <a:lnSpc>
                <a:spcPct val="150000"/>
              </a:lnSpc>
            </a:pPr>
            <a:r>
              <a:rPr lang="en-US" sz="1800" b="1" i="0" kern="1200">
                <a:solidFill>
                  <a:schemeClr val="tx1"/>
                </a:solidFill>
                <a:latin typeface="Times New Roman" pitchFamily="18" charset="0"/>
                <a:ea typeface="+mn-ea"/>
                <a:cs typeface="Times New Roman" pitchFamily="18" charset="0"/>
              </a:rPr>
              <a:t>transition-timing-function</a:t>
            </a:r>
          </a:p>
        </p:txBody>
      </p:sp>
    </p:spTree>
    <p:extLst>
      <p:ext uri="{BB962C8B-B14F-4D97-AF65-F5344CB8AC3E}">
        <p14:creationId xmlns:p14="http://schemas.microsoft.com/office/powerpoint/2010/main" val="337246788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3" name="Group 46">
            <a:extLst>
              <a:ext uri="{FF2B5EF4-FFF2-40B4-BE49-F238E27FC236}">
                <a16:creationId xmlns:a16="http://schemas.microsoft.com/office/drawing/2014/main" id="{A361F7D3-4E66-5417-9010-EF955DBBA6F7}"/>
              </a:ext>
            </a:extLst>
          </p:cNvPr>
          <p:cNvGrpSpPr>
            <a:grpSpLocks/>
          </p:cNvGrpSpPr>
          <p:nvPr/>
        </p:nvGrpSpPr>
        <p:grpSpPr bwMode="auto">
          <a:xfrm>
            <a:off x="702179" y="712439"/>
            <a:ext cx="3675702" cy="685800"/>
            <a:chOff x="1296" y="1824"/>
            <a:chExt cx="1981" cy="432"/>
          </a:xfrm>
        </p:grpSpPr>
        <p:sp>
          <p:nvSpPr>
            <p:cNvPr id="4" name="AutoShape 47">
              <a:extLst>
                <a:ext uri="{FF2B5EF4-FFF2-40B4-BE49-F238E27FC236}">
                  <a16:creationId xmlns:a16="http://schemas.microsoft.com/office/drawing/2014/main" id="{5B0ED36E-D153-F41B-B58E-251463613CDF}"/>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3FEC99F0-E27F-46F3-D27E-D15AB33468A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E01351C7-33D4-46FB-6541-5CCB66EC0FB8}"/>
                </a:ext>
              </a:extLst>
            </p:cNvPr>
            <p:cNvSpPr txBox="1">
              <a:spLocks noChangeArrowheads="1"/>
            </p:cNvSpPr>
            <p:nvPr/>
          </p:nvSpPr>
          <p:spPr bwMode="gray">
            <a:xfrm>
              <a:off x="1785" y="191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Ví dụ vận dụng </a:t>
              </a:r>
            </a:p>
          </p:txBody>
        </p:sp>
        <p:sp>
          <p:nvSpPr>
            <p:cNvPr id="14" name="Text Box 50">
              <a:extLst>
                <a:ext uri="{FF2B5EF4-FFF2-40B4-BE49-F238E27FC236}">
                  <a16:creationId xmlns:a16="http://schemas.microsoft.com/office/drawing/2014/main" id="{833A8D17-CD82-EFE2-574D-8205ED192C8B}"/>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pic>
        <p:nvPicPr>
          <p:cNvPr id="16" name="Picture 15">
            <a:extLst>
              <a:ext uri="{FF2B5EF4-FFF2-40B4-BE49-F238E27FC236}">
                <a16:creationId xmlns:a16="http://schemas.microsoft.com/office/drawing/2014/main" id="{4C8A9858-DE53-CFEC-33CF-4ADE2BA960F5}"/>
              </a:ext>
            </a:extLst>
          </p:cNvPr>
          <p:cNvPicPr>
            <a:picLocks noChangeAspect="1"/>
          </p:cNvPicPr>
          <p:nvPr/>
        </p:nvPicPr>
        <p:blipFill>
          <a:blip r:embed="rId5"/>
          <a:stretch>
            <a:fillRect/>
          </a:stretch>
        </p:blipFill>
        <p:spPr>
          <a:xfrm>
            <a:off x="1218001" y="1496664"/>
            <a:ext cx="5200650" cy="923925"/>
          </a:xfrm>
          <a:prstGeom prst="rect">
            <a:avLst/>
          </a:prstGeom>
        </p:spPr>
      </p:pic>
      <p:pic>
        <p:nvPicPr>
          <p:cNvPr id="18" name="Picture 17">
            <a:extLst>
              <a:ext uri="{FF2B5EF4-FFF2-40B4-BE49-F238E27FC236}">
                <a16:creationId xmlns:a16="http://schemas.microsoft.com/office/drawing/2014/main" id="{DF5F4C04-8F58-6BD7-3F2B-C32FCFAF0DB3}"/>
              </a:ext>
            </a:extLst>
          </p:cNvPr>
          <p:cNvPicPr>
            <a:picLocks noChangeAspect="1"/>
          </p:cNvPicPr>
          <p:nvPr/>
        </p:nvPicPr>
        <p:blipFill>
          <a:blip r:embed="rId6"/>
          <a:stretch>
            <a:fillRect/>
          </a:stretch>
        </p:blipFill>
        <p:spPr>
          <a:xfrm>
            <a:off x="1218001" y="2561727"/>
            <a:ext cx="5686165" cy="4230635"/>
          </a:xfrm>
          <a:prstGeom prst="rect">
            <a:avLst/>
          </a:prstGeom>
        </p:spPr>
      </p:pic>
      <p:pic>
        <p:nvPicPr>
          <p:cNvPr id="20" name="Picture 19">
            <a:extLst>
              <a:ext uri="{FF2B5EF4-FFF2-40B4-BE49-F238E27FC236}">
                <a16:creationId xmlns:a16="http://schemas.microsoft.com/office/drawing/2014/main" id="{814C3AA6-344D-8F86-9FA6-21308E998D4E}"/>
              </a:ext>
            </a:extLst>
          </p:cNvPr>
          <p:cNvPicPr>
            <a:picLocks noChangeAspect="1"/>
          </p:cNvPicPr>
          <p:nvPr/>
        </p:nvPicPr>
        <p:blipFill>
          <a:blip r:embed="rId7"/>
          <a:stretch>
            <a:fillRect/>
          </a:stretch>
        </p:blipFill>
        <p:spPr>
          <a:xfrm>
            <a:off x="8592749" y="1524545"/>
            <a:ext cx="2381250" cy="609600"/>
          </a:xfrm>
          <a:prstGeom prst="rect">
            <a:avLst/>
          </a:prstGeom>
        </p:spPr>
      </p:pic>
      <p:pic>
        <p:nvPicPr>
          <p:cNvPr id="22" name="Picture 21">
            <a:extLst>
              <a:ext uri="{FF2B5EF4-FFF2-40B4-BE49-F238E27FC236}">
                <a16:creationId xmlns:a16="http://schemas.microsoft.com/office/drawing/2014/main" id="{AD203EC7-58EE-3459-A587-68312CA2F28D}"/>
              </a:ext>
            </a:extLst>
          </p:cNvPr>
          <p:cNvPicPr>
            <a:picLocks noChangeAspect="1"/>
          </p:cNvPicPr>
          <p:nvPr/>
        </p:nvPicPr>
        <p:blipFill>
          <a:blip r:embed="rId8"/>
          <a:stretch>
            <a:fillRect/>
          </a:stretch>
        </p:blipFill>
        <p:spPr>
          <a:xfrm>
            <a:off x="8287949" y="3067050"/>
            <a:ext cx="2990850" cy="723900"/>
          </a:xfrm>
          <a:prstGeom prst="rect">
            <a:avLst/>
          </a:prstGeom>
        </p:spPr>
      </p:pic>
      <p:sp>
        <p:nvSpPr>
          <p:cNvPr id="23" name="Arrow: Down 22">
            <a:extLst>
              <a:ext uri="{FF2B5EF4-FFF2-40B4-BE49-F238E27FC236}">
                <a16:creationId xmlns:a16="http://schemas.microsoft.com/office/drawing/2014/main" id="{D349E7F9-4260-56AA-C4AD-C29CF34DA110}"/>
              </a:ext>
            </a:extLst>
          </p:cNvPr>
          <p:cNvSpPr/>
          <p:nvPr/>
        </p:nvSpPr>
        <p:spPr>
          <a:xfrm>
            <a:off x="9598179" y="2341647"/>
            <a:ext cx="370390" cy="4977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97037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3" name="Group 46">
            <a:extLst>
              <a:ext uri="{FF2B5EF4-FFF2-40B4-BE49-F238E27FC236}">
                <a16:creationId xmlns:a16="http://schemas.microsoft.com/office/drawing/2014/main" id="{A361F7D3-4E66-5417-9010-EF955DBBA6F7}"/>
              </a:ext>
            </a:extLst>
          </p:cNvPr>
          <p:cNvGrpSpPr>
            <a:grpSpLocks/>
          </p:cNvGrpSpPr>
          <p:nvPr/>
        </p:nvGrpSpPr>
        <p:grpSpPr bwMode="auto">
          <a:xfrm>
            <a:off x="702179" y="712439"/>
            <a:ext cx="3675702" cy="685800"/>
            <a:chOff x="1296" y="1824"/>
            <a:chExt cx="1981" cy="432"/>
          </a:xfrm>
        </p:grpSpPr>
        <p:sp>
          <p:nvSpPr>
            <p:cNvPr id="4" name="AutoShape 47">
              <a:extLst>
                <a:ext uri="{FF2B5EF4-FFF2-40B4-BE49-F238E27FC236}">
                  <a16:creationId xmlns:a16="http://schemas.microsoft.com/office/drawing/2014/main" id="{5B0ED36E-D153-F41B-B58E-251463613CDF}"/>
                </a:ext>
              </a:extLst>
            </p:cNvPr>
            <p:cNvSpPr>
              <a:spLocks noChangeArrowheads="1"/>
            </p:cNvSpPr>
            <p:nvPr/>
          </p:nvSpPr>
          <p:spPr bwMode="gray">
            <a:xfrm>
              <a:off x="1536" y="1899"/>
              <a:ext cx="174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3FEC99F0-E27F-46F3-D27E-D15AB33468A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E01351C7-33D4-46FB-6541-5CCB66EC0FB8}"/>
                </a:ext>
              </a:extLst>
            </p:cNvPr>
            <p:cNvSpPr txBox="1">
              <a:spLocks noChangeArrowheads="1"/>
            </p:cNvSpPr>
            <p:nvPr/>
          </p:nvSpPr>
          <p:spPr bwMode="gray">
            <a:xfrm>
              <a:off x="1785" y="1914"/>
              <a:ext cx="14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Cú pháp shorthand </a:t>
              </a:r>
            </a:p>
          </p:txBody>
        </p:sp>
        <p:sp>
          <p:nvSpPr>
            <p:cNvPr id="14" name="Text Box 50">
              <a:extLst>
                <a:ext uri="{FF2B5EF4-FFF2-40B4-BE49-F238E27FC236}">
                  <a16:creationId xmlns:a16="http://schemas.microsoft.com/office/drawing/2014/main" id="{833A8D17-CD82-EFE2-574D-8205ED192C8B}"/>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pic>
        <p:nvPicPr>
          <p:cNvPr id="20" name="Picture 19">
            <a:extLst>
              <a:ext uri="{FF2B5EF4-FFF2-40B4-BE49-F238E27FC236}">
                <a16:creationId xmlns:a16="http://schemas.microsoft.com/office/drawing/2014/main" id="{814C3AA6-344D-8F86-9FA6-21308E998D4E}"/>
              </a:ext>
            </a:extLst>
          </p:cNvPr>
          <p:cNvPicPr>
            <a:picLocks noChangeAspect="1"/>
          </p:cNvPicPr>
          <p:nvPr/>
        </p:nvPicPr>
        <p:blipFill>
          <a:blip r:embed="rId5"/>
          <a:stretch>
            <a:fillRect/>
          </a:stretch>
        </p:blipFill>
        <p:spPr>
          <a:xfrm>
            <a:off x="8592749" y="1524545"/>
            <a:ext cx="2381250" cy="609600"/>
          </a:xfrm>
          <a:prstGeom prst="rect">
            <a:avLst/>
          </a:prstGeom>
        </p:spPr>
      </p:pic>
      <p:pic>
        <p:nvPicPr>
          <p:cNvPr id="22" name="Picture 21">
            <a:extLst>
              <a:ext uri="{FF2B5EF4-FFF2-40B4-BE49-F238E27FC236}">
                <a16:creationId xmlns:a16="http://schemas.microsoft.com/office/drawing/2014/main" id="{AD203EC7-58EE-3459-A587-68312CA2F28D}"/>
              </a:ext>
            </a:extLst>
          </p:cNvPr>
          <p:cNvPicPr>
            <a:picLocks noChangeAspect="1"/>
          </p:cNvPicPr>
          <p:nvPr/>
        </p:nvPicPr>
        <p:blipFill>
          <a:blip r:embed="rId6"/>
          <a:stretch>
            <a:fillRect/>
          </a:stretch>
        </p:blipFill>
        <p:spPr>
          <a:xfrm>
            <a:off x="8287949" y="3067050"/>
            <a:ext cx="2990850" cy="723900"/>
          </a:xfrm>
          <a:prstGeom prst="rect">
            <a:avLst/>
          </a:prstGeom>
        </p:spPr>
      </p:pic>
      <p:sp>
        <p:nvSpPr>
          <p:cNvPr id="23" name="Arrow: Down 22">
            <a:extLst>
              <a:ext uri="{FF2B5EF4-FFF2-40B4-BE49-F238E27FC236}">
                <a16:creationId xmlns:a16="http://schemas.microsoft.com/office/drawing/2014/main" id="{D349E7F9-4260-56AA-C4AD-C29CF34DA110}"/>
              </a:ext>
            </a:extLst>
          </p:cNvPr>
          <p:cNvSpPr/>
          <p:nvPr/>
        </p:nvSpPr>
        <p:spPr>
          <a:xfrm>
            <a:off x="9598179" y="2341647"/>
            <a:ext cx="370390" cy="4977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DA28B2-930E-57A8-46D5-310718CBCAA8}"/>
              </a:ext>
            </a:extLst>
          </p:cNvPr>
          <p:cNvSpPr txBox="1"/>
          <p:nvPr/>
        </p:nvSpPr>
        <p:spPr>
          <a:xfrm>
            <a:off x="1147494" y="1552562"/>
            <a:ext cx="6099858" cy="369332"/>
          </a:xfrm>
          <a:prstGeom prst="rect">
            <a:avLst/>
          </a:prstGeom>
          <a:noFill/>
        </p:spPr>
        <p:txBody>
          <a:bodyPr wrap="square">
            <a:spAutoFit/>
          </a:bodyPr>
          <a:lstStyle/>
          <a:p>
            <a:r>
              <a:rPr lang="en-US" b="1" i="1">
                <a:solidFill>
                  <a:srgbClr val="8500FF"/>
                </a:solidFill>
                <a:latin typeface="Times New Roman" pitchFamily="18" charset="0"/>
                <a:cs typeface="Times New Roman" pitchFamily="18" charset="0"/>
              </a:rPr>
              <a:t>Lưu ý: </a:t>
            </a:r>
            <a:r>
              <a:rPr lang="en-US" b="1" i="1">
                <a:solidFill>
                  <a:srgbClr val="FF0000"/>
                </a:solidFill>
                <a:latin typeface="Times New Roman" pitchFamily="18" charset="0"/>
                <a:cs typeface="Times New Roman" pitchFamily="18" charset="0"/>
              </a:rPr>
              <a:t>transition-duration</a:t>
            </a:r>
            <a:r>
              <a:rPr lang="en-US" b="1" i="1">
                <a:latin typeface="Times New Roman" pitchFamily="18" charset="0"/>
                <a:cs typeface="Times New Roman" pitchFamily="18" charset="0"/>
              </a:rPr>
              <a:t> viết trước </a:t>
            </a:r>
            <a:r>
              <a:rPr lang="en-US" b="1" i="1">
                <a:solidFill>
                  <a:srgbClr val="FF0000"/>
                </a:solidFill>
                <a:latin typeface="Times New Roman" pitchFamily="18" charset="0"/>
                <a:cs typeface="Times New Roman" pitchFamily="18" charset="0"/>
              </a:rPr>
              <a:t>transition-delay</a:t>
            </a:r>
          </a:p>
        </p:txBody>
      </p:sp>
      <p:pic>
        <p:nvPicPr>
          <p:cNvPr id="21" name="Picture 20">
            <a:extLst>
              <a:ext uri="{FF2B5EF4-FFF2-40B4-BE49-F238E27FC236}">
                <a16:creationId xmlns:a16="http://schemas.microsoft.com/office/drawing/2014/main" id="{1FCD8727-D383-3517-AC26-86FA2FE9158F}"/>
              </a:ext>
            </a:extLst>
          </p:cNvPr>
          <p:cNvPicPr>
            <a:picLocks noChangeAspect="1"/>
          </p:cNvPicPr>
          <p:nvPr/>
        </p:nvPicPr>
        <p:blipFill>
          <a:blip r:embed="rId7"/>
          <a:stretch>
            <a:fillRect/>
          </a:stretch>
        </p:blipFill>
        <p:spPr>
          <a:xfrm>
            <a:off x="913201" y="2060799"/>
            <a:ext cx="7210425" cy="4533900"/>
          </a:xfrm>
          <a:prstGeom prst="rect">
            <a:avLst/>
          </a:prstGeom>
        </p:spPr>
      </p:pic>
      <p:sp>
        <p:nvSpPr>
          <p:cNvPr id="25" name="TextBox 24">
            <a:extLst>
              <a:ext uri="{FF2B5EF4-FFF2-40B4-BE49-F238E27FC236}">
                <a16:creationId xmlns:a16="http://schemas.microsoft.com/office/drawing/2014/main" id="{C876B9A5-29C4-D02C-934E-E19659E542A0}"/>
              </a:ext>
            </a:extLst>
          </p:cNvPr>
          <p:cNvSpPr txBox="1"/>
          <p:nvPr/>
        </p:nvSpPr>
        <p:spPr>
          <a:xfrm>
            <a:off x="2719039" y="6463894"/>
            <a:ext cx="2037014" cy="338554"/>
          </a:xfrm>
          <a:prstGeom prst="rect">
            <a:avLst/>
          </a:prstGeom>
          <a:solidFill>
            <a:srgbClr val="CC00FF"/>
          </a:solidFill>
        </p:spPr>
        <p:txBody>
          <a:bodyPr wrap="square" rtlCol="0">
            <a:spAutoFit/>
          </a:bodyPr>
          <a:lstStyle/>
          <a:p>
            <a:pPr algn="ctr"/>
            <a:r>
              <a:rPr lang="en-US" sz="1600" b="1" i="1">
                <a:solidFill>
                  <a:schemeClr val="bg1"/>
                </a:solidFill>
                <a:latin typeface="Times New Roman" pitchFamily="18" charset="0"/>
                <a:cs typeface="Times New Roman" pitchFamily="18" charset="0"/>
              </a:rPr>
              <a:t>transition-duration</a:t>
            </a:r>
            <a:endParaRPr lang="vi-VN" sz="11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47E504FF-4728-F228-5B17-E08FBC515248}"/>
              </a:ext>
            </a:extLst>
          </p:cNvPr>
          <p:cNvSpPr txBox="1"/>
          <p:nvPr/>
        </p:nvSpPr>
        <p:spPr>
          <a:xfrm>
            <a:off x="4907536" y="6460122"/>
            <a:ext cx="2037014" cy="338554"/>
          </a:xfrm>
          <a:prstGeom prst="rect">
            <a:avLst/>
          </a:prstGeom>
          <a:solidFill>
            <a:schemeClr val="accent2"/>
          </a:solidFill>
        </p:spPr>
        <p:txBody>
          <a:bodyPr wrap="square" rtlCol="0">
            <a:spAutoFit/>
          </a:bodyPr>
          <a:lstStyle/>
          <a:p>
            <a:pPr algn="ctr"/>
            <a:r>
              <a:rPr lang="en-US" sz="1600" b="1" i="1">
                <a:solidFill>
                  <a:srgbClr val="FF0000"/>
                </a:solidFill>
                <a:latin typeface="Times New Roman" pitchFamily="18" charset="0"/>
                <a:cs typeface="Times New Roman" pitchFamily="18" charset="0"/>
              </a:rPr>
              <a:t>transition-delay</a:t>
            </a:r>
            <a:endParaRPr lang="vi-VN" sz="1600" b="1" i="1">
              <a:solidFill>
                <a:srgbClr val="FF0000"/>
              </a:solidFill>
              <a:latin typeface="Times New Roman" pitchFamily="18" charset="0"/>
              <a:cs typeface="Times New Roman" pitchFamily="18" charset="0"/>
            </a:endParaRPr>
          </a:p>
        </p:txBody>
      </p:sp>
      <p:sp>
        <p:nvSpPr>
          <p:cNvPr id="28" name="Rectangle 27">
            <a:extLst>
              <a:ext uri="{FF2B5EF4-FFF2-40B4-BE49-F238E27FC236}">
                <a16:creationId xmlns:a16="http://schemas.microsoft.com/office/drawing/2014/main" id="{AF6412AE-1445-4F18-9C74-29E01CA0A4B6}"/>
              </a:ext>
            </a:extLst>
          </p:cNvPr>
          <p:cNvSpPr/>
          <p:nvPr/>
        </p:nvSpPr>
        <p:spPr>
          <a:xfrm>
            <a:off x="4907535" y="6026498"/>
            <a:ext cx="254774" cy="241001"/>
          </a:xfrm>
          <a:prstGeom prst="rect">
            <a:avLst/>
          </a:prstGeom>
          <a:solidFill>
            <a:srgbClr val="FFFF00">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34DD4E5-7A8C-0681-AAC9-A92D97009A35}"/>
              </a:ext>
            </a:extLst>
          </p:cNvPr>
          <p:cNvSpPr/>
          <p:nvPr/>
        </p:nvSpPr>
        <p:spPr>
          <a:xfrm>
            <a:off x="4377881" y="6026498"/>
            <a:ext cx="471911" cy="241001"/>
          </a:xfrm>
          <a:prstGeom prst="rect">
            <a:avLst/>
          </a:prstGeom>
          <a:solidFill>
            <a:srgbClr val="9999FF">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1" name="Straight Arrow Connector 10240">
            <a:extLst>
              <a:ext uri="{FF2B5EF4-FFF2-40B4-BE49-F238E27FC236}">
                <a16:creationId xmlns:a16="http://schemas.microsoft.com/office/drawing/2014/main" id="{9CD63D63-75C3-AE93-43B7-1BC7B7E4AD30}"/>
              </a:ext>
            </a:extLst>
          </p:cNvPr>
          <p:cNvCxnSpPr>
            <a:cxnSpLocks/>
            <a:stCxn id="29" idx="2"/>
            <a:endCxn id="25" idx="0"/>
          </p:cNvCxnSpPr>
          <p:nvPr/>
        </p:nvCxnSpPr>
        <p:spPr>
          <a:xfrm flipH="1">
            <a:off x="3737546" y="6267499"/>
            <a:ext cx="876291" cy="196395"/>
          </a:xfrm>
          <a:prstGeom prst="straightConnector1">
            <a:avLst/>
          </a:prstGeom>
          <a:ln w="38100">
            <a:solidFill>
              <a:srgbClr val="9999FF"/>
            </a:solidFill>
            <a:tailEnd type="triangle"/>
          </a:ln>
        </p:spPr>
        <p:style>
          <a:lnRef idx="1">
            <a:schemeClr val="accent1"/>
          </a:lnRef>
          <a:fillRef idx="0">
            <a:schemeClr val="accent1"/>
          </a:fillRef>
          <a:effectRef idx="0">
            <a:schemeClr val="accent1"/>
          </a:effectRef>
          <a:fontRef idx="minor">
            <a:schemeClr val="tx1"/>
          </a:fontRef>
        </p:style>
      </p:cxnSp>
      <p:cxnSp>
        <p:nvCxnSpPr>
          <p:cNvPr id="10244" name="Straight Arrow Connector 10243">
            <a:extLst>
              <a:ext uri="{FF2B5EF4-FFF2-40B4-BE49-F238E27FC236}">
                <a16:creationId xmlns:a16="http://schemas.microsoft.com/office/drawing/2014/main" id="{7CE024A0-D50A-AC94-DDB0-9415BFDDBE02}"/>
              </a:ext>
            </a:extLst>
          </p:cNvPr>
          <p:cNvCxnSpPr>
            <a:cxnSpLocks/>
            <a:stCxn id="28" idx="2"/>
            <a:endCxn id="27" idx="0"/>
          </p:cNvCxnSpPr>
          <p:nvPr/>
        </p:nvCxnSpPr>
        <p:spPr>
          <a:xfrm>
            <a:off x="5034922" y="6267499"/>
            <a:ext cx="891121" cy="192623"/>
          </a:xfrm>
          <a:prstGeom prst="straightConnector1">
            <a:avLst/>
          </a:prstGeom>
          <a:ln w="38100">
            <a:solidFill>
              <a:srgbClr val="99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94682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3" name="Group 46">
            <a:extLst>
              <a:ext uri="{FF2B5EF4-FFF2-40B4-BE49-F238E27FC236}">
                <a16:creationId xmlns:a16="http://schemas.microsoft.com/office/drawing/2014/main" id="{A361F7D3-4E66-5417-9010-EF955DBBA6F7}"/>
              </a:ext>
            </a:extLst>
          </p:cNvPr>
          <p:cNvGrpSpPr>
            <a:grpSpLocks/>
          </p:cNvGrpSpPr>
          <p:nvPr/>
        </p:nvGrpSpPr>
        <p:grpSpPr bwMode="auto">
          <a:xfrm>
            <a:off x="702179" y="712439"/>
            <a:ext cx="3911348" cy="685800"/>
            <a:chOff x="1296" y="1824"/>
            <a:chExt cx="2108" cy="432"/>
          </a:xfrm>
        </p:grpSpPr>
        <p:sp>
          <p:nvSpPr>
            <p:cNvPr id="4" name="AutoShape 47">
              <a:extLst>
                <a:ext uri="{FF2B5EF4-FFF2-40B4-BE49-F238E27FC236}">
                  <a16:creationId xmlns:a16="http://schemas.microsoft.com/office/drawing/2014/main" id="{5B0ED36E-D153-F41B-B58E-251463613CDF}"/>
                </a:ext>
              </a:extLst>
            </p:cNvPr>
            <p:cNvSpPr>
              <a:spLocks noChangeArrowheads="1"/>
            </p:cNvSpPr>
            <p:nvPr/>
          </p:nvSpPr>
          <p:spPr bwMode="gray">
            <a:xfrm>
              <a:off x="1536" y="1899"/>
              <a:ext cx="186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3FEC99F0-E27F-46F3-D27E-D15AB33468A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E01351C7-33D4-46FB-6541-5CCB66EC0FB8}"/>
                </a:ext>
              </a:extLst>
            </p:cNvPr>
            <p:cNvSpPr txBox="1">
              <a:spLocks noChangeArrowheads="1"/>
            </p:cNvSpPr>
            <p:nvPr/>
          </p:nvSpPr>
          <p:spPr bwMode="gray">
            <a:xfrm>
              <a:off x="1785" y="1914"/>
              <a:ext cx="16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Một số lưu ý quan trọng</a:t>
              </a:r>
            </a:p>
          </p:txBody>
        </p:sp>
        <p:sp>
          <p:nvSpPr>
            <p:cNvPr id="14" name="Text Box 50">
              <a:extLst>
                <a:ext uri="{FF2B5EF4-FFF2-40B4-BE49-F238E27FC236}">
                  <a16:creationId xmlns:a16="http://schemas.microsoft.com/office/drawing/2014/main" id="{833A8D17-CD82-EFE2-574D-8205ED192C8B}"/>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p>
          </p:txBody>
        </p:sp>
      </p:grpSp>
      <p:pic>
        <p:nvPicPr>
          <p:cNvPr id="15" name="Picture 14">
            <a:extLst>
              <a:ext uri="{FF2B5EF4-FFF2-40B4-BE49-F238E27FC236}">
                <a16:creationId xmlns:a16="http://schemas.microsoft.com/office/drawing/2014/main" id="{2FDD16A7-3598-27C0-F1EE-791492715082}"/>
              </a:ext>
            </a:extLst>
          </p:cNvPr>
          <p:cNvPicPr>
            <a:picLocks noChangeAspect="1"/>
          </p:cNvPicPr>
          <p:nvPr/>
        </p:nvPicPr>
        <p:blipFill>
          <a:blip r:embed="rId5"/>
          <a:stretch>
            <a:fillRect/>
          </a:stretch>
        </p:blipFill>
        <p:spPr>
          <a:xfrm>
            <a:off x="1609508" y="1499852"/>
            <a:ext cx="2886075" cy="295275"/>
          </a:xfrm>
          <a:prstGeom prst="rect">
            <a:avLst/>
          </a:prstGeom>
        </p:spPr>
      </p:pic>
      <p:sp>
        <p:nvSpPr>
          <p:cNvPr id="16" name="TextBox 15">
            <a:extLst>
              <a:ext uri="{FF2B5EF4-FFF2-40B4-BE49-F238E27FC236}">
                <a16:creationId xmlns:a16="http://schemas.microsoft.com/office/drawing/2014/main" id="{99E19797-6AAA-A682-BB95-21A74BB55401}"/>
              </a:ext>
            </a:extLst>
          </p:cNvPr>
          <p:cNvSpPr txBox="1"/>
          <p:nvPr/>
        </p:nvSpPr>
        <p:spPr>
          <a:xfrm>
            <a:off x="1667451" y="2126773"/>
            <a:ext cx="3564306" cy="1477328"/>
          </a:xfrm>
          <a:prstGeom prst="rect">
            <a:avLst/>
          </a:prstGeom>
          <a:noFill/>
        </p:spPr>
        <p:txBody>
          <a:bodyPr wrap="square">
            <a:spAutoFit/>
          </a:bodyPr>
          <a:lstStyle/>
          <a:p>
            <a:r>
              <a:rPr lang="en-US" b="1" i="1">
                <a:solidFill>
                  <a:srgbClr val="8500FF"/>
                </a:solidFill>
                <a:latin typeface="Times New Roman" pitchFamily="18" charset="0"/>
                <a:cs typeface="Times New Roman" pitchFamily="18" charset="0"/>
              </a:rPr>
              <a:t>Lưu ý 1: </a:t>
            </a:r>
          </a:p>
          <a:p>
            <a:r>
              <a:rPr lang="en-US" b="0">
                <a:solidFill>
                  <a:srgbClr val="FF0000"/>
                </a:solidFill>
                <a:effectLst/>
                <a:latin typeface="Consolas" panose="020B0609020204030204" pitchFamily="49" charset="0"/>
              </a:rPr>
              <a:t>Không phải thuộc tính nào cũng hỗ trợ </a:t>
            </a:r>
            <a:r>
              <a:rPr lang="en-US">
                <a:solidFill>
                  <a:srgbClr val="6A9955"/>
                </a:solidFill>
                <a:latin typeface="Consolas" panose="020B0609020204030204" pitchFamily="49" charset="0"/>
              </a:rPr>
              <a:t>transition, animation</a:t>
            </a:r>
          </a:p>
          <a:p>
            <a:endParaRPr lang="en-US" b="1" i="1">
              <a:solidFill>
                <a:srgbClr val="FF0000"/>
              </a:solidFill>
              <a:latin typeface="Times New Roman" pitchFamily="18" charset="0"/>
              <a:cs typeface="Times New Roman" pitchFamily="18" charset="0"/>
            </a:endParaRPr>
          </a:p>
        </p:txBody>
      </p:sp>
      <p:pic>
        <p:nvPicPr>
          <p:cNvPr id="10249" name="Picture 10248">
            <a:extLst>
              <a:ext uri="{FF2B5EF4-FFF2-40B4-BE49-F238E27FC236}">
                <a16:creationId xmlns:a16="http://schemas.microsoft.com/office/drawing/2014/main" id="{B817CD0C-F5D6-7E2A-D4FF-7F6966874228}"/>
              </a:ext>
            </a:extLst>
          </p:cNvPr>
          <p:cNvPicPr>
            <a:picLocks noChangeAspect="1"/>
          </p:cNvPicPr>
          <p:nvPr/>
        </p:nvPicPr>
        <p:blipFill>
          <a:blip r:embed="rId6"/>
          <a:stretch>
            <a:fillRect/>
          </a:stretch>
        </p:blipFill>
        <p:spPr>
          <a:xfrm>
            <a:off x="1667451" y="3429000"/>
            <a:ext cx="4038600" cy="3295650"/>
          </a:xfrm>
          <a:prstGeom prst="rect">
            <a:avLst/>
          </a:prstGeom>
        </p:spPr>
      </p:pic>
      <p:sp>
        <p:nvSpPr>
          <p:cNvPr id="10250" name="TextBox 10249">
            <a:extLst>
              <a:ext uri="{FF2B5EF4-FFF2-40B4-BE49-F238E27FC236}">
                <a16:creationId xmlns:a16="http://schemas.microsoft.com/office/drawing/2014/main" id="{6F21BDF7-4E67-5450-74FA-9D43B7F9F58A}"/>
              </a:ext>
            </a:extLst>
          </p:cNvPr>
          <p:cNvSpPr txBox="1"/>
          <p:nvPr/>
        </p:nvSpPr>
        <p:spPr>
          <a:xfrm>
            <a:off x="7790458" y="2126773"/>
            <a:ext cx="3564306" cy="1754326"/>
          </a:xfrm>
          <a:prstGeom prst="rect">
            <a:avLst/>
          </a:prstGeom>
          <a:noFill/>
        </p:spPr>
        <p:txBody>
          <a:bodyPr wrap="square">
            <a:spAutoFit/>
          </a:bodyPr>
          <a:lstStyle/>
          <a:p>
            <a:r>
              <a:rPr lang="en-US" b="1" i="1">
                <a:solidFill>
                  <a:srgbClr val="8500FF"/>
                </a:solidFill>
                <a:latin typeface="Times New Roman" pitchFamily="18" charset="0"/>
                <a:cs typeface="Times New Roman" pitchFamily="18" charset="0"/>
              </a:rPr>
              <a:t>Lưu ý 2: </a:t>
            </a:r>
          </a:p>
          <a:p>
            <a:r>
              <a:rPr lang="en-US" b="0">
                <a:solidFill>
                  <a:srgbClr val="FF0000"/>
                </a:solidFill>
                <a:effectLst/>
                <a:latin typeface="Consolas" panose="020B0609020204030204" pitchFamily="49" charset="0"/>
              </a:rPr>
              <a:t>Không nên tác động </a:t>
            </a:r>
            <a:r>
              <a:rPr lang="en-US" b="0">
                <a:solidFill>
                  <a:srgbClr val="6A9955"/>
                </a:solidFill>
                <a:effectLst/>
                <a:latin typeface="Consolas" panose="020B0609020204030204" pitchFamily="49" charset="0"/>
              </a:rPr>
              <a:t>transition vào phần </a:t>
            </a:r>
            <a:r>
              <a:rPr lang="en-US" b="0">
                <a:solidFill>
                  <a:srgbClr val="FF0000"/>
                </a:solidFill>
                <a:effectLst/>
                <a:latin typeface="Consolas" panose="020B0609020204030204" pitchFamily="49" charset="0"/>
              </a:rPr>
              <a:t>hover, active</a:t>
            </a:r>
            <a:r>
              <a:rPr lang="en-US" b="0">
                <a:solidFill>
                  <a:srgbClr val="6A9955"/>
                </a:solidFill>
                <a:effectLst/>
                <a:latin typeface="Consolas" panose="020B0609020204030204" pitchFamily="49" charset="0"/>
              </a:rPr>
              <a:t>, v.v.</a:t>
            </a:r>
            <a:endParaRPr lang="en-US" b="0">
              <a:solidFill>
                <a:srgbClr val="D4D4D4"/>
              </a:solidFill>
              <a:effectLst/>
              <a:latin typeface="Consolas" panose="020B0609020204030204" pitchFamily="49" charset="0"/>
            </a:endParaRPr>
          </a:p>
          <a:p>
            <a:endParaRPr lang="en-US">
              <a:solidFill>
                <a:srgbClr val="6A9955"/>
              </a:solidFill>
              <a:latin typeface="Consolas" panose="020B0609020204030204" pitchFamily="49" charset="0"/>
            </a:endParaRPr>
          </a:p>
          <a:p>
            <a:endParaRPr lang="en-US" b="1" i="1">
              <a:solidFill>
                <a:srgbClr val="FF0000"/>
              </a:solidFill>
              <a:latin typeface="Times New Roman" pitchFamily="18" charset="0"/>
              <a:cs typeface="Times New Roman" pitchFamily="18" charset="0"/>
            </a:endParaRPr>
          </a:p>
        </p:txBody>
      </p:sp>
      <p:pic>
        <p:nvPicPr>
          <p:cNvPr id="10254" name="Picture 10253">
            <a:extLst>
              <a:ext uri="{FF2B5EF4-FFF2-40B4-BE49-F238E27FC236}">
                <a16:creationId xmlns:a16="http://schemas.microsoft.com/office/drawing/2014/main" id="{E29A9347-D23B-0C91-359E-B47A105B1030}"/>
              </a:ext>
            </a:extLst>
          </p:cNvPr>
          <p:cNvPicPr>
            <a:picLocks noChangeAspect="1"/>
          </p:cNvPicPr>
          <p:nvPr/>
        </p:nvPicPr>
        <p:blipFill>
          <a:blip r:embed="rId7"/>
          <a:stretch>
            <a:fillRect/>
          </a:stretch>
        </p:blipFill>
        <p:spPr>
          <a:xfrm>
            <a:off x="9476797" y="3429000"/>
            <a:ext cx="2619375" cy="2905125"/>
          </a:xfrm>
          <a:prstGeom prst="rect">
            <a:avLst/>
          </a:prstGeom>
        </p:spPr>
      </p:pic>
      <p:pic>
        <p:nvPicPr>
          <p:cNvPr id="10256" name="Picture 10255">
            <a:extLst>
              <a:ext uri="{FF2B5EF4-FFF2-40B4-BE49-F238E27FC236}">
                <a16:creationId xmlns:a16="http://schemas.microsoft.com/office/drawing/2014/main" id="{7A9F3E6F-B222-D7B0-3774-629C3F2D8AF5}"/>
              </a:ext>
            </a:extLst>
          </p:cNvPr>
          <p:cNvPicPr>
            <a:picLocks noChangeAspect="1"/>
          </p:cNvPicPr>
          <p:nvPr/>
        </p:nvPicPr>
        <p:blipFill>
          <a:blip r:embed="rId8"/>
          <a:stretch>
            <a:fillRect/>
          </a:stretch>
        </p:blipFill>
        <p:spPr>
          <a:xfrm>
            <a:off x="6840113" y="3428999"/>
            <a:ext cx="2514600" cy="2905125"/>
          </a:xfrm>
          <a:prstGeom prst="rect">
            <a:avLst/>
          </a:prstGeom>
        </p:spPr>
      </p:pic>
    </p:spTree>
    <p:extLst>
      <p:ext uri="{BB962C8B-B14F-4D97-AF65-F5344CB8AC3E}">
        <p14:creationId xmlns:p14="http://schemas.microsoft.com/office/powerpoint/2010/main" val="7685148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1293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057930" cy="685800"/>
            <a:chOff x="1296" y="1824"/>
            <a:chExt cx="2187"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87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171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Giới thiệu CSS Transform</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sp>
        <p:nvSpPr>
          <p:cNvPr id="17" name="TextBox 16">
            <a:extLst>
              <a:ext uri="{FF2B5EF4-FFF2-40B4-BE49-F238E27FC236}">
                <a16:creationId xmlns:a16="http://schemas.microsoft.com/office/drawing/2014/main" id="{6E90236B-E71C-E5C8-FB0B-06A1B1851449}"/>
              </a:ext>
            </a:extLst>
          </p:cNvPr>
          <p:cNvSpPr txBox="1"/>
          <p:nvPr/>
        </p:nvSpPr>
        <p:spPr>
          <a:xfrm>
            <a:off x="1048225" y="1569896"/>
            <a:ext cx="10918562" cy="369332"/>
          </a:xfrm>
          <a:prstGeom prst="rect">
            <a:avLst/>
          </a:prstGeom>
          <a:noFill/>
        </p:spPr>
        <p:txBody>
          <a:bodyPr wrap="square">
            <a:spAutoFit/>
          </a:bodyPr>
          <a:lstStyle/>
          <a:p>
            <a:pPr marL="285750" indent="-285750" algn="l">
              <a:buFont typeface="Wingdings" panose="05000000000000000000" pitchFamily="2" charset="2"/>
              <a:buChar char="ü"/>
            </a:pPr>
            <a:r>
              <a:rPr lang="vi-VN" b="1" i="1">
                <a:solidFill>
                  <a:srgbClr val="8500FF"/>
                </a:solidFill>
                <a:latin typeface="Times New Roman" pitchFamily="18" charset="0"/>
                <a:cs typeface="Times New Roman" pitchFamily="18" charset="0"/>
              </a:rPr>
              <a:t>CSS Transform </a:t>
            </a:r>
            <a:r>
              <a:rPr lang="vi-VN" b="1" i="1">
                <a:latin typeface="Times New Roman" pitchFamily="18" charset="0"/>
                <a:cs typeface="Times New Roman" pitchFamily="18" charset="0"/>
              </a:rPr>
              <a:t>cho phép chúng ta thay đổi </a:t>
            </a:r>
            <a:r>
              <a:rPr lang="vi-VN" b="1" i="1">
                <a:solidFill>
                  <a:srgbClr val="8500FF"/>
                </a:solidFill>
                <a:latin typeface="Times New Roman" pitchFamily="18" charset="0"/>
                <a:cs typeface="Times New Roman" pitchFamily="18" charset="0"/>
              </a:rPr>
              <a:t>hình dạng, kích thước </a:t>
            </a:r>
            <a:r>
              <a:rPr lang="vi-VN" b="1" i="1">
                <a:latin typeface="Times New Roman" pitchFamily="18" charset="0"/>
                <a:cs typeface="Times New Roman" pitchFamily="18" charset="0"/>
              </a:rPr>
              <a:t>và </a:t>
            </a:r>
            <a:r>
              <a:rPr lang="vi-VN" b="1" i="1">
                <a:solidFill>
                  <a:srgbClr val="8500FF"/>
                </a:solidFill>
                <a:latin typeface="Times New Roman" pitchFamily="18" charset="0"/>
                <a:cs typeface="Times New Roman" pitchFamily="18" charset="0"/>
              </a:rPr>
              <a:t>vị trí </a:t>
            </a:r>
            <a:r>
              <a:rPr lang="vi-VN" b="1" i="1">
                <a:latin typeface="Times New Roman" pitchFamily="18" charset="0"/>
                <a:cs typeface="Times New Roman" pitchFamily="18" charset="0"/>
              </a:rPr>
              <a:t>của các phần tử trên trang web</a:t>
            </a:r>
            <a:endParaRPr lang="en-US" b="1" i="1">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6D3ED62F-69ED-491B-AB0B-151B6E7A16C9}"/>
              </a:ext>
            </a:extLst>
          </p:cNvPr>
          <p:cNvPicPr>
            <a:picLocks noChangeAspect="1"/>
          </p:cNvPicPr>
          <p:nvPr/>
        </p:nvPicPr>
        <p:blipFill>
          <a:blip r:embed="rId5"/>
          <a:stretch>
            <a:fillRect/>
          </a:stretch>
        </p:blipFill>
        <p:spPr>
          <a:xfrm>
            <a:off x="1585386" y="2298505"/>
            <a:ext cx="5042014" cy="3661979"/>
          </a:xfrm>
          <a:prstGeom prst="rect">
            <a:avLst/>
          </a:prstGeom>
        </p:spPr>
      </p:pic>
      <p:pic>
        <p:nvPicPr>
          <p:cNvPr id="5" name="Picture 4">
            <a:extLst>
              <a:ext uri="{FF2B5EF4-FFF2-40B4-BE49-F238E27FC236}">
                <a16:creationId xmlns:a16="http://schemas.microsoft.com/office/drawing/2014/main" id="{E99B987A-6C70-2384-4217-D823651B1C30}"/>
              </a:ext>
            </a:extLst>
          </p:cNvPr>
          <p:cNvPicPr>
            <a:picLocks noChangeAspect="1"/>
          </p:cNvPicPr>
          <p:nvPr/>
        </p:nvPicPr>
        <p:blipFill>
          <a:blip r:embed="rId6"/>
          <a:stretch>
            <a:fillRect/>
          </a:stretch>
        </p:blipFill>
        <p:spPr>
          <a:xfrm>
            <a:off x="6791325" y="2298506"/>
            <a:ext cx="4843462" cy="3661979"/>
          </a:xfrm>
          <a:prstGeom prst="rect">
            <a:avLst/>
          </a:prstGeom>
        </p:spPr>
      </p:pic>
      <p:sp>
        <p:nvSpPr>
          <p:cNvPr id="14" name="TextBox 13">
            <a:extLst>
              <a:ext uri="{FF2B5EF4-FFF2-40B4-BE49-F238E27FC236}">
                <a16:creationId xmlns:a16="http://schemas.microsoft.com/office/drawing/2014/main" id="{D338DD47-E88D-10F9-CC48-6B4EE2691239}"/>
              </a:ext>
            </a:extLst>
          </p:cNvPr>
          <p:cNvSpPr txBox="1"/>
          <p:nvPr/>
        </p:nvSpPr>
        <p:spPr>
          <a:xfrm>
            <a:off x="1573482" y="6135095"/>
            <a:ext cx="2628900" cy="369332"/>
          </a:xfrm>
          <a:prstGeom prst="rect">
            <a:avLst/>
          </a:prstGeom>
          <a:noFill/>
        </p:spPr>
        <p:txBody>
          <a:bodyPr wrap="square">
            <a:spAutoFit/>
          </a:bodyPr>
          <a:lstStyle/>
          <a:p>
            <a:r>
              <a:rPr lang="en-US">
                <a:hlinkClick r:id="rId7"/>
              </a:rPr>
              <a:t>https://game.tuhoc.cc/9/</a:t>
            </a:r>
            <a:r>
              <a:rPr lang="en-US"/>
              <a:t> </a:t>
            </a:r>
          </a:p>
        </p:txBody>
      </p:sp>
    </p:spTree>
    <p:extLst>
      <p:ext uri="{BB962C8B-B14F-4D97-AF65-F5344CB8AC3E}">
        <p14:creationId xmlns:p14="http://schemas.microsoft.com/office/powerpoint/2010/main" val="2106103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870629" cy="685800"/>
            <a:chOff x="1296" y="1824"/>
            <a:chExt cx="2625"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3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Chức năng chính CSS Transform</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17" name="TextBox 16">
            <a:extLst>
              <a:ext uri="{FF2B5EF4-FFF2-40B4-BE49-F238E27FC236}">
                <a16:creationId xmlns:a16="http://schemas.microsoft.com/office/drawing/2014/main" id="{6E90236B-E71C-E5C8-FB0B-06A1B1851449}"/>
              </a:ext>
            </a:extLst>
          </p:cNvPr>
          <p:cNvSpPr txBox="1"/>
          <p:nvPr/>
        </p:nvSpPr>
        <p:spPr>
          <a:xfrm>
            <a:off x="1048225" y="1569896"/>
            <a:ext cx="10918562" cy="369332"/>
          </a:xfrm>
          <a:prstGeom prst="rect">
            <a:avLst/>
          </a:prstGeom>
          <a:noFill/>
        </p:spPr>
        <p:txBody>
          <a:bodyPr wrap="square">
            <a:spAutoFit/>
          </a:bodyPr>
          <a:lstStyle/>
          <a:p>
            <a:pPr algn="l"/>
            <a:r>
              <a:rPr lang="en-US" b="1" i="1">
                <a:solidFill>
                  <a:srgbClr val="8500FF"/>
                </a:solidFill>
                <a:latin typeface="Times New Roman" pitchFamily="18" charset="0"/>
                <a:cs typeface="Times New Roman" pitchFamily="18" charset="0"/>
              </a:rPr>
              <a:t>1. Rotate</a:t>
            </a:r>
            <a:r>
              <a:rPr lang="en-US" b="1" i="1">
                <a:latin typeface="Times New Roman" pitchFamily="18" charset="0"/>
                <a:cs typeface="Times New Roman" pitchFamily="18" charset="0"/>
              </a:rPr>
              <a:t> (Xoay): Bằng cách sử dụng rotate, chúng ta có thể xoay phần tử một góc xác định</a:t>
            </a:r>
          </a:p>
        </p:txBody>
      </p:sp>
      <p:pic>
        <p:nvPicPr>
          <p:cNvPr id="6" name="Picture 5">
            <a:extLst>
              <a:ext uri="{FF2B5EF4-FFF2-40B4-BE49-F238E27FC236}">
                <a16:creationId xmlns:a16="http://schemas.microsoft.com/office/drawing/2014/main" id="{464B3C1D-31AE-8997-5E3C-A2F6044335C8}"/>
              </a:ext>
            </a:extLst>
          </p:cNvPr>
          <p:cNvPicPr>
            <a:picLocks noChangeAspect="1"/>
          </p:cNvPicPr>
          <p:nvPr/>
        </p:nvPicPr>
        <p:blipFill>
          <a:blip r:embed="rId5"/>
          <a:stretch>
            <a:fillRect/>
          </a:stretch>
        </p:blipFill>
        <p:spPr>
          <a:xfrm>
            <a:off x="1179385" y="2078831"/>
            <a:ext cx="3219450" cy="962025"/>
          </a:xfrm>
          <a:prstGeom prst="rect">
            <a:avLst/>
          </a:prstGeom>
        </p:spPr>
      </p:pic>
      <p:pic>
        <p:nvPicPr>
          <p:cNvPr id="16" name="Picture 15">
            <a:extLst>
              <a:ext uri="{FF2B5EF4-FFF2-40B4-BE49-F238E27FC236}">
                <a16:creationId xmlns:a16="http://schemas.microsoft.com/office/drawing/2014/main" id="{6D4F81DD-4F76-578F-17A6-CAC9E73EACFC}"/>
              </a:ext>
            </a:extLst>
          </p:cNvPr>
          <p:cNvPicPr>
            <a:picLocks noChangeAspect="1"/>
          </p:cNvPicPr>
          <p:nvPr/>
        </p:nvPicPr>
        <p:blipFill>
          <a:blip r:embed="rId6"/>
          <a:stretch>
            <a:fillRect/>
          </a:stretch>
        </p:blipFill>
        <p:spPr>
          <a:xfrm>
            <a:off x="1179385" y="3180459"/>
            <a:ext cx="3133725" cy="3476625"/>
          </a:xfrm>
          <a:prstGeom prst="rect">
            <a:avLst/>
          </a:prstGeom>
        </p:spPr>
      </p:pic>
      <p:pic>
        <p:nvPicPr>
          <p:cNvPr id="19" name="Picture 18">
            <a:extLst>
              <a:ext uri="{FF2B5EF4-FFF2-40B4-BE49-F238E27FC236}">
                <a16:creationId xmlns:a16="http://schemas.microsoft.com/office/drawing/2014/main" id="{EC4979CD-D897-2F12-861C-BF427B4752D8}"/>
              </a:ext>
            </a:extLst>
          </p:cNvPr>
          <p:cNvPicPr>
            <a:picLocks noChangeAspect="1"/>
          </p:cNvPicPr>
          <p:nvPr/>
        </p:nvPicPr>
        <p:blipFill>
          <a:blip r:embed="rId7"/>
          <a:stretch>
            <a:fillRect/>
          </a:stretch>
        </p:blipFill>
        <p:spPr>
          <a:xfrm>
            <a:off x="5124500" y="2559843"/>
            <a:ext cx="2533650" cy="2562225"/>
          </a:xfrm>
          <a:prstGeom prst="rect">
            <a:avLst/>
          </a:prstGeom>
        </p:spPr>
      </p:pic>
      <p:pic>
        <p:nvPicPr>
          <p:cNvPr id="21" name="Picture 20">
            <a:extLst>
              <a:ext uri="{FF2B5EF4-FFF2-40B4-BE49-F238E27FC236}">
                <a16:creationId xmlns:a16="http://schemas.microsoft.com/office/drawing/2014/main" id="{38ED96FE-FB55-B403-D290-DBEC732F59A5}"/>
              </a:ext>
            </a:extLst>
          </p:cNvPr>
          <p:cNvPicPr>
            <a:picLocks noChangeAspect="1"/>
          </p:cNvPicPr>
          <p:nvPr/>
        </p:nvPicPr>
        <p:blipFill>
          <a:blip r:embed="rId8"/>
          <a:stretch>
            <a:fillRect/>
          </a:stretch>
        </p:blipFill>
        <p:spPr>
          <a:xfrm>
            <a:off x="8885968" y="2559843"/>
            <a:ext cx="2495500" cy="2562225"/>
          </a:xfrm>
          <a:prstGeom prst="rect">
            <a:avLst/>
          </a:prstGeom>
        </p:spPr>
      </p:pic>
      <p:sp>
        <p:nvSpPr>
          <p:cNvPr id="22" name="Arrow: Right 21">
            <a:extLst>
              <a:ext uri="{FF2B5EF4-FFF2-40B4-BE49-F238E27FC236}">
                <a16:creationId xmlns:a16="http://schemas.microsoft.com/office/drawing/2014/main" id="{4F345D24-8A15-1A01-1F16-14A0BBD3CDE0}"/>
              </a:ext>
            </a:extLst>
          </p:cNvPr>
          <p:cNvSpPr/>
          <p:nvPr/>
        </p:nvSpPr>
        <p:spPr>
          <a:xfrm>
            <a:off x="8076393" y="3609975"/>
            <a:ext cx="46672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118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4. Background-clip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Quy định vùng đổ nền   </a:t>
            </a:r>
          </a:p>
        </p:txBody>
      </p:sp>
      <p:graphicFrame>
        <p:nvGraphicFramePr>
          <p:cNvPr id="2" name="Table 1">
            <a:extLst>
              <a:ext uri="{FF2B5EF4-FFF2-40B4-BE49-F238E27FC236}">
                <a16:creationId xmlns:a16="http://schemas.microsoft.com/office/drawing/2014/main" id="{14A9342D-2009-B304-C6BB-05B4D1788603}"/>
              </a:ext>
            </a:extLst>
          </p:cNvPr>
          <p:cNvGraphicFramePr>
            <a:graphicFrameLocks noGrp="1"/>
          </p:cNvGraphicFramePr>
          <p:nvPr/>
        </p:nvGraphicFramePr>
        <p:xfrm>
          <a:off x="1158836" y="1842900"/>
          <a:ext cx="10848944" cy="1394948"/>
        </p:xfrm>
        <a:graphic>
          <a:graphicData uri="http://schemas.openxmlformats.org/drawingml/2006/table">
            <a:tbl>
              <a:tblPr firstRow="1" firstCol="1" bandRow="1">
                <a:tableStyleId>{5C22544A-7EE6-4342-B048-85BDC9FD1C3A}</a:tableStyleId>
              </a:tblPr>
              <a:tblGrid>
                <a:gridCol w="998811">
                  <a:extLst>
                    <a:ext uri="{9D8B030D-6E8A-4147-A177-3AD203B41FA5}">
                      <a16:colId xmlns:a16="http://schemas.microsoft.com/office/drawing/2014/main" val="2583722390"/>
                    </a:ext>
                  </a:extLst>
                </a:gridCol>
                <a:gridCol w="1801404">
                  <a:extLst>
                    <a:ext uri="{9D8B030D-6E8A-4147-A177-3AD203B41FA5}">
                      <a16:colId xmlns:a16="http://schemas.microsoft.com/office/drawing/2014/main" val="4049612280"/>
                    </a:ext>
                  </a:extLst>
                </a:gridCol>
                <a:gridCol w="8048729">
                  <a:extLst>
                    <a:ext uri="{9D8B030D-6E8A-4147-A177-3AD203B41FA5}">
                      <a16:colId xmlns:a16="http://schemas.microsoft.com/office/drawing/2014/main" val="132168980"/>
                    </a:ext>
                  </a:extLst>
                </a:gridCol>
              </a:tblGrid>
              <a:tr h="28623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Border-box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Default - Ảnh sẽ đổ vào full kích thước phần tử ( content+padding+border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padding-box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chỉ đổ đến padding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Content-box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Ảnh chỉ đổ phần content</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011180490"/>
                  </a:ext>
                </a:extLst>
              </a:tr>
            </a:tbl>
          </a:graphicData>
        </a:graphic>
      </p:graphicFrame>
      <p:pic>
        <p:nvPicPr>
          <p:cNvPr id="5" name="Picture 4">
            <a:extLst>
              <a:ext uri="{FF2B5EF4-FFF2-40B4-BE49-F238E27FC236}">
                <a16:creationId xmlns:a16="http://schemas.microsoft.com/office/drawing/2014/main" id="{42703633-A5D9-97AE-9394-4CE744322019}"/>
              </a:ext>
            </a:extLst>
          </p:cNvPr>
          <p:cNvPicPr>
            <a:picLocks noChangeAspect="1"/>
          </p:cNvPicPr>
          <p:nvPr/>
        </p:nvPicPr>
        <p:blipFill>
          <a:blip r:embed="rId5"/>
          <a:stretch>
            <a:fillRect/>
          </a:stretch>
        </p:blipFill>
        <p:spPr>
          <a:xfrm>
            <a:off x="1205580" y="3381270"/>
            <a:ext cx="2867025" cy="809625"/>
          </a:xfrm>
          <a:prstGeom prst="rect">
            <a:avLst/>
          </a:prstGeom>
        </p:spPr>
      </p:pic>
      <p:pic>
        <p:nvPicPr>
          <p:cNvPr id="6" name="Picture 5">
            <a:extLst>
              <a:ext uri="{FF2B5EF4-FFF2-40B4-BE49-F238E27FC236}">
                <a16:creationId xmlns:a16="http://schemas.microsoft.com/office/drawing/2014/main" id="{59175D8C-730A-E7CD-01F1-9AD8CD90958F}"/>
              </a:ext>
            </a:extLst>
          </p:cNvPr>
          <p:cNvPicPr>
            <a:picLocks noChangeAspect="1"/>
          </p:cNvPicPr>
          <p:nvPr/>
        </p:nvPicPr>
        <p:blipFill>
          <a:blip r:embed="rId6"/>
          <a:stretch>
            <a:fillRect/>
          </a:stretch>
        </p:blipFill>
        <p:spPr>
          <a:xfrm>
            <a:off x="1205580" y="4334317"/>
            <a:ext cx="3594135" cy="2446880"/>
          </a:xfrm>
          <a:prstGeom prst="rect">
            <a:avLst/>
          </a:prstGeom>
        </p:spPr>
      </p:pic>
      <p:pic>
        <p:nvPicPr>
          <p:cNvPr id="16" name="Picture 15">
            <a:extLst>
              <a:ext uri="{FF2B5EF4-FFF2-40B4-BE49-F238E27FC236}">
                <a16:creationId xmlns:a16="http://schemas.microsoft.com/office/drawing/2014/main" id="{10B1F527-FC61-2F33-4B01-B12A11A3EBFE}"/>
              </a:ext>
            </a:extLst>
          </p:cNvPr>
          <p:cNvPicPr>
            <a:picLocks noChangeAspect="1"/>
          </p:cNvPicPr>
          <p:nvPr/>
        </p:nvPicPr>
        <p:blipFill>
          <a:blip r:embed="rId7"/>
          <a:stretch>
            <a:fillRect/>
          </a:stretch>
        </p:blipFill>
        <p:spPr>
          <a:xfrm>
            <a:off x="5467984" y="3560160"/>
            <a:ext cx="3252309" cy="3221037"/>
          </a:xfrm>
          <a:prstGeom prst="rect">
            <a:avLst/>
          </a:prstGeom>
        </p:spPr>
      </p:pic>
      <p:pic>
        <p:nvPicPr>
          <p:cNvPr id="19" name="Picture 18">
            <a:extLst>
              <a:ext uri="{FF2B5EF4-FFF2-40B4-BE49-F238E27FC236}">
                <a16:creationId xmlns:a16="http://schemas.microsoft.com/office/drawing/2014/main" id="{4AE1AB84-F8B3-5F7F-E544-B887F9E7769E}"/>
              </a:ext>
            </a:extLst>
          </p:cNvPr>
          <p:cNvPicPr>
            <a:picLocks noChangeAspect="1"/>
          </p:cNvPicPr>
          <p:nvPr/>
        </p:nvPicPr>
        <p:blipFill>
          <a:blip r:embed="rId8"/>
          <a:stretch>
            <a:fillRect/>
          </a:stretch>
        </p:blipFill>
        <p:spPr>
          <a:xfrm>
            <a:off x="8935030" y="5170678"/>
            <a:ext cx="2085975" cy="1619250"/>
          </a:xfrm>
          <a:prstGeom prst="rect">
            <a:avLst/>
          </a:prstGeom>
        </p:spPr>
      </p:pic>
      <p:grpSp>
        <p:nvGrpSpPr>
          <p:cNvPr id="4" name="Group 46">
            <a:extLst>
              <a:ext uri="{FF2B5EF4-FFF2-40B4-BE49-F238E27FC236}">
                <a16:creationId xmlns:a16="http://schemas.microsoft.com/office/drawing/2014/main" id="{85E8B338-FA66-C6CD-9A89-B76E424E22C7}"/>
              </a:ext>
            </a:extLst>
          </p:cNvPr>
          <p:cNvGrpSpPr>
            <a:grpSpLocks/>
          </p:cNvGrpSpPr>
          <p:nvPr/>
        </p:nvGrpSpPr>
        <p:grpSpPr bwMode="auto">
          <a:xfrm>
            <a:off x="702179" y="712439"/>
            <a:ext cx="3777305" cy="685800"/>
            <a:chOff x="1296" y="1824"/>
            <a:chExt cx="2101" cy="432"/>
          </a:xfrm>
        </p:grpSpPr>
        <p:sp>
          <p:nvSpPr>
            <p:cNvPr id="14" name="AutoShape 47">
              <a:extLst>
                <a:ext uri="{FF2B5EF4-FFF2-40B4-BE49-F238E27FC236}">
                  <a16:creationId xmlns:a16="http://schemas.microsoft.com/office/drawing/2014/main" id="{CEEC28A4-B153-6265-31CF-02772F6754F8}"/>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D4F977D4-838B-F47D-A367-2A444D1252C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AB380279-8BA7-74B0-1ECF-F7974D011399}"/>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8" name="Text Box 50">
              <a:extLst>
                <a:ext uri="{FF2B5EF4-FFF2-40B4-BE49-F238E27FC236}">
                  <a16:creationId xmlns:a16="http://schemas.microsoft.com/office/drawing/2014/main" id="{7646821E-6499-E2A1-1B45-E2C734B385B7}"/>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351594087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870629" cy="685800"/>
            <a:chOff x="1296" y="1824"/>
            <a:chExt cx="2625"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3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Chức năng chính CSS Transform</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17" name="TextBox 16">
            <a:extLst>
              <a:ext uri="{FF2B5EF4-FFF2-40B4-BE49-F238E27FC236}">
                <a16:creationId xmlns:a16="http://schemas.microsoft.com/office/drawing/2014/main" id="{6E90236B-E71C-E5C8-FB0B-06A1B1851449}"/>
              </a:ext>
            </a:extLst>
          </p:cNvPr>
          <p:cNvSpPr txBox="1"/>
          <p:nvPr/>
        </p:nvSpPr>
        <p:spPr>
          <a:xfrm>
            <a:off x="1048225" y="1569896"/>
            <a:ext cx="10918562" cy="646331"/>
          </a:xfrm>
          <a:prstGeom prst="rect">
            <a:avLst/>
          </a:prstGeom>
          <a:noFill/>
        </p:spPr>
        <p:txBody>
          <a:bodyPr wrap="square">
            <a:spAutoFit/>
          </a:bodyPr>
          <a:lstStyle/>
          <a:p>
            <a:pPr algn="l"/>
            <a:r>
              <a:rPr lang="en-US" b="1" i="1">
                <a:solidFill>
                  <a:srgbClr val="8500FF"/>
                </a:solidFill>
                <a:latin typeface="Times New Roman" pitchFamily="18" charset="0"/>
                <a:cs typeface="Times New Roman" pitchFamily="18" charset="0"/>
              </a:rPr>
              <a:t>2. Scale </a:t>
            </a:r>
            <a:r>
              <a:rPr lang="en-US" b="1" i="1">
                <a:latin typeface="Times New Roman" pitchFamily="18" charset="0"/>
                <a:cs typeface="Times New Roman" pitchFamily="18" charset="0"/>
              </a:rPr>
              <a:t>(Co giãn): Sử dụng scale để co giãn phần tử theo chiều ngang và chiều dọc. </a:t>
            </a:r>
          </a:p>
          <a:p>
            <a:pPr marL="285750" indent="-285750" algn="l">
              <a:buFont typeface="Wingdings" panose="05000000000000000000" pitchFamily="2" charset="2"/>
              <a:buChar char="ü"/>
            </a:pPr>
            <a:r>
              <a:rPr lang="en-US" b="1" i="1">
                <a:latin typeface="Times New Roman" pitchFamily="18" charset="0"/>
                <a:cs typeface="Times New Roman" pitchFamily="18" charset="0"/>
              </a:rPr>
              <a:t>Nhập 1 đối số thì co giãn cả 2 chiều</a:t>
            </a:r>
          </a:p>
        </p:txBody>
      </p:sp>
      <p:pic>
        <p:nvPicPr>
          <p:cNvPr id="4" name="Picture 3">
            <a:extLst>
              <a:ext uri="{FF2B5EF4-FFF2-40B4-BE49-F238E27FC236}">
                <a16:creationId xmlns:a16="http://schemas.microsoft.com/office/drawing/2014/main" id="{A6B7DB0D-8314-0CAB-8980-E12912B069E0}"/>
              </a:ext>
            </a:extLst>
          </p:cNvPr>
          <p:cNvPicPr>
            <a:picLocks noChangeAspect="1"/>
          </p:cNvPicPr>
          <p:nvPr/>
        </p:nvPicPr>
        <p:blipFill>
          <a:blip r:embed="rId5"/>
          <a:stretch>
            <a:fillRect/>
          </a:stretch>
        </p:blipFill>
        <p:spPr>
          <a:xfrm>
            <a:off x="1055647" y="2725879"/>
            <a:ext cx="2533650" cy="2562225"/>
          </a:xfrm>
          <a:prstGeom prst="rect">
            <a:avLst/>
          </a:prstGeom>
        </p:spPr>
      </p:pic>
      <p:sp>
        <p:nvSpPr>
          <p:cNvPr id="5" name="Arrow: Right 4">
            <a:extLst>
              <a:ext uri="{FF2B5EF4-FFF2-40B4-BE49-F238E27FC236}">
                <a16:creationId xmlns:a16="http://schemas.microsoft.com/office/drawing/2014/main" id="{F3D2CA84-2EE4-1FA0-5441-3F1795739DFE}"/>
              </a:ext>
            </a:extLst>
          </p:cNvPr>
          <p:cNvSpPr/>
          <p:nvPr/>
        </p:nvSpPr>
        <p:spPr>
          <a:xfrm>
            <a:off x="3678215" y="3822325"/>
            <a:ext cx="46672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2405F68-16E5-3790-414B-EF6FA1AD836D}"/>
              </a:ext>
            </a:extLst>
          </p:cNvPr>
          <p:cNvPicPr>
            <a:picLocks noChangeAspect="1"/>
          </p:cNvPicPr>
          <p:nvPr/>
        </p:nvPicPr>
        <p:blipFill>
          <a:blip r:embed="rId6"/>
          <a:stretch>
            <a:fillRect/>
          </a:stretch>
        </p:blipFill>
        <p:spPr>
          <a:xfrm>
            <a:off x="4998012" y="4808537"/>
            <a:ext cx="3143250" cy="590550"/>
          </a:xfrm>
          <a:prstGeom prst="rect">
            <a:avLst/>
          </a:prstGeom>
        </p:spPr>
      </p:pic>
      <p:pic>
        <p:nvPicPr>
          <p:cNvPr id="20" name="Picture 19">
            <a:extLst>
              <a:ext uri="{FF2B5EF4-FFF2-40B4-BE49-F238E27FC236}">
                <a16:creationId xmlns:a16="http://schemas.microsoft.com/office/drawing/2014/main" id="{A2AC637D-7C74-1FDE-00DE-63ACC9747D87}"/>
              </a:ext>
            </a:extLst>
          </p:cNvPr>
          <p:cNvPicPr>
            <a:picLocks noChangeAspect="1"/>
          </p:cNvPicPr>
          <p:nvPr/>
        </p:nvPicPr>
        <p:blipFill>
          <a:blip r:embed="rId7"/>
          <a:stretch>
            <a:fillRect/>
          </a:stretch>
        </p:blipFill>
        <p:spPr>
          <a:xfrm>
            <a:off x="4759887" y="3203499"/>
            <a:ext cx="3619500" cy="1438275"/>
          </a:xfrm>
          <a:prstGeom prst="rect">
            <a:avLst/>
          </a:prstGeom>
        </p:spPr>
      </p:pic>
      <p:pic>
        <p:nvPicPr>
          <p:cNvPr id="24" name="Picture 23">
            <a:extLst>
              <a:ext uri="{FF2B5EF4-FFF2-40B4-BE49-F238E27FC236}">
                <a16:creationId xmlns:a16="http://schemas.microsoft.com/office/drawing/2014/main" id="{8039B399-1598-B6F4-6C84-BF095422FFB7}"/>
              </a:ext>
            </a:extLst>
          </p:cNvPr>
          <p:cNvPicPr>
            <a:picLocks noChangeAspect="1"/>
          </p:cNvPicPr>
          <p:nvPr/>
        </p:nvPicPr>
        <p:blipFill>
          <a:blip r:embed="rId8"/>
          <a:stretch>
            <a:fillRect/>
          </a:stretch>
        </p:blipFill>
        <p:spPr>
          <a:xfrm>
            <a:off x="8960855" y="5043487"/>
            <a:ext cx="2581275" cy="1152525"/>
          </a:xfrm>
          <a:prstGeom prst="rect">
            <a:avLst/>
          </a:prstGeom>
        </p:spPr>
      </p:pic>
      <p:pic>
        <p:nvPicPr>
          <p:cNvPr id="26" name="Picture 25">
            <a:extLst>
              <a:ext uri="{FF2B5EF4-FFF2-40B4-BE49-F238E27FC236}">
                <a16:creationId xmlns:a16="http://schemas.microsoft.com/office/drawing/2014/main" id="{F6B0D30A-1545-41A7-AFBD-7C4B6ED133DE}"/>
              </a:ext>
            </a:extLst>
          </p:cNvPr>
          <p:cNvPicPr>
            <a:picLocks noChangeAspect="1"/>
          </p:cNvPicPr>
          <p:nvPr/>
        </p:nvPicPr>
        <p:blipFill>
          <a:blip r:embed="rId9"/>
          <a:stretch>
            <a:fillRect/>
          </a:stretch>
        </p:blipFill>
        <p:spPr>
          <a:xfrm>
            <a:off x="8935030" y="1997232"/>
            <a:ext cx="2806488" cy="2829060"/>
          </a:xfrm>
          <a:prstGeom prst="rect">
            <a:avLst/>
          </a:prstGeom>
        </p:spPr>
      </p:pic>
      <p:cxnSp>
        <p:nvCxnSpPr>
          <p:cNvPr id="27" name="Straight Arrow Connector 26">
            <a:extLst>
              <a:ext uri="{FF2B5EF4-FFF2-40B4-BE49-F238E27FC236}">
                <a16:creationId xmlns:a16="http://schemas.microsoft.com/office/drawing/2014/main" id="{D31D58E0-3C0F-6E21-8E29-D496BD16BB60}"/>
              </a:ext>
            </a:extLst>
          </p:cNvPr>
          <p:cNvCxnSpPr>
            <a:cxnSpLocks/>
          </p:cNvCxnSpPr>
          <p:nvPr/>
        </p:nvCxnSpPr>
        <p:spPr>
          <a:xfrm flipV="1">
            <a:off x="1198316" y="2595970"/>
            <a:ext cx="2390981"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F1A09F6-6CB5-8BE1-7122-6487EDADD735}"/>
              </a:ext>
            </a:extLst>
          </p:cNvPr>
          <p:cNvSpPr txBox="1"/>
          <p:nvPr/>
        </p:nvSpPr>
        <p:spPr>
          <a:xfrm>
            <a:off x="1948249" y="2264010"/>
            <a:ext cx="891114" cy="276999"/>
          </a:xfrm>
          <a:prstGeom prst="rect">
            <a:avLst/>
          </a:prstGeom>
          <a:solidFill>
            <a:srgbClr val="0000CC"/>
          </a:solidFill>
        </p:spPr>
        <p:txBody>
          <a:bodyPr wrap="square" rtlCol="0">
            <a:spAutoFit/>
          </a:bodyPr>
          <a:lstStyle/>
          <a:p>
            <a:pPr algn="ctr"/>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200px</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30" name="Straight Arrow Connector 29">
            <a:extLst>
              <a:ext uri="{FF2B5EF4-FFF2-40B4-BE49-F238E27FC236}">
                <a16:creationId xmlns:a16="http://schemas.microsoft.com/office/drawing/2014/main" id="{16FC4E82-02CB-4D66-3A0E-231B9087105C}"/>
              </a:ext>
            </a:extLst>
          </p:cNvPr>
          <p:cNvCxnSpPr>
            <a:cxnSpLocks/>
          </p:cNvCxnSpPr>
          <p:nvPr/>
        </p:nvCxnSpPr>
        <p:spPr>
          <a:xfrm>
            <a:off x="4812045" y="2986601"/>
            <a:ext cx="3471283"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46B09D9-D036-4BAE-D162-DB5DADCDE87D}"/>
              </a:ext>
            </a:extLst>
          </p:cNvPr>
          <p:cNvSpPr txBox="1"/>
          <p:nvPr/>
        </p:nvSpPr>
        <p:spPr>
          <a:xfrm>
            <a:off x="3873696" y="3429000"/>
            <a:ext cx="720323" cy="276999"/>
          </a:xfrm>
          <a:prstGeom prst="rect">
            <a:avLst/>
          </a:prstGeom>
          <a:solidFill>
            <a:srgbClr val="0000CC"/>
          </a:solidFill>
        </p:spPr>
        <p:txBody>
          <a:bodyPr wrap="square" rtlCol="0">
            <a:spAutoFit/>
          </a:bodyPr>
          <a:lstStyle/>
          <a:p>
            <a:pPr algn="ctr"/>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100px</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41" name="Straight Arrow Connector 10240">
            <a:extLst>
              <a:ext uri="{FF2B5EF4-FFF2-40B4-BE49-F238E27FC236}">
                <a16:creationId xmlns:a16="http://schemas.microsoft.com/office/drawing/2014/main" id="{1EBE287D-B78E-CE38-CB20-BACD34602BB5}"/>
              </a:ext>
            </a:extLst>
          </p:cNvPr>
          <p:cNvCxnSpPr>
            <a:cxnSpLocks/>
          </p:cNvCxnSpPr>
          <p:nvPr/>
        </p:nvCxnSpPr>
        <p:spPr>
          <a:xfrm>
            <a:off x="4655112" y="3140172"/>
            <a:ext cx="11857" cy="156492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45" name="TextBox 10244">
            <a:extLst>
              <a:ext uri="{FF2B5EF4-FFF2-40B4-BE49-F238E27FC236}">
                <a16:creationId xmlns:a16="http://schemas.microsoft.com/office/drawing/2014/main" id="{3761E2F9-1F4C-7D27-25E5-91C8991969D4}"/>
              </a:ext>
            </a:extLst>
          </p:cNvPr>
          <p:cNvSpPr txBox="1"/>
          <p:nvPr/>
        </p:nvSpPr>
        <p:spPr>
          <a:xfrm>
            <a:off x="9130415" y="3426784"/>
            <a:ext cx="720323" cy="276999"/>
          </a:xfrm>
          <a:prstGeom prst="rect">
            <a:avLst/>
          </a:prstGeom>
          <a:solidFill>
            <a:srgbClr val="0000CC"/>
          </a:solidFill>
        </p:spPr>
        <p:txBody>
          <a:bodyPr wrap="square" rtlCol="0">
            <a:spAutoFit/>
          </a:bodyPr>
          <a:lstStyle/>
          <a:p>
            <a:pPr algn="ctr"/>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300px</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246" name="TextBox 10245">
            <a:extLst>
              <a:ext uri="{FF2B5EF4-FFF2-40B4-BE49-F238E27FC236}">
                <a16:creationId xmlns:a16="http://schemas.microsoft.com/office/drawing/2014/main" id="{CC9C4A12-36B5-D97D-5617-A361DC3E952E}"/>
              </a:ext>
            </a:extLst>
          </p:cNvPr>
          <p:cNvSpPr txBox="1"/>
          <p:nvPr/>
        </p:nvSpPr>
        <p:spPr>
          <a:xfrm>
            <a:off x="9978112" y="1616062"/>
            <a:ext cx="720323" cy="276999"/>
          </a:xfrm>
          <a:prstGeom prst="rect">
            <a:avLst/>
          </a:prstGeom>
          <a:solidFill>
            <a:srgbClr val="0000CC"/>
          </a:solidFill>
        </p:spPr>
        <p:txBody>
          <a:bodyPr wrap="square" rtlCol="0">
            <a:spAutoFit/>
          </a:bodyPr>
          <a:lstStyle/>
          <a:p>
            <a:pPr algn="ctr"/>
            <a:r>
              <a:rPr lang="en-US" sz="1200" b="1">
                <a:solidFill>
                  <a:srgbClr val="FFFF00"/>
                </a:solidFill>
                <a:latin typeface="Tahoma" panose="020B0604030504040204" pitchFamily="34" charset="0"/>
                <a:ea typeface="Tahoma" panose="020B0604030504040204" pitchFamily="34" charset="0"/>
                <a:cs typeface="Tahoma" panose="020B0604030504040204" pitchFamily="34" charset="0"/>
              </a:rPr>
              <a:t>300px</a:t>
            </a:r>
            <a:endParaRPr lang="vi-VN" sz="12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cxnSp>
        <p:nvCxnSpPr>
          <p:cNvPr id="10247" name="Straight Arrow Connector 10246">
            <a:extLst>
              <a:ext uri="{FF2B5EF4-FFF2-40B4-BE49-F238E27FC236}">
                <a16:creationId xmlns:a16="http://schemas.microsoft.com/office/drawing/2014/main" id="{C5AA93E7-0D33-CE9D-14AE-2789F38A9E06}"/>
              </a:ext>
            </a:extLst>
          </p:cNvPr>
          <p:cNvCxnSpPr>
            <a:cxnSpLocks/>
          </p:cNvCxnSpPr>
          <p:nvPr/>
        </p:nvCxnSpPr>
        <p:spPr>
          <a:xfrm>
            <a:off x="8952923" y="1992983"/>
            <a:ext cx="2788595" cy="424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49" name="Straight Arrow Connector 10248">
            <a:extLst>
              <a:ext uri="{FF2B5EF4-FFF2-40B4-BE49-F238E27FC236}">
                <a16:creationId xmlns:a16="http://schemas.microsoft.com/office/drawing/2014/main" id="{4DAAEBE3-565B-078B-7863-19A069A34D2D}"/>
              </a:ext>
            </a:extLst>
          </p:cNvPr>
          <p:cNvCxnSpPr>
            <a:cxnSpLocks/>
          </p:cNvCxnSpPr>
          <p:nvPr/>
        </p:nvCxnSpPr>
        <p:spPr>
          <a:xfrm>
            <a:off x="8801628" y="2106958"/>
            <a:ext cx="11857" cy="280738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50" name="Straight Arrow Connector 10249">
            <a:extLst>
              <a:ext uri="{FF2B5EF4-FFF2-40B4-BE49-F238E27FC236}">
                <a16:creationId xmlns:a16="http://schemas.microsoft.com/office/drawing/2014/main" id="{125E64DF-917E-A6A5-AB1F-590F25E62104}"/>
              </a:ext>
            </a:extLst>
          </p:cNvPr>
          <p:cNvCxnSpPr>
            <a:cxnSpLocks/>
          </p:cNvCxnSpPr>
          <p:nvPr/>
        </p:nvCxnSpPr>
        <p:spPr>
          <a:xfrm>
            <a:off x="13099439" y="959769"/>
            <a:ext cx="2788595" cy="424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71685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870629" cy="685800"/>
            <a:chOff x="1296" y="1824"/>
            <a:chExt cx="2625"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3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Chức năng chính CSS Transform</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17" name="TextBox 16">
            <a:extLst>
              <a:ext uri="{FF2B5EF4-FFF2-40B4-BE49-F238E27FC236}">
                <a16:creationId xmlns:a16="http://schemas.microsoft.com/office/drawing/2014/main" id="{6E90236B-E71C-E5C8-FB0B-06A1B1851449}"/>
              </a:ext>
            </a:extLst>
          </p:cNvPr>
          <p:cNvSpPr txBox="1"/>
          <p:nvPr/>
        </p:nvSpPr>
        <p:spPr>
          <a:xfrm>
            <a:off x="1048225" y="1569896"/>
            <a:ext cx="10918562" cy="369332"/>
          </a:xfrm>
          <a:prstGeom prst="rect">
            <a:avLst/>
          </a:prstGeom>
          <a:noFill/>
        </p:spPr>
        <p:txBody>
          <a:bodyPr wrap="square">
            <a:spAutoFit/>
          </a:bodyPr>
          <a:lstStyle/>
          <a:p>
            <a:pPr algn="l"/>
            <a:r>
              <a:rPr lang="en-US" b="1" i="1">
                <a:solidFill>
                  <a:srgbClr val="8500FF"/>
                </a:solidFill>
                <a:latin typeface="Times New Roman" pitchFamily="18" charset="0"/>
                <a:cs typeface="Times New Roman" pitchFamily="18" charset="0"/>
              </a:rPr>
              <a:t>3. Skew</a:t>
            </a:r>
            <a:r>
              <a:rPr lang="en-US" b="1" i="1">
                <a:latin typeface="Times New Roman" pitchFamily="18" charset="0"/>
                <a:cs typeface="Times New Roman" pitchFamily="18" charset="0"/>
              </a:rPr>
              <a:t> (Biến dạng) : Sử dụng để nghiêng phần tử theo 2 chiều</a:t>
            </a:r>
          </a:p>
        </p:txBody>
      </p:sp>
      <p:pic>
        <p:nvPicPr>
          <p:cNvPr id="4" name="Picture 3">
            <a:extLst>
              <a:ext uri="{FF2B5EF4-FFF2-40B4-BE49-F238E27FC236}">
                <a16:creationId xmlns:a16="http://schemas.microsoft.com/office/drawing/2014/main" id="{A6B7DB0D-8314-0CAB-8980-E12912B069E0}"/>
              </a:ext>
            </a:extLst>
          </p:cNvPr>
          <p:cNvPicPr>
            <a:picLocks noChangeAspect="1"/>
          </p:cNvPicPr>
          <p:nvPr/>
        </p:nvPicPr>
        <p:blipFill>
          <a:blip r:embed="rId5"/>
          <a:stretch>
            <a:fillRect/>
          </a:stretch>
        </p:blipFill>
        <p:spPr>
          <a:xfrm>
            <a:off x="943037" y="3062958"/>
            <a:ext cx="1867009" cy="1888065"/>
          </a:xfrm>
          <a:prstGeom prst="rect">
            <a:avLst/>
          </a:prstGeom>
        </p:spPr>
      </p:pic>
      <p:sp>
        <p:nvSpPr>
          <p:cNvPr id="5" name="Arrow: Right 4">
            <a:extLst>
              <a:ext uri="{FF2B5EF4-FFF2-40B4-BE49-F238E27FC236}">
                <a16:creationId xmlns:a16="http://schemas.microsoft.com/office/drawing/2014/main" id="{F3D2CA84-2EE4-1FA0-5441-3F1795739DFE}"/>
              </a:ext>
            </a:extLst>
          </p:cNvPr>
          <p:cNvSpPr/>
          <p:nvPr/>
        </p:nvSpPr>
        <p:spPr>
          <a:xfrm>
            <a:off x="2986583" y="3781190"/>
            <a:ext cx="46672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0" name="Straight Arrow Connector 10249">
            <a:extLst>
              <a:ext uri="{FF2B5EF4-FFF2-40B4-BE49-F238E27FC236}">
                <a16:creationId xmlns:a16="http://schemas.microsoft.com/office/drawing/2014/main" id="{125E64DF-917E-A6A5-AB1F-590F25E62104}"/>
              </a:ext>
            </a:extLst>
          </p:cNvPr>
          <p:cNvCxnSpPr>
            <a:cxnSpLocks/>
          </p:cNvCxnSpPr>
          <p:nvPr/>
        </p:nvCxnSpPr>
        <p:spPr>
          <a:xfrm>
            <a:off x="13099439" y="959769"/>
            <a:ext cx="2788595" cy="424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3753FB2-0131-EA2E-A3C5-016F1469945A}"/>
              </a:ext>
            </a:extLst>
          </p:cNvPr>
          <p:cNvPicPr>
            <a:picLocks noChangeAspect="1"/>
          </p:cNvPicPr>
          <p:nvPr/>
        </p:nvPicPr>
        <p:blipFill>
          <a:blip r:embed="rId6"/>
          <a:stretch>
            <a:fillRect/>
          </a:stretch>
        </p:blipFill>
        <p:spPr>
          <a:xfrm>
            <a:off x="3628528" y="5120353"/>
            <a:ext cx="2395042" cy="1070895"/>
          </a:xfrm>
          <a:prstGeom prst="rect">
            <a:avLst/>
          </a:prstGeom>
        </p:spPr>
      </p:pic>
      <p:pic>
        <p:nvPicPr>
          <p:cNvPr id="14" name="Picture 13">
            <a:extLst>
              <a:ext uri="{FF2B5EF4-FFF2-40B4-BE49-F238E27FC236}">
                <a16:creationId xmlns:a16="http://schemas.microsoft.com/office/drawing/2014/main" id="{4A913188-21DD-5268-4255-B6D54D939F54}"/>
              </a:ext>
            </a:extLst>
          </p:cNvPr>
          <p:cNvPicPr>
            <a:picLocks noChangeAspect="1"/>
          </p:cNvPicPr>
          <p:nvPr/>
        </p:nvPicPr>
        <p:blipFill>
          <a:blip r:embed="rId7"/>
          <a:stretch>
            <a:fillRect/>
          </a:stretch>
        </p:blipFill>
        <p:spPr>
          <a:xfrm>
            <a:off x="3592313" y="3028625"/>
            <a:ext cx="2467472" cy="1874461"/>
          </a:xfrm>
          <a:prstGeom prst="rect">
            <a:avLst/>
          </a:prstGeom>
        </p:spPr>
      </p:pic>
      <p:pic>
        <p:nvPicPr>
          <p:cNvPr id="18" name="Picture 17">
            <a:extLst>
              <a:ext uri="{FF2B5EF4-FFF2-40B4-BE49-F238E27FC236}">
                <a16:creationId xmlns:a16="http://schemas.microsoft.com/office/drawing/2014/main" id="{6F38B1E8-F88A-6D69-E393-E9F7F989037A}"/>
              </a:ext>
            </a:extLst>
          </p:cNvPr>
          <p:cNvPicPr>
            <a:picLocks noChangeAspect="1"/>
          </p:cNvPicPr>
          <p:nvPr/>
        </p:nvPicPr>
        <p:blipFill>
          <a:blip r:embed="rId8"/>
          <a:stretch>
            <a:fillRect/>
          </a:stretch>
        </p:blipFill>
        <p:spPr>
          <a:xfrm>
            <a:off x="6748462" y="5127215"/>
            <a:ext cx="2257472" cy="721237"/>
          </a:xfrm>
          <a:prstGeom prst="rect">
            <a:avLst/>
          </a:prstGeom>
        </p:spPr>
      </p:pic>
      <p:pic>
        <p:nvPicPr>
          <p:cNvPr id="21" name="Picture 20">
            <a:extLst>
              <a:ext uri="{FF2B5EF4-FFF2-40B4-BE49-F238E27FC236}">
                <a16:creationId xmlns:a16="http://schemas.microsoft.com/office/drawing/2014/main" id="{E5BF1631-8352-B9C9-6C5B-5C01CB923FC1}"/>
              </a:ext>
            </a:extLst>
          </p:cNvPr>
          <p:cNvPicPr>
            <a:picLocks noChangeAspect="1"/>
          </p:cNvPicPr>
          <p:nvPr/>
        </p:nvPicPr>
        <p:blipFill>
          <a:blip r:embed="rId9"/>
          <a:stretch>
            <a:fillRect/>
          </a:stretch>
        </p:blipFill>
        <p:spPr>
          <a:xfrm>
            <a:off x="6748462" y="3044311"/>
            <a:ext cx="2108835" cy="1910183"/>
          </a:xfrm>
          <a:prstGeom prst="rect">
            <a:avLst/>
          </a:prstGeom>
        </p:spPr>
      </p:pic>
      <p:pic>
        <p:nvPicPr>
          <p:cNvPr id="23" name="Picture 22">
            <a:extLst>
              <a:ext uri="{FF2B5EF4-FFF2-40B4-BE49-F238E27FC236}">
                <a16:creationId xmlns:a16="http://schemas.microsoft.com/office/drawing/2014/main" id="{69787084-4DA7-E6D9-1B90-52901E5B54CD}"/>
              </a:ext>
            </a:extLst>
          </p:cNvPr>
          <p:cNvPicPr>
            <a:picLocks noChangeAspect="1"/>
          </p:cNvPicPr>
          <p:nvPr/>
        </p:nvPicPr>
        <p:blipFill>
          <a:blip r:embed="rId10"/>
          <a:stretch>
            <a:fillRect/>
          </a:stretch>
        </p:blipFill>
        <p:spPr>
          <a:xfrm>
            <a:off x="9571745" y="5120353"/>
            <a:ext cx="2395042" cy="814179"/>
          </a:xfrm>
          <a:prstGeom prst="rect">
            <a:avLst/>
          </a:prstGeom>
        </p:spPr>
      </p:pic>
      <p:pic>
        <p:nvPicPr>
          <p:cNvPr id="29" name="Picture 28">
            <a:extLst>
              <a:ext uri="{FF2B5EF4-FFF2-40B4-BE49-F238E27FC236}">
                <a16:creationId xmlns:a16="http://schemas.microsoft.com/office/drawing/2014/main" id="{3DEE5095-EF91-BD11-A606-220BBE956976}"/>
              </a:ext>
            </a:extLst>
          </p:cNvPr>
          <p:cNvPicPr>
            <a:picLocks noChangeAspect="1"/>
          </p:cNvPicPr>
          <p:nvPr/>
        </p:nvPicPr>
        <p:blipFill>
          <a:blip r:embed="rId11"/>
          <a:stretch>
            <a:fillRect/>
          </a:stretch>
        </p:blipFill>
        <p:spPr>
          <a:xfrm>
            <a:off x="9571745" y="3044311"/>
            <a:ext cx="2398225" cy="1874462"/>
          </a:xfrm>
          <a:prstGeom prst="rect">
            <a:avLst/>
          </a:prstGeom>
        </p:spPr>
      </p:pic>
    </p:spTree>
    <p:extLst>
      <p:ext uri="{BB962C8B-B14F-4D97-AF65-F5344CB8AC3E}">
        <p14:creationId xmlns:p14="http://schemas.microsoft.com/office/powerpoint/2010/main" val="36953516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870629" cy="685800"/>
            <a:chOff x="1296" y="1824"/>
            <a:chExt cx="2625"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3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Chức năng chính CSS Transform</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17" name="TextBox 16">
            <a:extLst>
              <a:ext uri="{FF2B5EF4-FFF2-40B4-BE49-F238E27FC236}">
                <a16:creationId xmlns:a16="http://schemas.microsoft.com/office/drawing/2014/main" id="{6E90236B-E71C-E5C8-FB0B-06A1B1851449}"/>
              </a:ext>
            </a:extLst>
          </p:cNvPr>
          <p:cNvSpPr txBox="1"/>
          <p:nvPr/>
        </p:nvSpPr>
        <p:spPr>
          <a:xfrm>
            <a:off x="1048225" y="1569896"/>
            <a:ext cx="10918562" cy="369332"/>
          </a:xfrm>
          <a:prstGeom prst="rect">
            <a:avLst/>
          </a:prstGeom>
          <a:noFill/>
        </p:spPr>
        <p:txBody>
          <a:bodyPr wrap="square">
            <a:spAutoFit/>
          </a:bodyPr>
          <a:lstStyle/>
          <a:p>
            <a:pPr algn="l"/>
            <a:r>
              <a:rPr lang="en-US" b="1" i="1">
                <a:solidFill>
                  <a:srgbClr val="8500FF"/>
                </a:solidFill>
                <a:latin typeface="Times New Roman" pitchFamily="18" charset="0"/>
                <a:cs typeface="Times New Roman" pitchFamily="18" charset="0"/>
              </a:rPr>
              <a:t>4. translate </a:t>
            </a:r>
            <a:r>
              <a:rPr lang="en-US" b="1" i="1">
                <a:latin typeface="Times New Roman" pitchFamily="18" charset="0"/>
                <a:cs typeface="Times New Roman" pitchFamily="18" charset="0"/>
              </a:rPr>
              <a:t>(dịch chuyển): Sử dụng để di chuyển một phần tử theo chiều ngang và chiều dọc</a:t>
            </a:r>
          </a:p>
        </p:txBody>
      </p:sp>
      <p:pic>
        <p:nvPicPr>
          <p:cNvPr id="4" name="Picture 3">
            <a:extLst>
              <a:ext uri="{FF2B5EF4-FFF2-40B4-BE49-F238E27FC236}">
                <a16:creationId xmlns:a16="http://schemas.microsoft.com/office/drawing/2014/main" id="{A6B7DB0D-8314-0CAB-8980-E12912B069E0}"/>
              </a:ext>
            </a:extLst>
          </p:cNvPr>
          <p:cNvPicPr>
            <a:picLocks noChangeAspect="1"/>
          </p:cNvPicPr>
          <p:nvPr/>
        </p:nvPicPr>
        <p:blipFill>
          <a:blip r:embed="rId5"/>
          <a:stretch>
            <a:fillRect/>
          </a:stretch>
        </p:blipFill>
        <p:spPr>
          <a:xfrm>
            <a:off x="943037" y="3062958"/>
            <a:ext cx="1867009" cy="1888065"/>
          </a:xfrm>
          <a:prstGeom prst="rect">
            <a:avLst/>
          </a:prstGeom>
        </p:spPr>
      </p:pic>
      <p:sp>
        <p:nvSpPr>
          <p:cNvPr id="5" name="Arrow: Right 4">
            <a:extLst>
              <a:ext uri="{FF2B5EF4-FFF2-40B4-BE49-F238E27FC236}">
                <a16:creationId xmlns:a16="http://schemas.microsoft.com/office/drawing/2014/main" id="{F3D2CA84-2EE4-1FA0-5441-3F1795739DFE}"/>
              </a:ext>
            </a:extLst>
          </p:cNvPr>
          <p:cNvSpPr/>
          <p:nvPr/>
        </p:nvSpPr>
        <p:spPr>
          <a:xfrm>
            <a:off x="2986583" y="3781190"/>
            <a:ext cx="46672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0" name="Straight Arrow Connector 10249">
            <a:extLst>
              <a:ext uri="{FF2B5EF4-FFF2-40B4-BE49-F238E27FC236}">
                <a16:creationId xmlns:a16="http://schemas.microsoft.com/office/drawing/2014/main" id="{125E64DF-917E-A6A5-AB1F-590F25E62104}"/>
              </a:ext>
            </a:extLst>
          </p:cNvPr>
          <p:cNvCxnSpPr>
            <a:cxnSpLocks/>
          </p:cNvCxnSpPr>
          <p:nvPr/>
        </p:nvCxnSpPr>
        <p:spPr>
          <a:xfrm>
            <a:off x="13099439" y="959769"/>
            <a:ext cx="2788595" cy="424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4EFE166-2E8F-B4A9-64EC-A715F7B8FBE3}"/>
              </a:ext>
            </a:extLst>
          </p:cNvPr>
          <p:cNvPicPr>
            <a:picLocks noChangeAspect="1"/>
          </p:cNvPicPr>
          <p:nvPr/>
        </p:nvPicPr>
        <p:blipFill>
          <a:blip r:embed="rId6"/>
          <a:stretch>
            <a:fillRect/>
          </a:stretch>
        </p:blipFill>
        <p:spPr>
          <a:xfrm>
            <a:off x="3596508" y="3007955"/>
            <a:ext cx="2638425" cy="1910818"/>
          </a:xfrm>
          <a:prstGeom prst="rect">
            <a:avLst/>
          </a:prstGeom>
        </p:spPr>
      </p:pic>
      <p:pic>
        <p:nvPicPr>
          <p:cNvPr id="20" name="Picture 19">
            <a:extLst>
              <a:ext uri="{FF2B5EF4-FFF2-40B4-BE49-F238E27FC236}">
                <a16:creationId xmlns:a16="http://schemas.microsoft.com/office/drawing/2014/main" id="{3D84C161-6BA5-9ABE-252A-E9C65449D9DE}"/>
              </a:ext>
            </a:extLst>
          </p:cNvPr>
          <p:cNvPicPr>
            <a:picLocks noChangeAspect="1"/>
          </p:cNvPicPr>
          <p:nvPr/>
        </p:nvPicPr>
        <p:blipFill>
          <a:blip r:embed="rId7"/>
          <a:stretch>
            <a:fillRect/>
          </a:stretch>
        </p:blipFill>
        <p:spPr>
          <a:xfrm>
            <a:off x="6378133" y="5223920"/>
            <a:ext cx="2647950" cy="666750"/>
          </a:xfrm>
          <a:prstGeom prst="rect">
            <a:avLst/>
          </a:prstGeom>
        </p:spPr>
      </p:pic>
      <p:pic>
        <p:nvPicPr>
          <p:cNvPr id="24" name="Picture 23">
            <a:extLst>
              <a:ext uri="{FF2B5EF4-FFF2-40B4-BE49-F238E27FC236}">
                <a16:creationId xmlns:a16="http://schemas.microsoft.com/office/drawing/2014/main" id="{9AECA1D9-537B-EADA-E504-C8F09025C5D3}"/>
              </a:ext>
            </a:extLst>
          </p:cNvPr>
          <p:cNvPicPr>
            <a:picLocks noChangeAspect="1"/>
          </p:cNvPicPr>
          <p:nvPr/>
        </p:nvPicPr>
        <p:blipFill>
          <a:blip r:embed="rId8"/>
          <a:stretch>
            <a:fillRect/>
          </a:stretch>
        </p:blipFill>
        <p:spPr>
          <a:xfrm>
            <a:off x="6378133" y="2412160"/>
            <a:ext cx="2205546" cy="2565479"/>
          </a:xfrm>
          <a:prstGeom prst="rect">
            <a:avLst/>
          </a:prstGeom>
        </p:spPr>
      </p:pic>
      <p:pic>
        <p:nvPicPr>
          <p:cNvPr id="28" name="Picture 27">
            <a:extLst>
              <a:ext uri="{FF2B5EF4-FFF2-40B4-BE49-F238E27FC236}">
                <a16:creationId xmlns:a16="http://schemas.microsoft.com/office/drawing/2014/main" id="{8B46BEEF-48F7-3954-C042-FCE13473F79A}"/>
              </a:ext>
            </a:extLst>
          </p:cNvPr>
          <p:cNvPicPr>
            <a:picLocks noChangeAspect="1"/>
          </p:cNvPicPr>
          <p:nvPr/>
        </p:nvPicPr>
        <p:blipFill>
          <a:blip r:embed="rId9"/>
          <a:stretch>
            <a:fillRect/>
          </a:stretch>
        </p:blipFill>
        <p:spPr>
          <a:xfrm>
            <a:off x="9314805" y="2572099"/>
            <a:ext cx="2574189" cy="2367454"/>
          </a:xfrm>
          <a:prstGeom prst="rect">
            <a:avLst/>
          </a:prstGeom>
        </p:spPr>
      </p:pic>
      <p:sp>
        <p:nvSpPr>
          <p:cNvPr id="30" name="TextBox 29">
            <a:extLst>
              <a:ext uri="{FF2B5EF4-FFF2-40B4-BE49-F238E27FC236}">
                <a16:creationId xmlns:a16="http://schemas.microsoft.com/office/drawing/2014/main" id="{CB7BCD6F-EE99-6272-A59C-7E178043F68E}"/>
              </a:ext>
            </a:extLst>
          </p:cNvPr>
          <p:cNvSpPr txBox="1"/>
          <p:nvPr/>
        </p:nvSpPr>
        <p:spPr>
          <a:xfrm>
            <a:off x="10601899" y="2412160"/>
            <a:ext cx="514928" cy="246221"/>
          </a:xfrm>
          <a:prstGeom prst="rect">
            <a:avLst/>
          </a:prstGeom>
          <a:solidFill>
            <a:srgbClr val="0000CC"/>
          </a:solidFill>
        </p:spPr>
        <p:txBody>
          <a:bodyPr wrap="square" rtlCol="0">
            <a:spAutoFit/>
          </a:bodyPr>
          <a:lstStyle>
            <a:defPPr>
              <a:defRPr lang="vi-VN"/>
            </a:defPPr>
            <a:lvl1pPr algn="ctr">
              <a:defRPr sz="1000" b="1">
                <a:solidFill>
                  <a:srgbClr val="FFFF00"/>
                </a:solidFill>
                <a:latin typeface="Tahoma" panose="020B0604030504040204" pitchFamily="34" charset="0"/>
                <a:ea typeface="Tahoma" panose="020B0604030504040204" pitchFamily="34" charset="0"/>
                <a:cs typeface="Tahoma" panose="020B0604030504040204" pitchFamily="34" charset="0"/>
              </a:defRPr>
            </a:lvl1pPr>
          </a:lstStyle>
          <a:p>
            <a:r>
              <a:rPr lang="en-US"/>
              <a:t>30px</a:t>
            </a:r>
            <a:endParaRPr lang="vi-VN"/>
          </a:p>
        </p:txBody>
      </p:sp>
      <p:sp>
        <p:nvSpPr>
          <p:cNvPr id="31" name="TextBox 30">
            <a:extLst>
              <a:ext uri="{FF2B5EF4-FFF2-40B4-BE49-F238E27FC236}">
                <a16:creationId xmlns:a16="http://schemas.microsoft.com/office/drawing/2014/main" id="{A946BD96-8A1E-F96F-C00C-4CB0BE1C4922}"/>
              </a:ext>
            </a:extLst>
          </p:cNvPr>
          <p:cNvSpPr txBox="1"/>
          <p:nvPr/>
        </p:nvSpPr>
        <p:spPr>
          <a:xfrm>
            <a:off x="9490577" y="3760769"/>
            <a:ext cx="504831" cy="246221"/>
          </a:xfrm>
          <a:prstGeom prst="rect">
            <a:avLst/>
          </a:prstGeom>
          <a:solidFill>
            <a:srgbClr val="0000CC"/>
          </a:solidFill>
        </p:spPr>
        <p:txBody>
          <a:bodyPr wrap="square" rtlCol="0">
            <a:spAutoFit/>
          </a:bodyPr>
          <a:lstStyle/>
          <a:p>
            <a:pPr algn="ctr"/>
            <a:r>
              <a:rPr lang="en-US" sz="10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10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240" name="TextBox 10239">
            <a:extLst>
              <a:ext uri="{FF2B5EF4-FFF2-40B4-BE49-F238E27FC236}">
                <a16:creationId xmlns:a16="http://schemas.microsoft.com/office/drawing/2014/main" id="{70DC52BD-2B89-6E6A-6502-17800A5AE9E7}"/>
              </a:ext>
            </a:extLst>
          </p:cNvPr>
          <p:cNvSpPr txBox="1"/>
          <p:nvPr/>
        </p:nvSpPr>
        <p:spPr>
          <a:xfrm>
            <a:off x="7611055" y="2607099"/>
            <a:ext cx="504831" cy="246221"/>
          </a:xfrm>
          <a:prstGeom prst="rect">
            <a:avLst/>
          </a:prstGeom>
          <a:solidFill>
            <a:srgbClr val="0000CC"/>
          </a:solidFill>
        </p:spPr>
        <p:txBody>
          <a:bodyPr wrap="square" rtlCol="0">
            <a:spAutoFit/>
          </a:bodyPr>
          <a:lstStyle/>
          <a:p>
            <a:pPr algn="ctr"/>
            <a:r>
              <a:rPr lang="en-US" sz="10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10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10241" name="TextBox 10240">
            <a:extLst>
              <a:ext uri="{FF2B5EF4-FFF2-40B4-BE49-F238E27FC236}">
                <a16:creationId xmlns:a16="http://schemas.microsoft.com/office/drawing/2014/main" id="{03F0B2E4-06CF-3250-C011-641E1125B85E}"/>
              </a:ext>
            </a:extLst>
          </p:cNvPr>
          <p:cNvSpPr txBox="1"/>
          <p:nvPr/>
        </p:nvSpPr>
        <p:spPr>
          <a:xfrm>
            <a:off x="3749119" y="3571788"/>
            <a:ext cx="504831" cy="246221"/>
          </a:xfrm>
          <a:prstGeom prst="rect">
            <a:avLst/>
          </a:prstGeom>
          <a:solidFill>
            <a:srgbClr val="0000CC"/>
          </a:solidFill>
        </p:spPr>
        <p:txBody>
          <a:bodyPr wrap="square" rtlCol="0">
            <a:spAutoFit/>
          </a:bodyPr>
          <a:lstStyle/>
          <a:p>
            <a:pPr algn="ctr"/>
            <a:r>
              <a:rPr lang="en-US" sz="1000" b="1">
                <a:solidFill>
                  <a:srgbClr val="FFFF00"/>
                </a:solidFill>
                <a:latin typeface="Tahoma" panose="020B0604030504040204" pitchFamily="34" charset="0"/>
                <a:ea typeface="Tahoma" panose="020B0604030504040204" pitchFamily="34" charset="0"/>
                <a:cs typeface="Tahoma" panose="020B0604030504040204" pitchFamily="34" charset="0"/>
              </a:rPr>
              <a:t>50px</a:t>
            </a:r>
            <a:endParaRPr lang="vi-VN" sz="1000" b="1">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pic>
        <p:nvPicPr>
          <p:cNvPr id="10244" name="Picture 10243">
            <a:extLst>
              <a:ext uri="{FF2B5EF4-FFF2-40B4-BE49-F238E27FC236}">
                <a16:creationId xmlns:a16="http://schemas.microsoft.com/office/drawing/2014/main" id="{8DF88981-FDF0-09CD-B91F-2772A5779EC3}"/>
              </a:ext>
            </a:extLst>
          </p:cNvPr>
          <p:cNvPicPr>
            <a:picLocks noChangeAspect="1"/>
          </p:cNvPicPr>
          <p:nvPr/>
        </p:nvPicPr>
        <p:blipFill>
          <a:blip r:embed="rId10"/>
          <a:stretch>
            <a:fillRect/>
          </a:stretch>
        </p:blipFill>
        <p:spPr>
          <a:xfrm>
            <a:off x="9285024" y="5182607"/>
            <a:ext cx="2664947" cy="892859"/>
          </a:xfrm>
          <a:prstGeom prst="rect">
            <a:avLst/>
          </a:prstGeom>
        </p:spPr>
      </p:pic>
      <p:pic>
        <p:nvPicPr>
          <p:cNvPr id="10246" name="Picture 10245">
            <a:extLst>
              <a:ext uri="{FF2B5EF4-FFF2-40B4-BE49-F238E27FC236}">
                <a16:creationId xmlns:a16="http://schemas.microsoft.com/office/drawing/2014/main" id="{82E754A4-FF2F-0B83-3C14-B95C3F8EAC43}"/>
              </a:ext>
            </a:extLst>
          </p:cNvPr>
          <p:cNvPicPr>
            <a:picLocks noChangeAspect="1"/>
          </p:cNvPicPr>
          <p:nvPr/>
        </p:nvPicPr>
        <p:blipFill>
          <a:blip r:embed="rId11"/>
          <a:stretch>
            <a:fillRect/>
          </a:stretch>
        </p:blipFill>
        <p:spPr>
          <a:xfrm>
            <a:off x="3596507" y="5154708"/>
            <a:ext cx="2540667" cy="1379442"/>
          </a:xfrm>
          <a:prstGeom prst="rect">
            <a:avLst/>
          </a:prstGeom>
        </p:spPr>
      </p:pic>
    </p:spTree>
    <p:extLst>
      <p:ext uri="{BB962C8B-B14F-4D97-AF65-F5344CB8AC3E}">
        <p14:creationId xmlns:p14="http://schemas.microsoft.com/office/powerpoint/2010/main" val="1055376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3" name="Group 46">
            <a:extLst>
              <a:ext uri="{FF2B5EF4-FFF2-40B4-BE49-F238E27FC236}">
                <a16:creationId xmlns:a16="http://schemas.microsoft.com/office/drawing/2014/main" id="{A361F7D3-4E66-5417-9010-EF955DBBA6F7}"/>
              </a:ext>
            </a:extLst>
          </p:cNvPr>
          <p:cNvGrpSpPr>
            <a:grpSpLocks/>
          </p:cNvGrpSpPr>
          <p:nvPr/>
        </p:nvGrpSpPr>
        <p:grpSpPr bwMode="auto">
          <a:xfrm>
            <a:off x="702179" y="712439"/>
            <a:ext cx="3911348" cy="685800"/>
            <a:chOff x="1296" y="1824"/>
            <a:chExt cx="2108" cy="432"/>
          </a:xfrm>
        </p:grpSpPr>
        <p:sp>
          <p:nvSpPr>
            <p:cNvPr id="4" name="AutoShape 47">
              <a:extLst>
                <a:ext uri="{FF2B5EF4-FFF2-40B4-BE49-F238E27FC236}">
                  <a16:creationId xmlns:a16="http://schemas.microsoft.com/office/drawing/2014/main" id="{5B0ED36E-D153-F41B-B58E-251463613CDF}"/>
                </a:ext>
              </a:extLst>
            </p:cNvPr>
            <p:cNvSpPr>
              <a:spLocks noChangeArrowheads="1"/>
            </p:cNvSpPr>
            <p:nvPr/>
          </p:nvSpPr>
          <p:spPr bwMode="gray">
            <a:xfrm>
              <a:off x="1536" y="1899"/>
              <a:ext cx="186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3FEC99F0-E27F-46F3-D27E-D15AB33468A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E01351C7-33D4-46FB-6541-5CCB66EC0FB8}"/>
                </a:ext>
              </a:extLst>
            </p:cNvPr>
            <p:cNvSpPr txBox="1">
              <a:spLocks noChangeArrowheads="1"/>
            </p:cNvSpPr>
            <p:nvPr/>
          </p:nvSpPr>
          <p:spPr bwMode="gray">
            <a:xfrm>
              <a:off x="1785" y="1914"/>
              <a:ext cx="16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Một số lưu ý quan trọng</a:t>
              </a:r>
            </a:p>
          </p:txBody>
        </p:sp>
        <p:sp>
          <p:nvSpPr>
            <p:cNvPr id="14" name="Text Box 50">
              <a:extLst>
                <a:ext uri="{FF2B5EF4-FFF2-40B4-BE49-F238E27FC236}">
                  <a16:creationId xmlns:a16="http://schemas.microsoft.com/office/drawing/2014/main" id="{833A8D17-CD82-EFE2-574D-8205ED192C8B}"/>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sp>
        <p:nvSpPr>
          <p:cNvPr id="16" name="TextBox 15">
            <a:extLst>
              <a:ext uri="{FF2B5EF4-FFF2-40B4-BE49-F238E27FC236}">
                <a16:creationId xmlns:a16="http://schemas.microsoft.com/office/drawing/2014/main" id="{99E19797-6AAA-A682-BB95-21A74BB55401}"/>
              </a:ext>
            </a:extLst>
          </p:cNvPr>
          <p:cNvSpPr txBox="1"/>
          <p:nvPr/>
        </p:nvSpPr>
        <p:spPr>
          <a:xfrm>
            <a:off x="1329364" y="1803607"/>
            <a:ext cx="3564306" cy="1200329"/>
          </a:xfrm>
          <a:prstGeom prst="rect">
            <a:avLst/>
          </a:prstGeom>
          <a:noFill/>
        </p:spPr>
        <p:txBody>
          <a:bodyPr wrap="square">
            <a:spAutoFit/>
          </a:bodyPr>
          <a:lstStyle/>
          <a:p>
            <a:r>
              <a:rPr lang="en-US" b="1" i="1">
                <a:solidFill>
                  <a:srgbClr val="8500FF"/>
                </a:solidFill>
                <a:latin typeface="Times New Roman" pitchFamily="18" charset="0"/>
                <a:cs typeface="Times New Roman" pitchFamily="18" charset="0"/>
              </a:rPr>
              <a:t>Lưu ý 1: </a:t>
            </a:r>
          </a:p>
          <a:p>
            <a:r>
              <a:rPr lang="en-US">
                <a:solidFill>
                  <a:srgbClr val="FF0000"/>
                </a:solidFill>
                <a:latin typeface="Times New Roman" pitchFamily="18" charset="0"/>
                <a:cs typeface="Times New Roman" pitchFamily="18" charset="0"/>
              </a:rPr>
              <a:t>Có thể dùng kết hợp nhiều thuộc tính</a:t>
            </a:r>
          </a:p>
          <a:p>
            <a:endParaRPr lang="en-US" b="1" i="1">
              <a:solidFill>
                <a:srgbClr val="FF0000"/>
              </a:solidFill>
              <a:latin typeface="Times New Roman" pitchFamily="18" charset="0"/>
              <a:cs typeface="Times New Roman" pitchFamily="18" charset="0"/>
            </a:endParaRPr>
          </a:p>
        </p:txBody>
      </p:sp>
      <p:sp>
        <p:nvSpPr>
          <p:cNvPr id="10250" name="TextBox 10249">
            <a:extLst>
              <a:ext uri="{FF2B5EF4-FFF2-40B4-BE49-F238E27FC236}">
                <a16:creationId xmlns:a16="http://schemas.microsoft.com/office/drawing/2014/main" id="{6F21BDF7-4E67-5450-74FA-9D43B7F9F58A}"/>
              </a:ext>
            </a:extLst>
          </p:cNvPr>
          <p:cNvSpPr txBox="1"/>
          <p:nvPr/>
        </p:nvSpPr>
        <p:spPr>
          <a:xfrm>
            <a:off x="4893670" y="1803607"/>
            <a:ext cx="3564306" cy="1477328"/>
          </a:xfrm>
          <a:prstGeom prst="rect">
            <a:avLst/>
          </a:prstGeom>
          <a:noFill/>
        </p:spPr>
        <p:txBody>
          <a:bodyPr wrap="square">
            <a:spAutoFit/>
          </a:bodyPr>
          <a:lstStyle/>
          <a:p>
            <a:r>
              <a:rPr lang="en-US" b="1" i="1">
                <a:solidFill>
                  <a:srgbClr val="8500FF"/>
                </a:solidFill>
                <a:latin typeface="Times New Roman" pitchFamily="18" charset="0"/>
                <a:cs typeface="Times New Roman" pitchFamily="18" charset="0"/>
              </a:rPr>
              <a:t>Lưu ý 2: </a:t>
            </a:r>
          </a:p>
          <a:p>
            <a:r>
              <a:rPr lang="en-US">
                <a:solidFill>
                  <a:srgbClr val="FF0000"/>
                </a:solidFill>
                <a:latin typeface="Times New Roman" pitchFamily="18" charset="0"/>
                <a:cs typeface="Times New Roman" pitchFamily="18" charset="0"/>
              </a:rPr>
              <a:t>Transform không đẩy được các phần tử xung quanh</a:t>
            </a:r>
          </a:p>
          <a:p>
            <a:endParaRPr lang="en-US">
              <a:solidFill>
                <a:srgbClr val="6A9955"/>
              </a:solidFill>
              <a:latin typeface="Consolas" panose="020B0609020204030204" pitchFamily="49" charset="0"/>
            </a:endParaRPr>
          </a:p>
          <a:p>
            <a:endParaRPr lang="en-US" b="1" i="1">
              <a:solidFill>
                <a:srgbClr val="FF0000"/>
              </a:solidFill>
              <a:latin typeface="Times New Roman" pitchFamily="18" charset="0"/>
              <a:cs typeface="Times New Roman" pitchFamily="18" charset="0"/>
            </a:endParaRPr>
          </a:p>
        </p:txBody>
      </p:sp>
      <p:pic>
        <p:nvPicPr>
          <p:cNvPr id="17" name="Picture 16">
            <a:extLst>
              <a:ext uri="{FF2B5EF4-FFF2-40B4-BE49-F238E27FC236}">
                <a16:creationId xmlns:a16="http://schemas.microsoft.com/office/drawing/2014/main" id="{FB44706C-3363-992B-7A80-4872D30F0EA8}"/>
              </a:ext>
            </a:extLst>
          </p:cNvPr>
          <p:cNvPicPr>
            <a:picLocks noChangeAspect="1"/>
          </p:cNvPicPr>
          <p:nvPr/>
        </p:nvPicPr>
        <p:blipFill>
          <a:blip r:embed="rId5"/>
          <a:stretch>
            <a:fillRect/>
          </a:stretch>
        </p:blipFill>
        <p:spPr>
          <a:xfrm>
            <a:off x="1650123" y="5680899"/>
            <a:ext cx="2889233" cy="643573"/>
          </a:xfrm>
          <a:prstGeom prst="rect">
            <a:avLst/>
          </a:prstGeom>
        </p:spPr>
      </p:pic>
      <p:pic>
        <p:nvPicPr>
          <p:cNvPr id="19" name="Picture 18">
            <a:extLst>
              <a:ext uri="{FF2B5EF4-FFF2-40B4-BE49-F238E27FC236}">
                <a16:creationId xmlns:a16="http://schemas.microsoft.com/office/drawing/2014/main" id="{605C299A-5801-52CB-93D8-642CDA098438}"/>
              </a:ext>
            </a:extLst>
          </p:cNvPr>
          <p:cNvPicPr>
            <a:picLocks noChangeAspect="1"/>
          </p:cNvPicPr>
          <p:nvPr/>
        </p:nvPicPr>
        <p:blipFill>
          <a:blip r:embed="rId6"/>
          <a:stretch>
            <a:fillRect/>
          </a:stretch>
        </p:blipFill>
        <p:spPr>
          <a:xfrm>
            <a:off x="1652210" y="2798465"/>
            <a:ext cx="2606458" cy="2600325"/>
          </a:xfrm>
          <a:prstGeom prst="rect">
            <a:avLst/>
          </a:prstGeom>
        </p:spPr>
      </p:pic>
      <p:pic>
        <p:nvPicPr>
          <p:cNvPr id="21" name="Picture 20">
            <a:extLst>
              <a:ext uri="{FF2B5EF4-FFF2-40B4-BE49-F238E27FC236}">
                <a16:creationId xmlns:a16="http://schemas.microsoft.com/office/drawing/2014/main" id="{36F4313E-DCAC-D467-A201-4F6284F068D3}"/>
              </a:ext>
            </a:extLst>
          </p:cNvPr>
          <p:cNvPicPr>
            <a:picLocks noChangeAspect="1"/>
          </p:cNvPicPr>
          <p:nvPr/>
        </p:nvPicPr>
        <p:blipFill>
          <a:blip r:embed="rId7"/>
          <a:stretch>
            <a:fillRect/>
          </a:stretch>
        </p:blipFill>
        <p:spPr>
          <a:xfrm>
            <a:off x="5021916" y="5680899"/>
            <a:ext cx="3099275" cy="316714"/>
          </a:xfrm>
          <a:prstGeom prst="rect">
            <a:avLst/>
          </a:prstGeom>
        </p:spPr>
      </p:pic>
      <p:pic>
        <p:nvPicPr>
          <p:cNvPr id="23" name="Picture 22">
            <a:extLst>
              <a:ext uri="{FF2B5EF4-FFF2-40B4-BE49-F238E27FC236}">
                <a16:creationId xmlns:a16="http://schemas.microsoft.com/office/drawing/2014/main" id="{78AE2C5F-365B-CD5B-FDBE-814317D8126F}"/>
              </a:ext>
            </a:extLst>
          </p:cNvPr>
          <p:cNvPicPr>
            <a:picLocks noChangeAspect="1"/>
          </p:cNvPicPr>
          <p:nvPr/>
        </p:nvPicPr>
        <p:blipFill>
          <a:blip r:embed="rId8"/>
          <a:stretch>
            <a:fillRect/>
          </a:stretch>
        </p:blipFill>
        <p:spPr>
          <a:xfrm>
            <a:off x="5021916" y="2749562"/>
            <a:ext cx="2929303" cy="2649228"/>
          </a:xfrm>
          <a:prstGeom prst="rect">
            <a:avLst/>
          </a:prstGeom>
        </p:spPr>
      </p:pic>
      <p:sp>
        <p:nvSpPr>
          <p:cNvPr id="24" name="TextBox 23">
            <a:extLst>
              <a:ext uri="{FF2B5EF4-FFF2-40B4-BE49-F238E27FC236}">
                <a16:creationId xmlns:a16="http://schemas.microsoft.com/office/drawing/2014/main" id="{FC9131DA-3987-8951-734C-1E2916A1836C}"/>
              </a:ext>
            </a:extLst>
          </p:cNvPr>
          <p:cNvSpPr txBox="1"/>
          <p:nvPr/>
        </p:nvSpPr>
        <p:spPr>
          <a:xfrm>
            <a:off x="8952923" y="1665107"/>
            <a:ext cx="3564306" cy="1200329"/>
          </a:xfrm>
          <a:prstGeom prst="rect">
            <a:avLst/>
          </a:prstGeom>
          <a:noFill/>
        </p:spPr>
        <p:txBody>
          <a:bodyPr wrap="square">
            <a:spAutoFit/>
          </a:bodyPr>
          <a:lstStyle/>
          <a:p>
            <a:r>
              <a:rPr lang="en-US" b="1" i="1">
                <a:solidFill>
                  <a:srgbClr val="8500FF"/>
                </a:solidFill>
                <a:latin typeface="Times New Roman" pitchFamily="18" charset="0"/>
                <a:cs typeface="Times New Roman" pitchFamily="18" charset="0"/>
              </a:rPr>
              <a:t>Lưu ý 3: </a:t>
            </a:r>
          </a:p>
          <a:p>
            <a:r>
              <a:rPr lang="en-US">
                <a:solidFill>
                  <a:srgbClr val="FF0000"/>
                </a:solidFill>
                <a:latin typeface="Times New Roman" pitchFamily="18" charset="0"/>
                <a:cs typeface="Times New Roman" pitchFamily="18" charset="0"/>
              </a:rPr>
              <a:t>Có thể cần thêm prefix nếu dùng cho các trình duyệt cũ</a:t>
            </a:r>
          </a:p>
          <a:p>
            <a:endParaRPr lang="en-US" b="1" i="1">
              <a:solidFill>
                <a:srgbClr val="FF0000"/>
              </a:solidFill>
              <a:latin typeface="Times New Roman" pitchFamily="18" charset="0"/>
              <a:cs typeface="Times New Roman" pitchFamily="18" charset="0"/>
            </a:endParaRPr>
          </a:p>
        </p:txBody>
      </p:sp>
      <p:sp>
        <p:nvSpPr>
          <p:cNvPr id="26" name="TextBox 25">
            <a:extLst>
              <a:ext uri="{FF2B5EF4-FFF2-40B4-BE49-F238E27FC236}">
                <a16:creationId xmlns:a16="http://schemas.microsoft.com/office/drawing/2014/main" id="{E1458C8F-0713-C307-D1EC-86F2C465920F}"/>
              </a:ext>
            </a:extLst>
          </p:cNvPr>
          <p:cNvSpPr txBox="1"/>
          <p:nvPr/>
        </p:nvSpPr>
        <p:spPr>
          <a:xfrm>
            <a:off x="8958063" y="2613799"/>
            <a:ext cx="2557462" cy="369332"/>
          </a:xfrm>
          <a:prstGeom prst="rect">
            <a:avLst/>
          </a:prstGeom>
          <a:noFill/>
        </p:spPr>
        <p:txBody>
          <a:bodyPr wrap="square">
            <a:spAutoFit/>
          </a:bodyPr>
          <a:lstStyle/>
          <a:p>
            <a:r>
              <a:rPr lang="en-US">
                <a:hlinkClick r:id="rId9"/>
              </a:rPr>
              <a:t>https://caniuse.com/</a:t>
            </a:r>
            <a:r>
              <a:rPr lang="en-US"/>
              <a:t> </a:t>
            </a:r>
          </a:p>
        </p:txBody>
      </p:sp>
      <p:pic>
        <p:nvPicPr>
          <p:cNvPr id="28" name="Picture 27">
            <a:extLst>
              <a:ext uri="{FF2B5EF4-FFF2-40B4-BE49-F238E27FC236}">
                <a16:creationId xmlns:a16="http://schemas.microsoft.com/office/drawing/2014/main" id="{FDA952DA-86C9-1580-B91F-223CAA83AAA5}"/>
              </a:ext>
            </a:extLst>
          </p:cNvPr>
          <p:cNvPicPr>
            <a:picLocks noChangeAspect="1"/>
          </p:cNvPicPr>
          <p:nvPr/>
        </p:nvPicPr>
        <p:blipFill>
          <a:blip r:embed="rId10"/>
          <a:stretch>
            <a:fillRect/>
          </a:stretch>
        </p:blipFill>
        <p:spPr>
          <a:xfrm>
            <a:off x="8923908" y="3003936"/>
            <a:ext cx="3143249" cy="1773822"/>
          </a:xfrm>
          <a:prstGeom prst="rect">
            <a:avLst/>
          </a:prstGeom>
        </p:spPr>
      </p:pic>
      <p:pic>
        <p:nvPicPr>
          <p:cNvPr id="29" name="Picture 28">
            <a:extLst>
              <a:ext uri="{FF2B5EF4-FFF2-40B4-BE49-F238E27FC236}">
                <a16:creationId xmlns:a16="http://schemas.microsoft.com/office/drawing/2014/main" id="{068C1A16-72CD-4F2E-9F29-03E24BD3D191}"/>
              </a:ext>
            </a:extLst>
          </p:cNvPr>
          <p:cNvPicPr>
            <a:picLocks noChangeAspect="1"/>
          </p:cNvPicPr>
          <p:nvPr/>
        </p:nvPicPr>
        <p:blipFill>
          <a:blip r:embed="rId11"/>
          <a:stretch>
            <a:fillRect/>
          </a:stretch>
        </p:blipFill>
        <p:spPr>
          <a:xfrm>
            <a:off x="8952923" y="4916258"/>
            <a:ext cx="2450265" cy="1852563"/>
          </a:xfrm>
          <a:prstGeom prst="rect">
            <a:avLst/>
          </a:prstGeom>
        </p:spPr>
      </p:pic>
    </p:spTree>
    <p:extLst>
      <p:ext uri="{BB962C8B-B14F-4D97-AF65-F5344CB8AC3E}">
        <p14:creationId xmlns:p14="http://schemas.microsoft.com/office/powerpoint/2010/main" val="34161019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7657D9-031C-F65C-BA95-7845FC1DB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pic>
        <p:nvPicPr>
          <p:cNvPr id="5" name="Picture 4">
            <a:extLst>
              <a:ext uri="{FF2B5EF4-FFF2-40B4-BE49-F238E27FC236}">
                <a16:creationId xmlns:a16="http://schemas.microsoft.com/office/drawing/2014/main" id="{DFB7B939-7A88-E756-6DCB-677FA52B4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75418360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737035" cy="685800"/>
            <a:chOff x="1296" y="1824"/>
            <a:chExt cx="2553"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51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Nhắc lại rotate</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sp>
        <p:nvSpPr>
          <p:cNvPr id="17" name="TextBox 16">
            <a:extLst>
              <a:ext uri="{FF2B5EF4-FFF2-40B4-BE49-F238E27FC236}">
                <a16:creationId xmlns:a16="http://schemas.microsoft.com/office/drawing/2014/main" id="{6E90236B-E71C-E5C8-FB0B-06A1B1851449}"/>
              </a:ext>
            </a:extLst>
          </p:cNvPr>
          <p:cNvSpPr txBox="1"/>
          <p:nvPr/>
        </p:nvSpPr>
        <p:spPr>
          <a:xfrm>
            <a:off x="1055647" y="1496664"/>
            <a:ext cx="10918562" cy="923330"/>
          </a:xfrm>
          <a:prstGeom prst="rect">
            <a:avLst/>
          </a:prstGeom>
          <a:noFill/>
        </p:spPr>
        <p:txBody>
          <a:bodyPr wrap="square">
            <a:spAutoFit/>
          </a:bodyPr>
          <a:lstStyle/>
          <a:p>
            <a:pPr marL="285750" indent="-285750" algn="l">
              <a:buFont typeface="Wingdings" panose="05000000000000000000" pitchFamily="2" charset="2"/>
              <a:buChar char="ü"/>
            </a:pPr>
            <a:r>
              <a:rPr lang="en-US" b="1" i="1">
                <a:solidFill>
                  <a:srgbClr val="8500FF"/>
                </a:solidFill>
                <a:latin typeface="Times New Roman" pitchFamily="18" charset="0"/>
                <a:cs typeface="Times New Roman" pitchFamily="18" charset="0"/>
              </a:rPr>
              <a:t> Rotate</a:t>
            </a:r>
            <a:r>
              <a:rPr lang="en-US" b="1" i="1">
                <a:latin typeface="Times New Roman" pitchFamily="18" charset="0"/>
                <a:cs typeface="Times New Roman" pitchFamily="18" charset="0"/>
              </a:rPr>
              <a:t> (Xoay): Bằng cách sử dụng rotate, chúng ta có thể xoay phần tử một góc xác định</a:t>
            </a:r>
          </a:p>
          <a:p>
            <a:pPr algn="l"/>
            <a:endParaRPr lang="en-US" b="1" i="1">
              <a:latin typeface="Times New Roman" pitchFamily="18" charset="0"/>
              <a:cs typeface="Times New Roman" pitchFamily="18" charset="0"/>
            </a:endParaRPr>
          </a:p>
          <a:p>
            <a:pPr algn="l"/>
            <a:endParaRPr lang="en-US" b="1" i="1">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464B3C1D-31AE-8997-5E3C-A2F6044335C8}"/>
              </a:ext>
            </a:extLst>
          </p:cNvPr>
          <p:cNvPicPr>
            <a:picLocks noChangeAspect="1"/>
          </p:cNvPicPr>
          <p:nvPr/>
        </p:nvPicPr>
        <p:blipFill>
          <a:blip r:embed="rId5"/>
          <a:stretch>
            <a:fillRect/>
          </a:stretch>
        </p:blipFill>
        <p:spPr>
          <a:xfrm>
            <a:off x="1179385" y="2078831"/>
            <a:ext cx="3219450" cy="962025"/>
          </a:xfrm>
          <a:prstGeom prst="rect">
            <a:avLst/>
          </a:prstGeom>
        </p:spPr>
      </p:pic>
      <p:pic>
        <p:nvPicPr>
          <p:cNvPr id="16" name="Picture 15">
            <a:extLst>
              <a:ext uri="{FF2B5EF4-FFF2-40B4-BE49-F238E27FC236}">
                <a16:creationId xmlns:a16="http://schemas.microsoft.com/office/drawing/2014/main" id="{6D4F81DD-4F76-578F-17A6-CAC9E73EACFC}"/>
              </a:ext>
            </a:extLst>
          </p:cNvPr>
          <p:cNvPicPr>
            <a:picLocks noChangeAspect="1"/>
          </p:cNvPicPr>
          <p:nvPr/>
        </p:nvPicPr>
        <p:blipFill>
          <a:blip r:embed="rId6"/>
          <a:stretch>
            <a:fillRect/>
          </a:stretch>
        </p:blipFill>
        <p:spPr>
          <a:xfrm>
            <a:off x="1179385" y="3180459"/>
            <a:ext cx="3133725" cy="3476625"/>
          </a:xfrm>
          <a:prstGeom prst="rect">
            <a:avLst/>
          </a:prstGeom>
        </p:spPr>
      </p:pic>
      <p:pic>
        <p:nvPicPr>
          <p:cNvPr id="19" name="Picture 18">
            <a:extLst>
              <a:ext uri="{FF2B5EF4-FFF2-40B4-BE49-F238E27FC236}">
                <a16:creationId xmlns:a16="http://schemas.microsoft.com/office/drawing/2014/main" id="{EC4979CD-D897-2F12-861C-BF427B4752D8}"/>
              </a:ext>
            </a:extLst>
          </p:cNvPr>
          <p:cNvPicPr>
            <a:picLocks noChangeAspect="1"/>
          </p:cNvPicPr>
          <p:nvPr/>
        </p:nvPicPr>
        <p:blipFill>
          <a:blip r:embed="rId7"/>
          <a:stretch>
            <a:fillRect/>
          </a:stretch>
        </p:blipFill>
        <p:spPr>
          <a:xfrm>
            <a:off x="5124500" y="2559843"/>
            <a:ext cx="2533650" cy="2562225"/>
          </a:xfrm>
          <a:prstGeom prst="rect">
            <a:avLst/>
          </a:prstGeom>
        </p:spPr>
      </p:pic>
      <p:pic>
        <p:nvPicPr>
          <p:cNvPr id="21" name="Picture 20">
            <a:extLst>
              <a:ext uri="{FF2B5EF4-FFF2-40B4-BE49-F238E27FC236}">
                <a16:creationId xmlns:a16="http://schemas.microsoft.com/office/drawing/2014/main" id="{38ED96FE-FB55-B403-D290-DBEC732F59A5}"/>
              </a:ext>
            </a:extLst>
          </p:cNvPr>
          <p:cNvPicPr>
            <a:picLocks noChangeAspect="1"/>
          </p:cNvPicPr>
          <p:nvPr/>
        </p:nvPicPr>
        <p:blipFill>
          <a:blip r:embed="rId8"/>
          <a:stretch>
            <a:fillRect/>
          </a:stretch>
        </p:blipFill>
        <p:spPr>
          <a:xfrm>
            <a:off x="8885968" y="2559843"/>
            <a:ext cx="2495500" cy="2562225"/>
          </a:xfrm>
          <a:prstGeom prst="rect">
            <a:avLst/>
          </a:prstGeom>
        </p:spPr>
      </p:pic>
      <p:sp>
        <p:nvSpPr>
          <p:cNvPr id="22" name="Arrow: Right 21">
            <a:extLst>
              <a:ext uri="{FF2B5EF4-FFF2-40B4-BE49-F238E27FC236}">
                <a16:creationId xmlns:a16="http://schemas.microsoft.com/office/drawing/2014/main" id="{4F345D24-8A15-1A01-1F16-14A0BBD3CDE0}"/>
              </a:ext>
            </a:extLst>
          </p:cNvPr>
          <p:cNvSpPr/>
          <p:nvPr/>
        </p:nvSpPr>
        <p:spPr>
          <a:xfrm>
            <a:off x="8076393" y="3609975"/>
            <a:ext cx="46672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A1D69A-1902-FA59-BDD5-669336E4FB20}"/>
              </a:ext>
            </a:extLst>
          </p:cNvPr>
          <p:cNvSpPr txBox="1"/>
          <p:nvPr/>
        </p:nvSpPr>
        <p:spPr>
          <a:xfrm>
            <a:off x="8871109" y="5361336"/>
            <a:ext cx="2339943" cy="830997"/>
          </a:xfrm>
          <a:prstGeom prst="rect">
            <a:avLst/>
          </a:prstGeom>
          <a:solidFill>
            <a:srgbClr val="CC00FF"/>
          </a:solidFill>
        </p:spPr>
        <p:txBody>
          <a:bodyPr wrap="square" rtlCol="0">
            <a:spAutoFit/>
          </a:bodyPr>
          <a:lstStyle/>
          <a:p>
            <a:pPr algn="ctr"/>
            <a:r>
              <a:rPr lang="en-US" sz="1200" b="0">
                <a:solidFill>
                  <a:schemeClr val="bg1"/>
                </a:solidFill>
                <a:effectLst/>
                <a:latin typeface="Consolas" panose="020B0609020204030204" pitchFamily="49" charset="0"/>
              </a:rPr>
              <a:t>Khi xoay phần tử thì toàn bộ nội dung bên trong cũng xoay theo ??? </a:t>
            </a:r>
          </a:p>
          <a:p>
            <a:pPr algn="ctr"/>
            <a:r>
              <a:rPr lang="en-US" sz="1200" b="0">
                <a:solidFill>
                  <a:schemeClr val="bg1"/>
                </a:solidFill>
                <a:effectLst/>
                <a:latin typeface="Consolas" panose="020B0609020204030204" pitchFamily="49" charset="0"/>
                <a:sym typeface="Wingdings" panose="05000000000000000000" pitchFamily="2" charset="2"/>
              </a:rPr>
              <a:t> Cách xử lý ?</a:t>
            </a:r>
            <a:endParaRPr lang="en-US" sz="1200" b="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67526136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870629" cy="685800"/>
            <a:chOff x="1296" y="1824"/>
            <a:chExt cx="2625"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3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Chức năng chính CSS Transform</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17" name="TextBox 16">
            <a:extLst>
              <a:ext uri="{FF2B5EF4-FFF2-40B4-BE49-F238E27FC236}">
                <a16:creationId xmlns:a16="http://schemas.microsoft.com/office/drawing/2014/main" id="{6E90236B-E71C-E5C8-FB0B-06A1B1851449}"/>
              </a:ext>
            </a:extLst>
          </p:cNvPr>
          <p:cNvSpPr txBox="1"/>
          <p:nvPr/>
        </p:nvSpPr>
        <p:spPr>
          <a:xfrm>
            <a:off x="1048225" y="1569896"/>
            <a:ext cx="10918562" cy="369332"/>
          </a:xfrm>
          <a:prstGeom prst="rect">
            <a:avLst/>
          </a:prstGeom>
          <a:noFill/>
        </p:spPr>
        <p:txBody>
          <a:bodyPr wrap="square">
            <a:spAutoFit/>
          </a:bodyPr>
          <a:lstStyle/>
          <a:p>
            <a:pPr algn="l"/>
            <a:r>
              <a:rPr lang="en-US" b="1" i="1">
                <a:solidFill>
                  <a:srgbClr val="8500FF"/>
                </a:solidFill>
                <a:latin typeface="Times New Roman" pitchFamily="18" charset="0"/>
                <a:cs typeface="Times New Roman" pitchFamily="18" charset="0"/>
              </a:rPr>
              <a:t> Skew</a:t>
            </a:r>
            <a:r>
              <a:rPr lang="en-US" b="1" i="1">
                <a:latin typeface="Times New Roman" pitchFamily="18" charset="0"/>
                <a:cs typeface="Times New Roman" pitchFamily="18" charset="0"/>
              </a:rPr>
              <a:t> (Biến dạng) : Sử dụng để nghiêng phần tử theo 2 chiều</a:t>
            </a:r>
          </a:p>
        </p:txBody>
      </p:sp>
      <p:pic>
        <p:nvPicPr>
          <p:cNvPr id="4" name="Picture 3">
            <a:extLst>
              <a:ext uri="{FF2B5EF4-FFF2-40B4-BE49-F238E27FC236}">
                <a16:creationId xmlns:a16="http://schemas.microsoft.com/office/drawing/2014/main" id="{A6B7DB0D-8314-0CAB-8980-E12912B069E0}"/>
              </a:ext>
            </a:extLst>
          </p:cNvPr>
          <p:cNvPicPr>
            <a:picLocks noChangeAspect="1"/>
          </p:cNvPicPr>
          <p:nvPr/>
        </p:nvPicPr>
        <p:blipFill>
          <a:blip r:embed="rId5"/>
          <a:stretch>
            <a:fillRect/>
          </a:stretch>
        </p:blipFill>
        <p:spPr>
          <a:xfrm>
            <a:off x="878449" y="2317154"/>
            <a:ext cx="1867009" cy="1888065"/>
          </a:xfrm>
          <a:prstGeom prst="rect">
            <a:avLst/>
          </a:prstGeom>
        </p:spPr>
      </p:pic>
      <p:sp>
        <p:nvSpPr>
          <p:cNvPr id="5" name="Arrow: Right 4">
            <a:extLst>
              <a:ext uri="{FF2B5EF4-FFF2-40B4-BE49-F238E27FC236}">
                <a16:creationId xmlns:a16="http://schemas.microsoft.com/office/drawing/2014/main" id="{F3D2CA84-2EE4-1FA0-5441-3F1795739DFE}"/>
              </a:ext>
            </a:extLst>
          </p:cNvPr>
          <p:cNvSpPr/>
          <p:nvPr/>
        </p:nvSpPr>
        <p:spPr>
          <a:xfrm>
            <a:off x="2822974" y="3035385"/>
            <a:ext cx="466725"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0" name="Straight Arrow Connector 10249">
            <a:extLst>
              <a:ext uri="{FF2B5EF4-FFF2-40B4-BE49-F238E27FC236}">
                <a16:creationId xmlns:a16="http://schemas.microsoft.com/office/drawing/2014/main" id="{125E64DF-917E-A6A5-AB1F-590F25E62104}"/>
              </a:ext>
            </a:extLst>
          </p:cNvPr>
          <p:cNvCxnSpPr>
            <a:cxnSpLocks/>
          </p:cNvCxnSpPr>
          <p:nvPr/>
        </p:nvCxnSpPr>
        <p:spPr>
          <a:xfrm>
            <a:off x="13099439" y="959769"/>
            <a:ext cx="2788595" cy="424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3753FB2-0131-EA2E-A3C5-016F1469945A}"/>
              </a:ext>
            </a:extLst>
          </p:cNvPr>
          <p:cNvPicPr>
            <a:picLocks noChangeAspect="1"/>
          </p:cNvPicPr>
          <p:nvPr/>
        </p:nvPicPr>
        <p:blipFill>
          <a:blip r:embed="rId6"/>
          <a:stretch>
            <a:fillRect/>
          </a:stretch>
        </p:blipFill>
        <p:spPr>
          <a:xfrm>
            <a:off x="3563940" y="4374549"/>
            <a:ext cx="2395042" cy="1070895"/>
          </a:xfrm>
          <a:prstGeom prst="rect">
            <a:avLst/>
          </a:prstGeom>
        </p:spPr>
      </p:pic>
      <p:pic>
        <p:nvPicPr>
          <p:cNvPr id="14" name="Picture 13">
            <a:extLst>
              <a:ext uri="{FF2B5EF4-FFF2-40B4-BE49-F238E27FC236}">
                <a16:creationId xmlns:a16="http://schemas.microsoft.com/office/drawing/2014/main" id="{4A913188-21DD-5268-4255-B6D54D939F54}"/>
              </a:ext>
            </a:extLst>
          </p:cNvPr>
          <p:cNvPicPr>
            <a:picLocks noChangeAspect="1"/>
          </p:cNvPicPr>
          <p:nvPr/>
        </p:nvPicPr>
        <p:blipFill>
          <a:blip r:embed="rId7"/>
          <a:stretch>
            <a:fillRect/>
          </a:stretch>
        </p:blipFill>
        <p:spPr>
          <a:xfrm>
            <a:off x="3527725" y="2282821"/>
            <a:ext cx="2467472" cy="1874461"/>
          </a:xfrm>
          <a:prstGeom prst="rect">
            <a:avLst/>
          </a:prstGeom>
        </p:spPr>
      </p:pic>
      <p:pic>
        <p:nvPicPr>
          <p:cNvPr id="18" name="Picture 17">
            <a:extLst>
              <a:ext uri="{FF2B5EF4-FFF2-40B4-BE49-F238E27FC236}">
                <a16:creationId xmlns:a16="http://schemas.microsoft.com/office/drawing/2014/main" id="{6F38B1E8-F88A-6D69-E393-E9F7F989037A}"/>
              </a:ext>
            </a:extLst>
          </p:cNvPr>
          <p:cNvPicPr>
            <a:picLocks noChangeAspect="1"/>
          </p:cNvPicPr>
          <p:nvPr/>
        </p:nvPicPr>
        <p:blipFill>
          <a:blip r:embed="rId8"/>
          <a:stretch>
            <a:fillRect/>
          </a:stretch>
        </p:blipFill>
        <p:spPr>
          <a:xfrm>
            <a:off x="6683874" y="4381411"/>
            <a:ext cx="2257472" cy="721237"/>
          </a:xfrm>
          <a:prstGeom prst="rect">
            <a:avLst/>
          </a:prstGeom>
        </p:spPr>
      </p:pic>
      <p:pic>
        <p:nvPicPr>
          <p:cNvPr id="21" name="Picture 20">
            <a:extLst>
              <a:ext uri="{FF2B5EF4-FFF2-40B4-BE49-F238E27FC236}">
                <a16:creationId xmlns:a16="http://schemas.microsoft.com/office/drawing/2014/main" id="{E5BF1631-8352-B9C9-6C5B-5C01CB923FC1}"/>
              </a:ext>
            </a:extLst>
          </p:cNvPr>
          <p:cNvPicPr>
            <a:picLocks noChangeAspect="1"/>
          </p:cNvPicPr>
          <p:nvPr/>
        </p:nvPicPr>
        <p:blipFill>
          <a:blip r:embed="rId9"/>
          <a:stretch>
            <a:fillRect/>
          </a:stretch>
        </p:blipFill>
        <p:spPr>
          <a:xfrm>
            <a:off x="6683874" y="2298507"/>
            <a:ext cx="2108835" cy="1910183"/>
          </a:xfrm>
          <a:prstGeom prst="rect">
            <a:avLst/>
          </a:prstGeom>
        </p:spPr>
      </p:pic>
      <p:pic>
        <p:nvPicPr>
          <p:cNvPr id="23" name="Picture 22">
            <a:extLst>
              <a:ext uri="{FF2B5EF4-FFF2-40B4-BE49-F238E27FC236}">
                <a16:creationId xmlns:a16="http://schemas.microsoft.com/office/drawing/2014/main" id="{69787084-4DA7-E6D9-1B90-52901E5B54CD}"/>
              </a:ext>
            </a:extLst>
          </p:cNvPr>
          <p:cNvPicPr>
            <a:picLocks noChangeAspect="1"/>
          </p:cNvPicPr>
          <p:nvPr/>
        </p:nvPicPr>
        <p:blipFill>
          <a:blip r:embed="rId10"/>
          <a:stretch>
            <a:fillRect/>
          </a:stretch>
        </p:blipFill>
        <p:spPr>
          <a:xfrm>
            <a:off x="9507157" y="4374549"/>
            <a:ext cx="2395042" cy="814179"/>
          </a:xfrm>
          <a:prstGeom prst="rect">
            <a:avLst/>
          </a:prstGeom>
        </p:spPr>
      </p:pic>
      <p:pic>
        <p:nvPicPr>
          <p:cNvPr id="29" name="Picture 28">
            <a:extLst>
              <a:ext uri="{FF2B5EF4-FFF2-40B4-BE49-F238E27FC236}">
                <a16:creationId xmlns:a16="http://schemas.microsoft.com/office/drawing/2014/main" id="{3DEE5095-EF91-BD11-A606-220BBE956976}"/>
              </a:ext>
            </a:extLst>
          </p:cNvPr>
          <p:cNvPicPr>
            <a:picLocks noChangeAspect="1"/>
          </p:cNvPicPr>
          <p:nvPr/>
        </p:nvPicPr>
        <p:blipFill>
          <a:blip r:embed="rId11"/>
          <a:stretch>
            <a:fillRect/>
          </a:stretch>
        </p:blipFill>
        <p:spPr>
          <a:xfrm>
            <a:off x="9507157" y="2298507"/>
            <a:ext cx="2398225" cy="1874462"/>
          </a:xfrm>
          <a:prstGeom prst="rect">
            <a:avLst/>
          </a:prstGeom>
        </p:spPr>
      </p:pic>
      <p:sp>
        <p:nvSpPr>
          <p:cNvPr id="2" name="TextBox 1">
            <a:extLst>
              <a:ext uri="{FF2B5EF4-FFF2-40B4-BE49-F238E27FC236}">
                <a16:creationId xmlns:a16="http://schemas.microsoft.com/office/drawing/2014/main" id="{DFF7E0D1-5ACF-83EB-6C9F-7294F57D99F0}"/>
              </a:ext>
            </a:extLst>
          </p:cNvPr>
          <p:cNvSpPr txBox="1"/>
          <p:nvPr/>
        </p:nvSpPr>
        <p:spPr>
          <a:xfrm>
            <a:off x="6826552" y="5761872"/>
            <a:ext cx="2339943" cy="830997"/>
          </a:xfrm>
          <a:prstGeom prst="rect">
            <a:avLst/>
          </a:prstGeom>
          <a:solidFill>
            <a:srgbClr val="CC00FF"/>
          </a:solidFill>
        </p:spPr>
        <p:txBody>
          <a:bodyPr wrap="square" rtlCol="0">
            <a:spAutoFit/>
          </a:bodyPr>
          <a:lstStyle/>
          <a:p>
            <a:pPr algn="ctr"/>
            <a:r>
              <a:rPr lang="en-US" sz="1200" b="0">
                <a:solidFill>
                  <a:schemeClr val="bg1"/>
                </a:solidFill>
                <a:effectLst/>
                <a:latin typeface="Consolas" panose="020B0609020204030204" pitchFamily="49" charset="0"/>
              </a:rPr>
              <a:t>Khi xoay phần tử thì toàn bộ nội dung bên trong cũng xoay theo ??? </a:t>
            </a:r>
          </a:p>
          <a:p>
            <a:pPr algn="ctr"/>
            <a:r>
              <a:rPr lang="en-US" sz="1200" b="0">
                <a:solidFill>
                  <a:schemeClr val="bg1"/>
                </a:solidFill>
                <a:effectLst/>
                <a:latin typeface="Consolas" panose="020B0609020204030204" pitchFamily="49" charset="0"/>
                <a:sym typeface="Wingdings" panose="05000000000000000000" pitchFamily="2" charset="2"/>
              </a:rPr>
              <a:t> Cách xử lý ?</a:t>
            </a:r>
            <a:endParaRPr lang="en-US" sz="1200" b="0">
              <a:solidFill>
                <a:schemeClr val="bg1"/>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CFAE98B6-D2AE-08DD-3FCC-CF9E6B13FB5B}"/>
              </a:ext>
            </a:extLst>
          </p:cNvPr>
          <p:cNvSpPr/>
          <p:nvPr/>
        </p:nvSpPr>
        <p:spPr>
          <a:xfrm>
            <a:off x="3360151" y="1997232"/>
            <a:ext cx="8736021" cy="3663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09192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737035" cy="685800"/>
            <a:chOff x="1296" y="1824"/>
            <a:chExt cx="2553"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97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Demo ứng dụng thực tế</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5" name="Picture 4">
            <a:extLst>
              <a:ext uri="{FF2B5EF4-FFF2-40B4-BE49-F238E27FC236}">
                <a16:creationId xmlns:a16="http://schemas.microsoft.com/office/drawing/2014/main" id="{C2B42CB3-2786-292F-3A2D-3BD627690091}"/>
              </a:ext>
            </a:extLst>
          </p:cNvPr>
          <p:cNvPicPr>
            <a:picLocks noChangeAspect="1"/>
          </p:cNvPicPr>
          <p:nvPr/>
        </p:nvPicPr>
        <p:blipFill>
          <a:blip r:embed="rId5"/>
          <a:stretch>
            <a:fillRect/>
          </a:stretch>
        </p:blipFill>
        <p:spPr>
          <a:xfrm>
            <a:off x="1218001" y="2282696"/>
            <a:ext cx="3695700" cy="609600"/>
          </a:xfrm>
          <a:prstGeom prst="rect">
            <a:avLst/>
          </a:prstGeom>
        </p:spPr>
      </p:pic>
      <p:sp>
        <p:nvSpPr>
          <p:cNvPr id="14" name="TextBox 13">
            <a:extLst>
              <a:ext uri="{FF2B5EF4-FFF2-40B4-BE49-F238E27FC236}">
                <a16:creationId xmlns:a16="http://schemas.microsoft.com/office/drawing/2014/main" id="{1D64F822-A3AB-E7C7-BDB5-00DEC9929C52}"/>
              </a:ext>
            </a:extLst>
          </p:cNvPr>
          <p:cNvSpPr txBox="1"/>
          <p:nvPr/>
        </p:nvSpPr>
        <p:spPr>
          <a:xfrm>
            <a:off x="1055647" y="1517302"/>
            <a:ext cx="10918562" cy="646331"/>
          </a:xfrm>
          <a:prstGeom prst="rect">
            <a:avLst/>
          </a:prstGeom>
          <a:noFill/>
        </p:spPr>
        <p:txBody>
          <a:bodyPr wrap="square">
            <a:spAutoFit/>
          </a:bodyPr>
          <a:lstStyle/>
          <a:p>
            <a:pPr marL="285750" indent="-285750" algn="l">
              <a:buFont typeface="Wingdings" panose="05000000000000000000" pitchFamily="2" charset="2"/>
              <a:buChar char="ü"/>
            </a:pPr>
            <a:r>
              <a:rPr lang="en-US" b="1" i="1">
                <a:solidFill>
                  <a:srgbClr val="8500FF"/>
                </a:solidFill>
                <a:latin typeface="Times New Roman" pitchFamily="18" charset="0"/>
                <a:cs typeface="Times New Roman" pitchFamily="18" charset="0"/>
              </a:rPr>
              <a:t> </a:t>
            </a:r>
            <a:r>
              <a:rPr lang="en-US" b="1" i="1">
                <a:latin typeface="Times New Roman" pitchFamily="18" charset="0"/>
                <a:cs typeface="Times New Roman" pitchFamily="18" charset="0"/>
              </a:rPr>
              <a:t>Trong các thiết kế thực tế, thường các khối nền xoay để tạo hiệu ứng đẹp mắt, nhưng phần nội dung thì vẫn nằm ở vị trí ban đầu</a:t>
            </a:r>
          </a:p>
        </p:txBody>
      </p:sp>
      <p:pic>
        <p:nvPicPr>
          <p:cNvPr id="27" name="Picture 26">
            <a:extLst>
              <a:ext uri="{FF2B5EF4-FFF2-40B4-BE49-F238E27FC236}">
                <a16:creationId xmlns:a16="http://schemas.microsoft.com/office/drawing/2014/main" id="{F1781AC1-2BEB-60E2-5373-29F1A4B1B418}"/>
              </a:ext>
            </a:extLst>
          </p:cNvPr>
          <p:cNvPicPr>
            <a:picLocks noChangeAspect="1"/>
          </p:cNvPicPr>
          <p:nvPr/>
        </p:nvPicPr>
        <p:blipFill>
          <a:blip r:embed="rId6"/>
          <a:stretch>
            <a:fillRect/>
          </a:stretch>
        </p:blipFill>
        <p:spPr>
          <a:xfrm>
            <a:off x="6712883" y="3233984"/>
            <a:ext cx="5191502" cy="3237651"/>
          </a:xfrm>
          <a:prstGeom prst="rect">
            <a:avLst/>
          </a:prstGeom>
        </p:spPr>
      </p:pic>
      <p:pic>
        <p:nvPicPr>
          <p:cNvPr id="29" name="Picture 28">
            <a:extLst>
              <a:ext uri="{FF2B5EF4-FFF2-40B4-BE49-F238E27FC236}">
                <a16:creationId xmlns:a16="http://schemas.microsoft.com/office/drawing/2014/main" id="{BF11731E-FEA1-52E1-C163-F6904C14E430}"/>
              </a:ext>
            </a:extLst>
          </p:cNvPr>
          <p:cNvPicPr>
            <a:picLocks noChangeAspect="1"/>
          </p:cNvPicPr>
          <p:nvPr/>
        </p:nvPicPr>
        <p:blipFill>
          <a:blip r:embed="rId7"/>
          <a:stretch>
            <a:fillRect/>
          </a:stretch>
        </p:blipFill>
        <p:spPr>
          <a:xfrm>
            <a:off x="1218001" y="3233984"/>
            <a:ext cx="5341825" cy="3237650"/>
          </a:xfrm>
          <a:prstGeom prst="rect">
            <a:avLst/>
          </a:prstGeom>
        </p:spPr>
      </p:pic>
    </p:spTree>
    <p:extLst>
      <p:ext uri="{BB962C8B-B14F-4D97-AF65-F5344CB8AC3E}">
        <p14:creationId xmlns:p14="http://schemas.microsoft.com/office/powerpoint/2010/main" val="16491514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737035" cy="685800"/>
            <a:chOff x="1296" y="1824"/>
            <a:chExt cx="2553"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97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Demo ứng dụng thực tế</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3" name="Picture 2">
            <a:extLst>
              <a:ext uri="{FF2B5EF4-FFF2-40B4-BE49-F238E27FC236}">
                <a16:creationId xmlns:a16="http://schemas.microsoft.com/office/drawing/2014/main" id="{4F5F34D2-E063-3440-FAAB-7E8C38D6A3CD}"/>
              </a:ext>
            </a:extLst>
          </p:cNvPr>
          <p:cNvPicPr>
            <a:picLocks noChangeAspect="1"/>
          </p:cNvPicPr>
          <p:nvPr/>
        </p:nvPicPr>
        <p:blipFill>
          <a:blip r:embed="rId5"/>
          <a:stretch>
            <a:fillRect/>
          </a:stretch>
        </p:blipFill>
        <p:spPr>
          <a:xfrm>
            <a:off x="1218001" y="1537940"/>
            <a:ext cx="6067382" cy="636789"/>
          </a:xfrm>
          <a:prstGeom prst="rect">
            <a:avLst/>
          </a:prstGeom>
        </p:spPr>
      </p:pic>
      <p:pic>
        <p:nvPicPr>
          <p:cNvPr id="18" name="Picture 17">
            <a:extLst>
              <a:ext uri="{FF2B5EF4-FFF2-40B4-BE49-F238E27FC236}">
                <a16:creationId xmlns:a16="http://schemas.microsoft.com/office/drawing/2014/main" id="{6058AB8E-2F8F-3A9B-6413-51612B10F92B}"/>
              </a:ext>
            </a:extLst>
          </p:cNvPr>
          <p:cNvPicPr>
            <a:picLocks noChangeAspect="1"/>
          </p:cNvPicPr>
          <p:nvPr/>
        </p:nvPicPr>
        <p:blipFill>
          <a:blip r:embed="rId6"/>
          <a:stretch>
            <a:fillRect/>
          </a:stretch>
        </p:blipFill>
        <p:spPr>
          <a:xfrm>
            <a:off x="5724939" y="2314430"/>
            <a:ext cx="6142382" cy="3202774"/>
          </a:xfrm>
          <a:prstGeom prst="rect">
            <a:avLst/>
          </a:prstGeom>
        </p:spPr>
      </p:pic>
      <p:pic>
        <p:nvPicPr>
          <p:cNvPr id="20" name="Picture 19">
            <a:extLst>
              <a:ext uri="{FF2B5EF4-FFF2-40B4-BE49-F238E27FC236}">
                <a16:creationId xmlns:a16="http://schemas.microsoft.com/office/drawing/2014/main" id="{B80AFAD2-AA97-CFD7-2C6C-60B9DC01166B}"/>
              </a:ext>
            </a:extLst>
          </p:cNvPr>
          <p:cNvPicPr>
            <a:picLocks noChangeAspect="1"/>
          </p:cNvPicPr>
          <p:nvPr/>
        </p:nvPicPr>
        <p:blipFill>
          <a:blip r:embed="rId7"/>
          <a:stretch>
            <a:fillRect/>
          </a:stretch>
        </p:blipFill>
        <p:spPr>
          <a:xfrm>
            <a:off x="1218497" y="2304491"/>
            <a:ext cx="4041157" cy="4424508"/>
          </a:xfrm>
          <a:prstGeom prst="rect">
            <a:avLst/>
          </a:prstGeom>
        </p:spPr>
      </p:pic>
    </p:spTree>
    <p:extLst>
      <p:ext uri="{BB962C8B-B14F-4D97-AF65-F5344CB8AC3E}">
        <p14:creationId xmlns:p14="http://schemas.microsoft.com/office/powerpoint/2010/main" val="26127198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C9C1B9-D1A9-79F2-95B1-091CF4DB6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8901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4. Background-clip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Đổ nền text </a:t>
            </a:r>
          </a:p>
        </p:txBody>
      </p:sp>
      <p:graphicFrame>
        <p:nvGraphicFramePr>
          <p:cNvPr id="2" name="Table 1">
            <a:extLst>
              <a:ext uri="{FF2B5EF4-FFF2-40B4-BE49-F238E27FC236}">
                <a16:creationId xmlns:a16="http://schemas.microsoft.com/office/drawing/2014/main" id="{14A9342D-2009-B304-C6BB-05B4D1788603}"/>
              </a:ext>
            </a:extLst>
          </p:cNvPr>
          <p:cNvGraphicFramePr>
            <a:graphicFrameLocks noGrp="1"/>
          </p:cNvGraphicFramePr>
          <p:nvPr/>
        </p:nvGraphicFramePr>
        <p:xfrm>
          <a:off x="1158836" y="1842900"/>
          <a:ext cx="10848944" cy="655808"/>
        </p:xfrm>
        <a:graphic>
          <a:graphicData uri="http://schemas.openxmlformats.org/drawingml/2006/table">
            <a:tbl>
              <a:tblPr firstRow="1" firstCol="1" bandRow="1">
                <a:tableStyleId>{5C22544A-7EE6-4342-B048-85BDC9FD1C3A}</a:tableStyleId>
              </a:tblPr>
              <a:tblGrid>
                <a:gridCol w="998811">
                  <a:extLst>
                    <a:ext uri="{9D8B030D-6E8A-4147-A177-3AD203B41FA5}">
                      <a16:colId xmlns:a16="http://schemas.microsoft.com/office/drawing/2014/main" val="2583722390"/>
                    </a:ext>
                  </a:extLst>
                </a:gridCol>
                <a:gridCol w="1801404">
                  <a:extLst>
                    <a:ext uri="{9D8B030D-6E8A-4147-A177-3AD203B41FA5}">
                      <a16:colId xmlns:a16="http://schemas.microsoft.com/office/drawing/2014/main" val="4049612280"/>
                    </a:ext>
                  </a:extLst>
                </a:gridCol>
                <a:gridCol w="8048729">
                  <a:extLst>
                    <a:ext uri="{9D8B030D-6E8A-4147-A177-3AD203B41FA5}">
                      <a16:colId xmlns:a16="http://schemas.microsoft.com/office/drawing/2014/main" val="132168980"/>
                    </a:ext>
                  </a:extLst>
                </a:gridCol>
              </a:tblGrid>
              <a:tr h="28623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Text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Đổ màu nền trong phần text, không hiển thị phần trống ngoài text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011180490"/>
                  </a:ext>
                </a:extLst>
              </a:tr>
            </a:tbl>
          </a:graphicData>
        </a:graphic>
      </p:graphicFrame>
      <p:pic>
        <p:nvPicPr>
          <p:cNvPr id="6" name="Picture 5">
            <a:extLst>
              <a:ext uri="{FF2B5EF4-FFF2-40B4-BE49-F238E27FC236}">
                <a16:creationId xmlns:a16="http://schemas.microsoft.com/office/drawing/2014/main" id="{5BEE2F43-6AC2-A4CC-64B0-48E5F558BDE3}"/>
              </a:ext>
            </a:extLst>
          </p:cNvPr>
          <p:cNvPicPr>
            <a:picLocks noChangeAspect="1"/>
          </p:cNvPicPr>
          <p:nvPr/>
        </p:nvPicPr>
        <p:blipFill>
          <a:blip r:embed="rId5"/>
          <a:stretch>
            <a:fillRect/>
          </a:stretch>
        </p:blipFill>
        <p:spPr>
          <a:xfrm>
            <a:off x="1123950" y="2669627"/>
            <a:ext cx="9944100" cy="352425"/>
          </a:xfrm>
          <a:prstGeom prst="rect">
            <a:avLst/>
          </a:prstGeom>
        </p:spPr>
      </p:pic>
      <p:sp>
        <p:nvSpPr>
          <p:cNvPr id="15" name="TextBox 14">
            <a:extLst>
              <a:ext uri="{FF2B5EF4-FFF2-40B4-BE49-F238E27FC236}">
                <a16:creationId xmlns:a16="http://schemas.microsoft.com/office/drawing/2014/main" id="{75F6175C-50F9-1643-CEFA-AFC7DAF930B9}"/>
              </a:ext>
            </a:extLst>
          </p:cNvPr>
          <p:cNvSpPr txBox="1"/>
          <p:nvPr/>
        </p:nvSpPr>
        <p:spPr>
          <a:xfrm>
            <a:off x="9992194" y="6114961"/>
            <a:ext cx="2790929" cy="369332"/>
          </a:xfrm>
          <a:prstGeom prst="rect">
            <a:avLst/>
          </a:prstGeom>
          <a:noFill/>
        </p:spPr>
        <p:txBody>
          <a:bodyPr wrap="square">
            <a:spAutoFit/>
          </a:bodyPr>
          <a:lstStyle/>
          <a:p>
            <a:r>
              <a:rPr lang="vi-VN">
                <a:hlinkClick r:id="rId6"/>
              </a:rPr>
              <a:t>https://caniuse.com/</a:t>
            </a:r>
            <a:r>
              <a:rPr lang="en-US"/>
              <a:t> </a:t>
            </a:r>
            <a:endParaRPr lang="vi-VN"/>
          </a:p>
        </p:txBody>
      </p:sp>
      <p:sp>
        <p:nvSpPr>
          <p:cNvPr id="17" name="TextBox 16">
            <a:extLst>
              <a:ext uri="{FF2B5EF4-FFF2-40B4-BE49-F238E27FC236}">
                <a16:creationId xmlns:a16="http://schemas.microsoft.com/office/drawing/2014/main" id="{E47F16FD-4AB9-330B-CE2B-54F3063808D4}"/>
              </a:ext>
            </a:extLst>
          </p:cNvPr>
          <p:cNvSpPr txBox="1"/>
          <p:nvPr/>
        </p:nvSpPr>
        <p:spPr>
          <a:xfrm>
            <a:off x="9827288" y="4104027"/>
            <a:ext cx="2620107" cy="369332"/>
          </a:xfrm>
          <a:prstGeom prst="rect">
            <a:avLst/>
          </a:prstGeom>
          <a:noFill/>
        </p:spPr>
        <p:txBody>
          <a:bodyPr wrap="square">
            <a:spAutoFit/>
          </a:bodyPr>
          <a:lstStyle/>
          <a:p>
            <a:r>
              <a:rPr lang="vi-VN">
                <a:hlinkClick r:id="rId7"/>
              </a:rPr>
              <a:t>https://cssgradient.io/</a:t>
            </a:r>
            <a:r>
              <a:rPr lang="en-US"/>
              <a:t> </a:t>
            </a:r>
            <a:endParaRPr lang="vi-VN"/>
          </a:p>
        </p:txBody>
      </p:sp>
      <p:pic>
        <p:nvPicPr>
          <p:cNvPr id="19" name="Picture 18">
            <a:extLst>
              <a:ext uri="{FF2B5EF4-FFF2-40B4-BE49-F238E27FC236}">
                <a16:creationId xmlns:a16="http://schemas.microsoft.com/office/drawing/2014/main" id="{881E97A3-0A73-BF02-4428-688C6CD30D87}"/>
              </a:ext>
            </a:extLst>
          </p:cNvPr>
          <p:cNvPicPr>
            <a:picLocks noChangeAspect="1"/>
          </p:cNvPicPr>
          <p:nvPr/>
        </p:nvPicPr>
        <p:blipFill>
          <a:blip r:embed="rId8"/>
          <a:stretch>
            <a:fillRect/>
          </a:stretch>
        </p:blipFill>
        <p:spPr>
          <a:xfrm>
            <a:off x="1123950" y="3352212"/>
            <a:ext cx="4076700" cy="3143250"/>
          </a:xfrm>
          <a:prstGeom prst="rect">
            <a:avLst/>
          </a:prstGeom>
        </p:spPr>
      </p:pic>
      <p:cxnSp>
        <p:nvCxnSpPr>
          <p:cNvPr id="20" name="Straight Arrow Connector 19">
            <a:extLst>
              <a:ext uri="{FF2B5EF4-FFF2-40B4-BE49-F238E27FC236}">
                <a16:creationId xmlns:a16="http://schemas.microsoft.com/office/drawing/2014/main" id="{9922F761-B355-6E61-F446-6DD7D202F3F6}"/>
              </a:ext>
            </a:extLst>
          </p:cNvPr>
          <p:cNvCxnSpPr>
            <a:cxnSpLocks/>
          </p:cNvCxnSpPr>
          <p:nvPr/>
        </p:nvCxnSpPr>
        <p:spPr>
          <a:xfrm>
            <a:off x="3446585" y="3693159"/>
            <a:ext cx="2803490" cy="0"/>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350F45D-EB2F-406C-6463-68E3D7961DAB}"/>
              </a:ext>
            </a:extLst>
          </p:cNvPr>
          <p:cNvSpPr/>
          <p:nvPr/>
        </p:nvSpPr>
        <p:spPr>
          <a:xfrm>
            <a:off x="6250074" y="3352213"/>
            <a:ext cx="3577214" cy="523344"/>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Làm cho màu chữ thành trong suốt, màu chữ sẽ lấy từ background</a:t>
            </a:r>
          </a:p>
        </p:txBody>
      </p:sp>
      <p:cxnSp>
        <p:nvCxnSpPr>
          <p:cNvPr id="28" name="Straight Arrow Connector 27">
            <a:extLst>
              <a:ext uri="{FF2B5EF4-FFF2-40B4-BE49-F238E27FC236}">
                <a16:creationId xmlns:a16="http://schemas.microsoft.com/office/drawing/2014/main" id="{4E4EF57C-F532-CBD1-C951-B7B68B9D652C}"/>
              </a:ext>
            </a:extLst>
          </p:cNvPr>
          <p:cNvCxnSpPr>
            <a:cxnSpLocks/>
          </p:cNvCxnSpPr>
          <p:nvPr/>
        </p:nvCxnSpPr>
        <p:spPr>
          <a:xfrm>
            <a:off x="5114611" y="4295777"/>
            <a:ext cx="1135463" cy="0"/>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A4E08D5-1AC4-02B3-9BB5-DC566059EC60}"/>
              </a:ext>
            </a:extLst>
          </p:cNvPr>
          <p:cNvSpPr/>
          <p:nvPr/>
        </p:nvSpPr>
        <p:spPr>
          <a:xfrm>
            <a:off x="6250074" y="3954831"/>
            <a:ext cx="3577214" cy="523344"/>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Màu chuyển gradient </a:t>
            </a:r>
          </a:p>
        </p:txBody>
      </p:sp>
      <p:cxnSp>
        <p:nvCxnSpPr>
          <p:cNvPr id="10305" name="Straight Arrow Connector 10304">
            <a:extLst>
              <a:ext uri="{FF2B5EF4-FFF2-40B4-BE49-F238E27FC236}">
                <a16:creationId xmlns:a16="http://schemas.microsoft.com/office/drawing/2014/main" id="{418CEB8A-B055-B77E-03B8-73A3D2A4055D}"/>
              </a:ext>
            </a:extLst>
          </p:cNvPr>
          <p:cNvCxnSpPr>
            <a:cxnSpLocks/>
          </p:cNvCxnSpPr>
          <p:nvPr/>
        </p:nvCxnSpPr>
        <p:spPr>
          <a:xfrm>
            <a:off x="3776913" y="5833174"/>
            <a:ext cx="2473161" cy="0"/>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313" name="Rectangle 10312">
            <a:extLst>
              <a:ext uri="{FF2B5EF4-FFF2-40B4-BE49-F238E27FC236}">
                <a16:creationId xmlns:a16="http://schemas.microsoft.com/office/drawing/2014/main" id="{ED1B3222-2535-FC80-DD7F-A8D565B83993}"/>
              </a:ext>
            </a:extLst>
          </p:cNvPr>
          <p:cNvSpPr/>
          <p:nvPr/>
        </p:nvSpPr>
        <p:spPr>
          <a:xfrm>
            <a:off x="6250074" y="5644287"/>
            <a:ext cx="3577214" cy="377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Sử dụng ảnh nền cho text</a:t>
            </a:r>
          </a:p>
        </p:txBody>
      </p:sp>
      <p:cxnSp>
        <p:nvCxnSpPr>
          <p:cNvPr id="10315" name="Straight Arrow Connector 10314">
            <a:extLst>
              <a:ext uri="{FF2B5EF4-FFF2-40B4-BE49-F238E27FC236}">
                <a16:creationId xmlns:a16="http://schemas.microsoft.com/office/drawing/2014/main" id="{47E09E86-DE81-4854-7032-E5530DD4F5DF}"/>
              </a:ext>
            </a:extLst>
          </p:cNvPr>
          <p:cNvCxnSpPr>
            <a:cxnSpLocks/>
          </p:cNvCxnSpPr>
          <p:nvPr/>
        </p:nvCxnSpPr>
        <p:spPr>
          <a:xfrm>
            <a:off x="4642338" y="6106520"/>
            <a:ext cx="1607736" cy="188887"/>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316" name="Rectangle 10315">
            <a:extLst>
              <a:ext uri="{FF2B5EF4-FFF2-40B4-BE49-F238E27FC236}">
                <a16:creationId xmlns:a16="http://schemas.microsoft.com/office/drawing/2014/main" id="{7F8C36F0-BB66-BB04-095D-5B4948F91EFF}"/>
              </a:ext>
            </a:extLst>
          </p:cNvPr>
          <p:cNvSpPr/>
          <p:nvPr/>
        </p:nvSpPr>
        <p:spPr>
          <a:xfrm>
            <a:off x="6250074" y="6106520"/>
            <a:ext cx="3577214" cy="377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Css prefix, do chrome mặc định 0 hỗ trợ </a:t>
            </a:r>
          </a:p>
        </p:txBody>
      </p:sp>
      <p:pic>
        <p:nvPicPr>
          <p:cNvPr id="10319" name="Picture 10318">
            <a:extLst>
              <a:ext uri="{FF2B5EF4-FFF2-40B4-BE49-F238E27FC236}">
                <a16:creationId xmlns:a16="http://schemas.microsoft.com/office/drawing/2014/main" id="{0B09E408-576D-8D2F-5E80-CFCEFF409854}"/>
              </a:ext>
            </a:extLst>
          </p:cNvPr>
          <p:cNvPicPr>
            <a:picLocks noChangeAspect="1"/>
          </p:cNvPicPr>
          <p:nvPr/>
        </p:nvPicPr>
        <p:blipFill>
          <a:blip r:embed="rId9"/>
          <a:stretch>
            <a:fillRect/>
          </a:stretch>
        </p:blipFill>
        <p:spPr>
          <a:xfrm>
            <a:off x="6290267" y="4659676"/>
            <a:ext cx="2133600" cy="723900"/>
          </a:xfrm>
          <a:prstGeom prst="rect">
            <a:avLst/>
          </a:prstGeom>
        </p:spPr>
      </p:pic>
      <p:grpSp>
        <p:nvGrpSpPr>
          <p:cNvPr id="4" name="Group 46">
            <a:extLst>
              <a:ext uri="{FF2B5EF4-FFF2-40B4-BE49-F238E27FC236}">
                <a16:creationId xmlns:a16="http://schemas.microsoft.com/office/drawing/2014/main" id="{D8E6DF0C-D1AB-EB04-6FB8-53BA24DC6620}"/>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B846576A-6564-5366-602E-EA6D797F73FA}"/>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B3C29951-80E0-9075-20D5-6A0283764C7F}"/>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E6198D61-D494-B7E8-14FB-5CC6044570EB}"/>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8" name="Text Box 50">
              <a:extLst>
                <a:ext uri="{FF2B5EF4-FFF2-40B4-BE49-F238E27FC236}">
                  <a16:creationId xmlns:a16="http://schemas.microsoft.com/office/drawing/2014/main" id="{3DCD4153-5AE5-65CD-9913-2A5B920E6594}"/>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102980795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737035" cy="685800"/>
            <a:chOff x="1296" y="1824"/>
            <a:chExt cx="2553"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Transition cho button</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4" name="Picture 3">
            <a:extLst>
              <a:ext uri="{FF2B5EF4-FFF2-40B4-BE49-F238E27FC236}">
                <a16:creationId xmlns:a16="http://schemas.microsoft.com/office/drawing/2014/main" id="{8850D263-6F5D-11F7-8E6A-A1D59E2FE5A9}"/>
              </a:ext>
            </a:extLst>
          </p:cNvPr>
          <p:cNvPicPr>
            <a:picLocks noChangeAspect="1"/>
          </p:cNvPicPr>
          <p:nvPr/>
        </p:nvPicPr>
        <p:blipFill>
          <a:blip r:embed="rId5"/>
          <a:stretch>
            <a:fillRect/>
          </a:stretch>
        </p:blipFill>
        <p:spPr>
          <a:xfrm>
            <a:off x="1147494" y="1517302"/>
            <a:ext cx="5567363" cy="1377750"/>
          </a:xfrm>
          <a:prstGeom prst="rect">
            <a:avLst/>
          </a:prstGeom>
        </p:spPr>
      </p:pic>
      <p:pic>
        <p:nvPicPr>
          <p:cNvPr id="3" name="Picture 2">
            <a:extLst>
              <a:ext uri="{FF2B5EF4-FFF2-40B4-BE49-F238E27FC236}">
                <a16:creationId xmlns:a16="http://schemas.microsoft.com/office/drawing/2014/main" id="{899B1AA7-8621-5C9E-2998-9660EDF307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5879" y="1466650"/>
            <a:ext cx="2437336" cy="5056506"/>
          </a:xfrm>
          <a:prstGeom prst="rect">
            <a:avLst/>
          </a:prstGeom>
        </p:spPr>
      </p:pic>
      <p:pic>
        <p:nvPicPr>
          <p:cNvPr id="5" name="Picture 4">
            <a:extLst>
              <a:ext uri="{FF2B5EF4-FFF2-40B4-BE49-F238E27FC236}">
                <a16:creationId xmlns:a16="http://schemas.microsoft.com/office/drawing/2014/main" id="{E51E1E86-785E-41B2-C2E0-88FD35AF09FF}"/>
              </a:ext>
            </a:extLst>
          </p:cNvPr>
          <p:cNvPicPr>
            <a:picLocks noChangeAspect="1"/>
          </p:cNvPicPr>
          <p:nvPr/>
        </p:nvPicPr>
        <p:blipFill>
          <a:blip r:embed="rId7"/>
          <a:stretch>
            <a:fillRect/>
          </a:stretch>
        </p:blipFill>
        <p:spPr>
          <a:xfrm>
            <a:off x="1147494" y="3031895"/>
            <a:ext cx="3001813" cy="3542610"/>
          </a:xfrm>
          <a:prstGeom prst="rect">
            <a:avLst/>
          </a:prstGeom>
        </p:spPr>
      </p:pic>
      <p:pic>
        <p:nvPicPr>
          <p:cNvPr id="15" name="Picture 14">
            <a:extLst>
              <a:ext uri="{FF2B5EF4-FFF2-40B4-BE49-F238E27FC236}">
                <a16:creationId xmlns:a16="http://schemas.microsoft.com/office/drawing/2014/main" id="{ACECB274-740B-3F2B-1BF6-E3163431C8CC}"/>
              </a:ext>
            </a:extLst>
          </p:cNvPr>
          <p:cNvPicPr>
            <a:picLocks noChangeAspect="1"/>
          </p:cNvPicPr>
          <p:nvPr/>
        </p:nvPicPr>
        <p:blipFill>
          <a:blip r:embed="rId8"/>
          <a:stretch>
            <a:fillRect/>
          </a:stretch>
        </p:blipFill>
        <p:spPr>
          <a:xfrm>
            <a:off x="4200107" y="3031895"/>
            <a:ext cx="4600575" cy="2762250"/>
          </a:xfrm>
          <a:prstGeom prst="rect">
            <a:avLst/>
          </a:prstGeom>
        </p:spPr>
      </p:pic>
    </p:spTree>
    <p:extLst>
      <p:ext uri="{BB962C8B-B14F-4D97-AF65-F5344CB8AC3E}">
        <p14:creationId xmlns:p14="http://schemas.microsoft.com/office/powerpoint/2010/main" val="12148116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EA2B3B80-6162-FF15-5F03-ACB88E1E2823}"/>
              </a:ext>
            </a:extLst>
          </p:cNvPr>
          <p:cNvGrpSpPr>
            <a:grpSpLocks/>
          </p:cNvGrpSpPr>
          <p:nvPr/>
        </p:nvGrpSpPr>
        <p:grpSpPr bwMode="auto">
          <a:xfrm>
            <a:off x="702179" y="712439"/>
            <a:ext cx="4737035" cy="685800"/>
            <a:chOff x="1296" y="1824"/>
            <a:chExt cx="2553" cy="432"/>
          </a:xfrm>
        </p:grpSpPr>
        <p:sp>
          <p:nvSpPr>
            <p:cNvPr id="4" name="AutoShape 47">
              <a:extLst>
                <a:ext uri="{FF2B5EF4-FFF2-40B4-BE49-F238E27FC236}">
                  <a16:creationId xmlns:a16="http://schemas.microsoft.com/office/drawing/2014/main" id="{60C9CBB6-9AE9-AE50-A165-0A3A3ECD0317}"/>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80626EA6-ACB6-052B-436F-CC500DBA911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F8D27B08-22BF-5480-419C-8EFBD97D3CD0}"/>
                </a:ext>
              </a:extLst>
            </p:cNvPr>
            <p:cNvSpPr txBox="1">
              <a:spLocks noChangeArrowheads="1"/>
            </p:cNvSpPr>
            <p:nvPr/>
          </p:nvSpPr>
          <p:spPr bwMode="gray">
            <a:xfrm>
              <a:off x="1772" y="1929"/>
              <a:ext cx="2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Transition cho button</a:t>
              </a:r>
            </a:p>
          </p:txBody>
        </p:sp>
        <p:sp>
          <p:nvSpPr>
            <p:cNvPr id="15" name="Text Box 50">
              <a:extLst>
                <a:ext uri="{FF2B5EF4-FFF2-40B4-BE49-F238E27FC236}">
                  <a16:creationId xmlns:a16="http://schemas.microsoft.com/office/drawing/2014/main" id="{FC4B11C6-9A19-FCB1-23A3-094460391F81}"/>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18" name="Picture 17">
            <a:extLst>
              <a:ext uri="{FF2B5EF4-FFF2-40B4-BE49-F238E27FC236}">
                <a16:creationId xmlns:a16="http://schemas.microsoft.com/office/drawing/2014/main" id="{125458B9-4424-3582-8F35-9DFB3BD154FD}"/>
              </a:ext>
            </a:extLst>
          </p:cNvPr>
          <p:cNvPicPr>
            <a:picLocks noChangeAspect="1"/>
          </p:cNvPicPr>
          <p:nvPr/>
        </p:nvPicPr>
        <p:blipFill>
          <a:blip r:embed="rId5"/>
          <a:stretch>
            <a:fillRect/>
          </a:stretch>
        </p:blipFill>
        <p:spPr>
          <a:xfrm>
            <a:off x="702179" y="1671985"/>
            <a:ext cx="3421664" cy="4871405"/>
          </a:xfrm>
          <a:prstGeom prst="rect">
            <a:avLst/>
          </a:prstGeom>
        </p:spPr>
      </p:pic>
      <p:pic>
        <p:nvPicPr>
          <p:cNvPr id="20" name="Picture 19">
            <a:extLst>
              <a:ext uri="{FF2B5EF4-FFF2-40B4-BE49-F238E27FC236}">
                <a16:creationId xmlns:a16="http://schemas.microsoft.com/office/drawing/2014/main" id="{2B1B90F3-5CBF-2836-437C-9E3F78AF8831}"/>
              </a:ext>
            </a:extLst>
          </p:cNvPr>
          <p:cNvPicPr>
            <a:picLocks noChangeAspect="1"/>
          </p:cNvPicPr>
          <p:nvPr/>
        </p:nvPicPr>
        <p:blipFill>
          <a:blip r:embed="rId6"/>
          <a:stretch>
            <a:fillRect/>
          </a:stretch>
        </p:blipFill>
        <p:spPr>
          <a:xfrm>
            <a:off x="4238346" y="1699865"/>
            <a:ext cx="3829813" cy="4245504"/>
          </a:xfrm>
          <a:prstGeom prst="rect">
            <a:avLst/>
          </a:prstGeom>
        </p:spPr>
      </p:pic>
      <p:pic>
        <p:nvPicPr>
          <p:cNvPr id="22" name="Picture 21">
            <a:extLst>
              <a:ext uri="{FF2B5EF4-FFF2-40B4-BE49-F238E27FC236}">
                <a16:creationId xmlns:a16="http://schemas.microsoft.com/office/drawing/2014/main" id="{522B1F4A-BBD9-EB0E-36B0-18237EFB29D7}"/>
              </a:ext>
            </a:extLst>
          </p:cNvPr>
          <p:cNvPicPr>
            <a:picLocks noChangeAspect="1"/>
          </p:cNvPicPr>
          <p:nvPr/>
        </p:nvPicPr>
        <p:blipFill>
          <a:blip r:embed="rId7"/>
          <a:stretch>
            <a:fillRect/>
          </a:stretch>
        </p:blipFill>
        <p:spPr>
          <a:xfrm>
            <a:off x="8182662" y="1699865"/>
            <a:ext cx="3827779" cy="3618207"/>
          </a:xfrm>
          <a:prstGeom prst="rect">
            <a:avLst/>
          </a:prstGeom>
        </p:spPr>
      </p:pic>
    </p:spTree>
    <p:extLst>
      <p:ext uri="{BB962C8B-B14F-4D97-AF65-F5344CB8AC3E}">
        <p14:creationId xmlns:p14="http://schemas.microsoft.com/office/powerpoint/2010/main" val="167123571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03027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588494" cy="685800"/>
            <a:chOff x="1296" y="1824"/>
            <a:chExt cx="1934"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69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964" y="1922"/>
              <a:ext cx="12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Animation </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sp>
        <p:nvSpPr>
          <p:cNvPr id="4" name="TextBox 3">
            <a:extLst>
              <a:ext uri="{FF2B5EF4-FFF2-40B4-BE49-F238E27FC236}">
                <a16:creationId xmlns:a16="http://schemas.microsoft.com/office/drawing/2014/main" id="{3C76201D-BE43-4BEB-023B-354D87095180}"/>
              </a:ext>
            </a:extLst>
          </p:cNvPr>
          <p:cNvSpPr txBox="1"/>
          <p:nvPr/>
        </p:nvSpPr>
        <p:spPr>
          <a:xfrm>
            <a:off x="1048225" y="2081493"/>
            <a:ext cx="10918562" cy="369332"/>
          </a:xfrm>
          <a:prstGeom prst="rect">
            <a:avLst/>
          </a:prstGeom>
          <a:noFill/>
        </p:spPr>
        <p:txBody>
          <a:bodyPr wrap="square">
            <a:spAutoFit/>
          </a:bodyPr>
          <a:lstStyle/>
          <a:p>
            <a:pPr marL="285750" indent="-285750">
              <a:buFont typeface="Wingdings" panose="05000000000000000000" pitchFamily="2" charset="2"/>
              <a:buChar char="ü"/>
            </a:pPr>
            <a:r>
              <a:rPr lang="vi-VN" b="1" i="1">
                <a:solidFill>
                  <a:srgbClr val="8500FF"/>
                </a:solidFill>
                <a:latin typeface="Times New Roman" pitchFamily="18" charset="0"/>
                <a:cs typeface="Times New Roman" pitchFamily="18" charset="0"/>
              </a:rPr>
              <a:t>CSS Keyframes </a:t>
            </a:r>
            <a:r>
              <a:rPr lang="vi-VN" b="1" i="1">
                <a:latin typeface="Times New Roman" pitchFamily="18" charset="0"/>
                <a:cs typeface="Times New Roman" pitchFamily="18" charset="0"/>
              </a:rPr>
              <a:t>là cách tạo các bước cụ thể của animation, từ điểm xuất phát đến điểm kết thúc.</a:t>
            </a:r>
            <a:endParaRPr lang="en-US" b="1" i="1">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5755FF76-AAEF-FBA1-7E25-8AC62E259E8C}"/>
              </a:ext>
            </a:extLst>
          </p:cNvPr>
          <p:cNvPicPr>
            <a:picLocks noChangeAspect="1"/>
          </p:cNvPicPr>
          <p:nvPr/>
        </p:nvPicPr>
        <p:blipFill>
          <a:blip r:embed="rId5"/>
          <a:stretch>
            <a:fillRect/>
          </a:stretch>
        </p:blipFill>
        <p:spPr>
          <a:xfrm>
            <a:off x="1147494" y="2537334"/>
            <a:ext cx="3533775" cy="371475"/>
          </a:xfrm>
          <a:prstGeom prst="rect">
            <a:avLst/>
          </a:prstGeom>
        </p:spPr>
      </p:pic>
      <p:pic>
        <p:nvPicPr>
          <p:cNvPr id="19" name="Picture 18">
            <a:extLst>
              <a:ext uri="{FF2B5EF4-FFF2-40B4-BE49-F238E27FC236}">
                <a16:creationId xmlns:a16="http://schemas.microsoft.com/office/drawing/2014/main" id="{9720D526-F5DE-CCEE-2EAA-DA82DF533D3A}"/>
              </a:ext>
            </a:extLst>
          </p:cNvPr>
          <p:cNvPicPr>
            <a:picLocks noChangeAspect="1"/>
          </p:cNvPicPr>
          <p:nvPr/>
        </p:nvPicPr>
        <p:blipFill>
          <a:blip r:embed="rId6"/>
          <a:stretch>
            <a:fillRect/>
          </a:stretch>
        </p:blipFill>
        <p:spPr>
          <a:xfrm>
            <a:off x="1170996" y="5951995"/>
            <a:ext cx="9286875" cy="866775"/>
          </a:xfrm>
          <a:prstGeom prst="rect">
            <a:avLst/>
          </a:prstGeom>
        </p:spPr>
      </p:pic>
      <p:pic>
        <p:nvPicPr>
          <p:cNvPr id="21" name="Picture 20">
            <a:extLst>
              <a:ext uri="{FF2B5EF4-FFF2-40B4-BE49-F238E27FC236}">
                <a16:creationId xmlns:a16="http://schemas.microsoft.com/office/drawing/2014/main" id="{72959EB9-72D9-F62C-C43B-BBBFD56B0277}"/>
              </a:ext>
            </a:extLst>
          </p:cNvPr>
          <p:cNvPicPr>
            <a:picLocks noChangeAspect="1"/>
          </p:cNvPicPr>
          <p:nvPr/>
        </p:nvPicPr>
        <p:blipFill>
          <a:blip r:embed="rId7"/>
          <a:stretch>
            <a:fillRect/>
          </a:stretch>
        </p:blipFill>
        <p:spPr>
          <a:xfrm>
            <a:off x="1177015" y="3019026"/>
            <a:ext cx="3352800" cy="2190750"/>
          </a:xfrm>
          <a:prstGeom prst="rect">
            <a:avLst/>
          </a:prstGeom>
        </p:spPr>
      </p:pic>
      <p:pic>
        <p:nvPicPr>
          <p:cNvPr id="23" name="Picture 22">
            <a:extLst>
              <a:ext uri="{FF2B5EF4-FFF2-40B4-BE49-F238E27FC236}">
                <a16:creationId xmlns:a16="http://schemas.microsoft.com/office/drawing/2014/main" id="{475FBB07-CD16-80B1-8A2D-4C7D02CB8BF8}"/>
              </a:ext>
            </a:extLst>
          </p:cNvPr>
          <p:cNvPicPr>
            <a:picLocks noChangeAspect="1"/>
          </p:cNvPicPr>
          <p:nvPr/>
        </p:nvPicPr>
        <p:blipFill>
          <a:blip r:embed="rId8"/>
          <a:stretch>
            <a:fillRect/>
          </a:stretch>
        </p:blipFill>
        <p:spPr>
          <a:xfrm>
            <a:off x="5185891" y="2477579"/>
            <a:ext cx="3486150" cy="2943225"/>
          </a:xfrm>
          <a:prstGeom prst="rect">
            <a:avLst/>
          </a:prstGeom>
        </p:spPr>
      </p:pic>
      <p:pic>
        <p:nvPicPr>
          <p:cNvPr id="25" name="Picture 24">
            <a:extLst>
              <a:ext uri="{FF2B5EF4-FFF2-40B4-BE49-F238E27FC236}">
                <a16:creationId xmlns:a16="http://schemas.microsoft.com/office/drawing/2014/main" id="{9AAC3C9B-E71F-CA49-67F5-F9307BB16B1C}"/>
              </a:ext>
            </a:extLst>
          </p:cNvPr>
          <p:cNvPicPr>
            <a:picLocks noChangeAspect="1"/>
          </p:cNvPicPr>
          <p:nvPr/>
        </p:nvPicPr>
        <p:blipFill>
          <a:blip r:embed="rId9"/>
          <a:stretch>
            <a:fillRect/>
          </a:stretch>
        </p:blipFill>
        <p:spPr>
          <a:xfrm>
            <a:off x="8993612" y="2537334"/>
            <a:ext cx="2105025" cy="1924050"/>
          </a:xfrm>
          <a:prstGeom prst="rect">
            <a:avLst/>
          </a:prstGeom>
        </p:spPr>
      </p:pic>
      <p:sp>
        <p:nvSpPr>
          <p:cNvPr id="28" name="TextBox 27">
            <a:extLst>
              <a:ext uri="{FF2B5EF4-FFF2-40B4-BE49-F238E27FC236}">
                <a16:creationId xmlns:a16="http://schemas.microsoft.com/office/drawing/2014/main" id="{5BD4CECE-4891-4E4E-5478-7E97878F9496}"/>
              </a:ext>
            </a:extLst>
          </p:cNvPr>
          <p:cNvSpPr txBox="1"/>
          <p:nvPr/>
        </p:nvSpPr>
        <p:spPr>
          <a:xfrm>
            <a:off x="1170996" y="5234457"/>
            <a:ext cx="3352801" cy="584775"/>
          </a:xfrm>
          <a:prstGeom prst="rect">
            <a:avLst/>
          </a:prstGeom>
          <a:solidFill>
            <a:schemeClr val="bg1">
              <a:lumMod val="75000"/>
            </a:schemeClr>
          </a:solidFill>
        </p:spPr>
        <p:txBody>
          <a:bodyPr wrap="square" rtlCol="0">
            <a:spAutoFit/>
          </a:bodyPr>
          <a:lstStyle/>
          <a:p>
            <a:pPr algn="ctr"/>
            <a:r>
              <a:rPr lang="en-US" sz="1600" b="1" i="1">
                <a:solidFill>
                  <a:srgbClr val="0000CC"/>
                </a:solidFill>
                <a:latin typeface="Times New Roman" pitchFamily="18" charset="0"/>
                <a:cs typeface="Times New Roman" pitchFamily="18" charset="0"/>
              </a:rPr>
              <a:t>Step 1: </a:t>
            </a:r>
          </a:p>
          <a:p>
            <a:pPr algn="ctr"/>
            <a:r>
              <a:rPr lang="en-US" sz="1600" b="1" i="1">
                <a:solidFill>
                  <a:srgbClr val="0000CC"/>
                </a:solidFill>
                <a:latin typeface="Times New Roman" pitchFamily="18" charset="0"/>
                <a:cs typeface="Times New Roman" pitchFamily="18" charset="0"/>
              </a:rPr>
              <a:t>Định nghĩa điểm xuất phát, kết thúc</a:t>
            </a:r>
            <a:endParaRPr lang="vi-VN" sz="1600" b="1" i="1">
              <a:solidFill>
                <a:srgbClr val="0000CC"/>
              </a:solidFill>
              <a:latin typeface="Times New Roman" pitchFamily="18" charset="0"/>
              <a:cs typeface="Times New Roman" pitchFamily="18" charset="0"/>
            </a:endParaRPr>
          </a:p>
        </p:txBody>
      </p:sp>
      <p:sp>
        <p:nvSpPr>
          <p:cNvPr id="30" name="TextBox 29">
            <a:extLst>
              <a:ext uri="{FF2B5EF4-FFF2-40B4-BE49-F238E27FC236}">
                <a16:creationId xmlns:a16="http://schemas.microsoft.com/office/drawing/2014/main" id="{47D57EC9-4786-C5F1-2049-999212ED3F24}"/>
              </a:ext>
            </a:extLst>
          </p:cNvPr>
          <p:cNvSpPr txBox="1"/>
          <p:nvPr/>
        </p:nvSpPr>
        <p:spPr>
          <a:xfrm>
            <a:off x="5185891" y="5222414"/>
            <a:ext cx="3459915" cy="584775"/>
          </a:xfrm>
          <a:prstGeom prst="rect">
            <a:avLst/>
          </a:prstGeom>
          <a:solidFill>
            <a:schemeClr val="bg1">
              <a:lumMod val="75000"/>
            </a:schemeClr>
          </a:solidFill>
        </p:spPr>
        <p:txBody>
          <a:bodyPr wrap="square" rtlCol="0">
            <a:spAutoFit/>
          </a:bodyPr>
          <a:lstStyle>
            <a:defPPr>
              <a:defRPr lang="vi-VN"/>
            </a:defPPr>
            <a:lvl1pPr algn="ctr">
              <a:defRPr sz="1600" b="1" i="1">
                <a:solidFill>
                  <a:srgbClr val="FF0000"/>
                </a:solidFill>
                <a:latin typeface="Times New Roman" pitchFamily="18" charset="0"/>
                <a:cs typeface="Times New Roman" pitchFamily="18" charset="0"/>
              </a:defRPr>
            </a:lvl1pPr>
          </a:lstStyle>
          <a:p>
            <a:r>
              <a:rPr lang="en-US">
                <a:solidFill>
                  <a:srgbClr val="0000CC"/>
                </a:solidFill>
              </a:rPr>
              <a:t>Step 2: </a:t>
            </a:r>
          </a:p>
          <a:p>
            <a:r>
              <a:rPr lang="en-US">
                <a:solidFill>
                  <a:srgbClr val="0000CC"/>
                </a:solidFill>
              </a:rPr>
              <a:t>Gọi animation áp dụng cho element</a:t>
            </a:r>
            <a:endParaRPr lang="vi-VN">
              <a:solidFill>
                <a:srgbClr val="0000CC"/>
              </a:solidFill>
            </a:endParaRPr>
          </a:p>
        </p:txBody>
      </p:sp>
      <p:sp>
        <p:nvSpPr>
          <p:cNvPr id="31" name="Rectangle 30">
            <a:extLst>
              <a:ext uri="{FF2B5EF4-FFF2-40B4-BE49-F238E27FC236}">
                <a16:creationId xmlns:a16="http://schemas.microsoft.com/office/drawing/2014/main" id="{DECB94F0-66C2-3C65-C91B-E4ED73864735}"/>
              </a:ext>
            </a:extLst>
          </p:cNvPr>
          <p:cNvSpPr/>
          <p:nvPr/>
        </p:nvSpPr>
        <p:spPr>
          <a:xfrm>
            <a:off x="2411394" y="3054862"/>
            <a:ext cx="1371600" cy="335639"/>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0" name="Rectangle 10239">
            <a:extLst>
              <a:ext uri="{FF2B5EF4-FFF2-40B4-BE49-F238E27FC236}">
                <a16:creationId xmlns:a16="http://schemas.microsoft.com/office/drawing/2014/main" id="{CC681D4C-DAE8-581A-BDD6-28DECF692493}"/>
              </a:ext>
            </a:extLst>
          </p:cNvPr>
          <p:cNvSpPr/>
          <p:nvPr/>
        </p:nvSpPr>
        <p:spPr>
          <a:xfrm>
            <a:off x="6601540" y="4872270"/>
            <a:ext cx="1371600" cy="252171"/>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3" name="Straight Arrow Connector 10242">
            <a:extLst>
              <a:ext uri="{FF2B5EF4-FFF2-40B4-BE49-F238E27FC236}">
                <a16:creationId xmlns:a16="http://schemas.microsoft.com/office/drawing/2014/main" id="{FE2741F7-DF25-3DD1-9205-EADB97DA9F30}"/>
              </a:ext>
            </a:extLst>
          </p:cNvPr>
          <p:cNvCxnSpPr>
            <a:cxnSpLocks/>
            <a:stCxn id="31" idx="2"/>
            <a:endCxn id="10240" idx="1"/>
          </p:cNvCxnSpPr>
          <p:nvPr/>
        </p:nvCxnSpPr>
        <p:spPr>
          <a:xfrm>
            <a:off x="3097194" y="3390501"/>
            <a:ext cx="3504346" cy="1607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246" name="TextBox 10245">
            <a:extLst>
              <a:ext uri="{FF2B5EF4-FFF2-40B4-BE49-F238E27FC236}">
                <a16:creationId xmlns:a16="http://schemas.microsoft.com/office/drawing/2014/main" id="{2A8E84E1-BBDB-517D-5A9C-5DCAFFD0FDF9}"/>
              </a:ext>
            </a:extLst>
          </p:cNvPr>
          <p:cNvSpPr txBox="1"/>
          <p:nvPr/>
        </p:nvSpPr>
        <p:spPr>
          <a:xfrm>
            <a:off x="1055647" y="1449014"/>
            <a:ext cx="10918562" cy="646331"/>
          </a:xfrm>
          <a:prstGeom prst="rect">
            <a:avLst/>
          </a:prstGeom>
          <a:noFill/>
        </p:spPr>
        <p:txBody>
          <a:bodyPr wrap="square">
            <a:spAutoFit/>
          </a:bodyPr>
          <a:lstStyle/>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Animation</a:t>
            </a:r>
            <a:r>
              <a:rPr lang="vi-VN" b="1" i="1">
                <a:solidFill>
                  <a:srgbClr val="8500FF"/>
                </a:solidFill>
                <a:latin typeface="Times New Roman" pitchFamily="18" charset="0"/>
                <a:cs typeface="Times New Roman" pitchFamily="18" charset="0"/>
              </a:rPr>
              <a:t> </a:t>
            </a:r>
            <a:r>
              <a:rPr lang="en-US" b="1" i="1">
                <a:latin typeface="Times New Roman" pitchFamily="18" charset="0"/>
                <a:cs typeface="Times New Roman" pitchFamily="18" charset="0"/>
              </a:rPr>
              <a:t>tạo ra các hoạt cảnh mà không cần tác động vào phần tử</a:t>
            </a:r>
          </a:p>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Transition: </a:t>
            </a:r>
            <a:r>
              <a:rPr lang="en-US" b="1" i="1">
                <a:latin typeface="Times New Roman" pitchFamily="18" charset="0"/>
                <a:cs typeface="Times New Roman" pitchFamily="18" charset="0"/>
              </a:rPr>
              <a:t>Tạo ra chuyển động khi tương tác với phần tử: hover, active, … </a:t>
            </a:r>
          </a:p>
        </p:txBody>
      </p:sp>
    </p:spTree>
    <p:extLst>
      <p:ext uri="{BB962C8B-B14F-4D97-AF65-F5344CB8AC3E}">
        <p14:creationId xmlns:p14="http://schemas.microsoft.com/office/powerpoint/2010/main" val="307283188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783422" cy="685800"/>
            <a:chOff x="1296" y="1824"/>
            <a:chExt cx="2578"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33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72" y="1929"/>
              <a:ext cx="20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Các giá trị cơ bản của Animation </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aphicFrame>
        <p:nvGraphicFramePr>
          <p:cNvPr id="2" name="Table 1">
            <a:extLst>
              <a:ext uri="{FF2B5EF4-FFF2-40B4-BE49-F238E27FC236}">
                <a16:creationId xmlns:a16="http://schemas.microsoft.com/office/drawing/2014/main" id="{DA32E14C-F75B-B3D1-93CD-8BD766572AE9}"/>
              </a:ext>
            </a:extLst>
          </p:cNvPr>
          <p:cNvGraphicFramePr>
            <a:graphicFrameLocks noGrp="1"/>
          </p:cNvGraphicFramePr>
          <p:nvPr>
            <p:extLst>
              <p:ext uri="{D42A27DB-BD31-4B8C-83A1-F6EECF244321}">
                <p14:modId xmlns:p14="http://schemas.microsoft.com/office/powerpoint/2010/main" val="1860350823"/>
              </p:ext>
            </p:extLst>
          </p:nvPr>
        </p:nvGraphicFramePr>
        <p:xfrm>
          <a:off x="1048225" y="1715618"/>
          <a:ext cx="10425153" cy="4804925"/>
        </p:xfrm>
        <a:graphic>
          <a:graphicData uri="http://schemas.openxmlformats.org/drawingml/2006/table">
            <a:tbl>
              <a:tblPr firstRow="1" firstCol="1" bandRow="1">
                <a:tableStyleId>{5C22544A-7EE6-4342-B048-85BDC9FD1C3A}</a:tableStyleId>
              </a:tblPr>
              <a:tblGrid>
                <a:gridCol w="2316701">
                  <a:extLst>
                    <a:ext uri="{9D8B030D-6E8A-4147-A177-3AD203B41FA5}">
                      <a16:colId xmlns:a16="http://schemas.microsoft.com/office/drawing/2014/main" val="4049612280"/>
                    </a:ext>
                  </a:extLst>
                </a:gridCol>
                <a:gridCol w="3905502">
                  <a:extLst>
                    <a:ext uri="{9D8B030D-6E8A-4147-A177-3AD203B41FA5}">
                      <a16:colId xmlns:a16="http://schemas.microsoft.com/office/drawing/2014/main" val="661151085"/>
                    </a:ext>
                  </a:extLst>
                </a:gridCol>
                <a:gridCol w="4202950">
                  <a:extLst>
                    <a:ext uri="{9D8B030D-6E8A-4147-A177-3AD203B41FA5}">
                      <a16:colId xmlns:a16="http://schemas.microsoft.com/office/drawing/2014/main" val="3353471271"/>
                    </a:ext>
                  </a:extLst>
                </a:gridCol>
              </a:tblGrid>
              <a:tr h="476335">
                <a:tc>
                  <a:txBody>
                    <a:bodyPr/>
                    <a:lstStyle/>
                    <a:p>
                      <a:pPr algn="ctr" fontAlgn="b"/>
                      <a:r>
                        <a:rPr lang="en-US" sz="1800" b="1" kern="1200">
                          <a:solidFill>
                            <a:schemeClr val="tx1"/>
                          </a:solidFill>
                          <a:latin typeface="Bahnschrift SemiCondensed" panose="020B0502040204020203" pitchFamily="34" charset="0"/>
                        </a:rPr>
                        <a:t>Giá trị</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rPr>
                        <a:t>Mô tả</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rPr>
                        <a:t>Remark</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extLst>
                  <a:ext uri="{0D108BD9-81ED-4DB2-BD59-A6C34878D82A}">
                    <a16:rowId xmlns:a16="http://schemas.microsoft.com/office/drawing/2014/main" val="446152106"/>
                  </a:ext>
                </a:extLst>
              </a:tr>
              <a:tr h="636963">
                <a:tc>
                  <a:txBody>
                    <a:bodyPr/>
                    <a:lstStyle/>
                    <a:p>
                      <a:pPr algn="ctr" fontAlgn="base"/>
                      <a:r>
                        <a:rPr lang="en-US" sz="1800" b="1" i="0" kern="1200">
                          <a:solidFill>
                            <a:schemeClr val="tx1"/>
                          </a:solidFill>
                          <a:latin typeface="Times New Roman" pitchFamily="18" charset="0"/>
                          <a:ea typeface="+mn-ea"/>
                          <a:cs typeface="Times New Roman" pitchFamily="18" charset="0"/>
                        </a:rPr>
                        <a:t>Name</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1" kern="1200">
                          <a:solidFill>
                            <a:srgbClr val="0000CC"/>
                          </a:solidFill>
                          <a:effectLst/>
                          <a:latin typeface="+mn-lt"/>
                          <a:ea typeface="+mn-ea"/>
                          <a:cs typeface="+mn-cs"/>
                        </a:rPr>
                        <a:t>animation-name</a:t>
                      </a:r>
                    </a:p>
                  </a:txBody>
                  <a:tcPr marL="41441" marR="41441" marT="20721" marB="20721" anchor="ctr">
                    <a:solidFill>
                      <a:srgbClr val="00B0F0"/>
                    </a:solidFill>
                  </a:tcPr>
                </a:tc>
                <a:tc>
                  <a:txBody>
                    <a:bodyPr/>
                    <a:lstStyle/>
                    <a:p>
                      <a:pPr algn="l" fontAlgn="base"/>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Tên của keyframes @keyframes</a:t>
                      </a:r>
                    </a:p>
                  </a:txBody>
                  <a:tcPr marL="41441" marR="41441" marT="20721" marB="20721" anchor="ct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Bắt buộc phải có</a:t>
                      </a:r>
                    </a:p>
                  </a:txBody>
                  <a:tcPr marL="41441" marR="41441" marT="20721" marB="20721" anchor="ctr"/>
                </a:tc>
                <a:extLst>
                  <a:ext uri="{0D108BD9-81ED-4DB2-BD59-A6C34878D82A}">
                    <a16:rowId xmlns:a16="http://schemas.microsoft.com/office/drawing/2014/main" val="3696680573"/>
                  </a:ext>
                </a:extLst>
              </a:tr>
              <a:tr h="933076">
                <a:tc>
                  <a:txBody>
                    <a:bodyPr/>
                    <a:lstStyle/>
                    <a:p>
                      <a:pPr marL="0" algn="ctr" defTabSz="914400" rtl="0" eaLnBrk="1" fontAlgn="base" latinLnBrk="0" hangingPunct="1"/>
                      <a:r>
                        <a:rPr lang="en-US" sz="1800" b="1" i="0" kern="1200">
                          <a:solidFill>
                            <a:schemeClr val="tx1"/>
                          </a:solidFill>
                          <a:latin typeface="Times New Roman" pitchFamily="18" charset="0"/>
                          <a:ea typeface="+mn-ea"/>
                          <a:cs typeface="Times New Roman" pitchFamily="18" charset="0"/>
                        </a:rPr>
                        <a:t>Duration</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1" kern="1200">
                          <a:solidFill>
                            <a:srgbClr val="0000CC"/>
                          </a:solidFill>
                          <a:effectLst/>
                          <a:latin typeface="+mn-lt"/>
                          <a:ea typeface="+mn-ea"/>
                          <a:cs typeface="+mn-cs"/>
                        </a:rPr>
                        <a:t>animation-duration</a:t>
                      </a:r>
                    </a:p>
                  </a:txBody>
                  <a:tcPr marL="41441" marR="41441" marT="20721" marB="20721" anchor="ctr">
                    <a:solidFill>
                      <a:srgbClr val="00B0F0"/>
                    </a:solidFill>
                  </a:tcPr>
                </a:tc>
                <a:tc>
                  <a:txBody>
                    <a:bodyPr/>
                    <a:lstStyle/>
                    <a:p>
                      <a:pPr algn="l" fontAlgn="base"/>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Thời gian mà animation sẽ diễn ra</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giây(s) hoặc mili giây(ms)</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Bắt buộc phải có</a:t>
                      </a:r>
                    </a:p>
                  </a:txBody>
                  <a:tcPr marL="41441" marR="41441" marT="20721" marB="20721" anchor="ctr"/>
                </a:tc>
                <a:extLst>
                  <a:ext uri="{0D108BD9-81ED-4DB2-BD59-A6C34878D82A}">
                    <a16:rowId xmlns:a16="http://schemas.microsoft.com/office/drawing/2014/main" val="848482732"/>
                  </a:ext>
                </a:extLst>
              </a:tr>
              <a:tr h="1060794">
                <a:tc>
                  <a:txBody>
                    <a:bodyPr/>
                    <a:lstStyle/>
                    <a:p>
                      <a:pPr marL="0" algn="ctr" defTabSz="914400" rtl="0" eaLnBrk="1" fontAlgn="base" latinLnBrk="0" hangingPunct="1"/>
                      <a:r>
                        <a:rPr lang="en-US" sz="1800" b="1" i="0" kern="1200">
                          <a:solidFill>
                            <a:schemeClr val="tx1"/>
                          </a:solidFill>
                          <a:latin typeface="Times New Roman" pitchFamily="18" charset="0"/>
                          <a:ea typeface="+mn-ea"/>
                          <a:cs typeface="Times New Roman" pitchFamily="18" charset="0"/>
                        </a:rPr>
                        <a:t>timing-function</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1" kern="1200">
                          <a:solidFill>
                            <a:srgbClr val="0000CC"/>
                          </a:solidFill>
                          <a:effectLst/>
                          <a:latin typeface="+mn-lt"/>
                          <a:ea typeface="+mn-ea"/>
                          <a:cs typeface="+mn-cs"/>
                        </a:rPr>
                        <a:t>animation-timing-function</a:t>
                      </a:r>
                    </a:p>
                  </a:txBody>
                  <a:tcPr marL="41441" marR="41441" marT="20721" marB="20721" anchor="ctr">
                    <a:solidFill>
                      <a:srgbClr val="00B0F0"/>
                    </a:solidFill>
                  </a:tcP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Xác định cách animation chuyển động qua thời gian, chẳng hạn như linear, ease-in, ease-out, ease-in-out, và nhiều hàm chuyển động khác</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Tùy chọn, mặc định là ease.</a:t>
                      </a:r>
                      <a:endPar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1063522227"/>
                  </a:ext>
                </a:extLst>
              </a:tr>
              <a:tr h="636963">
                <a:tc>
                  <a:txBody>
                    <a:bodyPr/>
                    <a:lstStyle/>
                    <a:p>
                      <a:pPr marL="0" algn="ctr" defTabSz="914400" rtl="0" eaLnBrk="1" fontAlgn="base" latinLnBrk="0" hangingPunct="1"/>
                      <a:r>
                        <a:rPr lang="en-US" sz="1800" b="1" i="0" kern="1200">
                          <a:solidFill>
                            <a:schemeClr val="tx1"/>
                          </a:solidFill>
                          <a:latin typeface="Times New Roman" pitchFamily="18" charset="0"/>
                          <a:ea typeface="+mn-ea"/>
                          <a:cs typeface="Times New Roman" pitchFamily="18" charset="0"/>
                        </a:rPr>
                        <a:t>Delay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1" kern="1200">
                          <a:solidFill>
                            <a:srgbClr val="0000CC"/>
                          </a:solidFill>
                          <a:effectLst/>
                          <a:latin typeface="+mn-lt"/>
                          <a:ea typeface="+mn-ea"/>
                          <a:cs typeface="+mn-cs"/>
                        </a:rPr>
                        <a:t>animation-delay</a:t>
                      </a:r>
                    </a:p>
                  </a:txBody>
                  <a:tcPr marL="41441" marR="41441" marT="20721" marB="20721" anchor="ctr">
                    <a:solidFill>
                      <a:srgbClr val="00B0F0"/>
                    </a:solidFill>
                  </a:tcP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Thời gian trì hoãn trước khi animation bắt đầu, </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giây(s) hoặc mili giây(ms)</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tc>
                  <a:txBody>
                    <a:bodyPr/>
                    <a:lstStyle/>
                    <a:p>
                      <a:pPr algn="l" fontAlgn="base"/>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Tùy chọn, mặc định là 0s</a:t>
                      </a:r>
                    </a:p>
                  </a:txBody>
                  <a:tcPr marL="41441" marR="41441" marT="20721" marB="20721" anchor="ctr"/>
                </a:tc>
                <a:extLst>
                  <a:ext uri="{0D108BD9-81ED-4DB2-BD59-A6C34878D82A}">
                    <a16:rowId xmlns:a16="http://schemas.microsoft.com/office/drawing/2014/main" val="3667242958"/>
                  </a:ext>
                </a:extLst>
              </a:tr>
              <a:tr h="1060794">
                <a:tc>
                  <a:txBody>
                    <a:bodyPr/>
                    <a:lstStyle/>
                    <a:p>
                      <a:pPr marL="0" algn="ctr" defTabSz="914400" rtl="0" eaLnBrk="1" fontAlgn="base" latinLnBrk="0" hangingPunct="1"/>
                      <a:r>
                        <a:rPr lang="en-US" sz="1800" b="1" i="0" kern="1200">
                          <a:solidFill>
                            <a:schemeClr val="tx1"/>
                          </a:solidFill>
                          <a:latin typeface="Times New Roman" pitchFamily="18" charset="0"/>
                          <a:ea typeface="+mn-ea"/>
                          <a:cs typeface="Times New Roman" pitchFamily="18" charset="0"/>
                        </a:rPr>
                        <a:t>iteration-count</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1" kern="1200">
                          <a:solidFill>
                            <a:srgbClr val="0000CC"/>
                          </a:solidFill>
                          <a:effectLst/>
                          <a:latin typeface="+mn-lt"/>
                          <a:ea typeface="+mn-ea"/>
                          <a:cs typeface="+mn-cs"/>
                        </a:rPr>
                        <a:t>animation-iteration-count</a:t>
                      </a:r>
                    </a:p>
                  </a:txBody>
                  <a:tcPr marL="41441" marR="41441" marT="20721" marB="20721" anchor="ctr">
                    <a:solidFill>
                      <a:srgbClr val="00B0F0"/>
                    </a:solidFill>
                  </a:tcPr>
                </a:tc>
                <a:tc>
                  <a:txBody>
                    <a:bodyPr/>
                    <a:lstStyle/>
                    <a:p>
                      <a:pPr algn="l" fontAlgn="base"/>
                      <a:r>
                        <a:rPr lang="fr-FR"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Số lần lặp của animation</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tc>
                  <a:txBody>
                    <a:bodyPr/>
                    <a:lstStyle/>
                    <a:p>
                      <a:pPr marL="342900" marR="0" lvl="0" indent="-342900" algn="l" defTabSz="914400" rtl="0" eaLnBrk="1" fontAlgn="base" latinLnBrk="0" hangingPunct="1">
                        <a:lnSpc>
                          <a:spcPct val="100000"/>
                        </a:lnSpc>
                        <a:spcBef>
                          <a:spcPts val="0"/>
                        </a:spcBef>
                        <a:spcAft>
                          <a:spcPts val="0"/>
                        </a:spcAft>
                        <a:buClrTx/>
                        <a:buSzTx/>
                        <a:buFontTx/>
                        <a:buAutoNum type="arabicPeriod"/>
                        <a:tabLst/>
                        <a:defRPr/>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Tùy chọn, Mặc định giá trị là 1</a:t>
                      </a:r>
                    </a:p>
                    <a:p>
                      <a:pPr marL="342900" indent="-342900" algn="l" fontAlgn="base">
                        <a:buAutoNum type="arabicPeriod"/>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Có thể là một số nguyên: 2, 7, 9…</a:t>
                      </a:r>
                    </a:p>
                    <a:p>
                      <a:pPr marL="342900" indent="-342900" algn="l" fontAlgn="base">
                        <a:buAutoNum type="arabicPeriod"/>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infinite đểlặp lại vô hạn</a:t>
                      </a:r>
                    </a:p>
                    <a:p>
                      <a:pPr algn="l" fontAlgn="base"/>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1969320555"/>
                  </a:ext>
                </a:extLst>
              </a:tr>
            </a:tbl>
          </a:graphicData>
        </a:graphic>
      </p:graphicFrame>
    </p:spTree>
    <p:extLst>
      <p:ext uri="{BB962C8B-B14F-4D97-AF65-F5344CB8AC3E}">
        <p14:creationId xmlns:p14="http://schemas.microsoft.com/office/powerpoint/2010/main" val="375318404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2" name="Table 1">
            <a:extLst>
              <a:ext uri="{FF2B5EF4-FFF2-40B4-BE49-F238E27FC236}">
                <a16:creationId xmlns:a16="http://schemas.microsoft.com/office/drawing/2014/main" id="{DA32E14C-F75B-B3D1-93CD-8BD766572AE9}"/>
              </a:ext>
            </a:extLst>
          </p:cNvPr>
          <p:cNvGraphicFramePr>
            <a:graphicFrameLocks noGrp="1"/>
          </p:cNvGraphicFramePr>
          <p:nvPr>
            <p:extLst>
              <p:ext uri="{D42A27DB-BD31-4B8C-83A1-F6EECF244321}">
                <p14:modId xmlns:p14="http://schemas.microsoft.com/office/powerpoint/2010/main" val="1578917814"/>
              </p:ext>
            </p:extLst>
          </p:nvPr>
        </p:nvGraphicFramePr>
        <p:xfrm>
          <a:off x="991787" y="1713367"/>
          <a:ext cx="10425153" cy="4399463"/>
        </p:xfrm>
        <a:graphic>
          <a:graphicData uri="http://schemas.openxmlformats.org/drawingml/2006/table">
            <a:tbl>
              <a:tblPr firstRow="1" firstCol="1" bandRow="1">
                <a:tableStyleId>{5C22544A-7EE6-4342-B048-85BDC9FD1C3A}</a:tableStyleId>
              </a:tblPr>
              <a:tblGrid>
                <a:gridCol w="2361013">
                  <a:extLst>
                    <a:ext uri="{9D8B030D-6E8A-4147-A177-3AD203B41FA5}">
                      <a16:colId xmlns:a16="http://schemas.microsoft.com/office/drawing/2014/main" val="4049612280"/>
                    </a:ext>
                  </a:extLst>
                </a:gridCol>
                <a:gridCol w="3861190">
                  <a:extLst>
                    <a:ext uri="{9D8B030D-6E8A-4147-A177-3AD203B41FA5}">
                      <a16:colId xmlns:a16="http://schemas.microsoft.com/office/drawing/2014/main" val="661151085"/>
                    </a:ext>
                  </a:extLst>
                </a:gridCol>
                <a:gridCol w="4202950">
                  <a:extLst>
                    <a:ext uri="{9D8B030D-6E8A-4147-A177-3AD203B41FA5}">
                      <a16:colId xmlns:a16="http://schemas.microsoft.com/office/drawing/2014/main" val="3353471271"/>
                    </a:ext>
                  </a:extLst>
                </a:gridCol>
              </a:tblGrid>
              <a:tr h="456581">
                <a:tc>
                  <a:txBody>
                    <a:bodyPr/>
                    <a:lstStyle/>
                    <a:p>
                      <a:pPr algn="ctr" fontAlgn="b"/>
                      <a:r>
                        <a:rPr lang="en-US" sz="1800" b="1" kern="1200">
                          <a:solidFill>
                            <a:schemeClr val="tx1"/>
                          </a:solidFill>
                          <a:latin typeface="Bahnschrift SemiCondensed" panose="020B0502040204020203" pitchFamily="34" charset="0"/>
                        </a:rPr>
                        <a:t>Giá trị</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rPr>
                        <a:t>Mô tả</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rPr>
                        <a:t>Remark</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extLst>
                  <a:ext uri="{0D108BD9-81ED-4DB2-BD59-A6C34878D82A}">
                    <a16:rowId xmlns:a16="http://schemas.microsoft.com/office/drawing/2014/main" val="446152106"/>
                  </a:ext>
                </a:extLst>
              </a:tr>
              <a:tr h="610547">
                <a:tc>
                  <a:txBody>
                    <a:bodyPr/>
                    <a:lstStyle/>
                    <a:p>
                      <a:pPr marL="0" algn="ctr" defTabSz="914400" rtl="0" eaLnBrk="1" fontAlgn="base" latinLnBrk="0" hangingPunct="1"/>
                      <a:r>
                        <a:rPr lang="en-US" sz="1800" b="1" i="0" kern="1200">
                          <a:solidFill>
                            <a:schemeClr val="tx1"/>
                          </a:solidFill>
                          <a:latin typeface="Times New Roman" pitchFamily="18" charset="0"/>
                          <a:ea typeface="+mn-ea"/>
                          <a:cs typeface="Times New Roman" pitchFamily="18" charset="0"/>
                        </a:rPr>
                        <a:t>Direction</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1" i="0" kern="1200">
                          <a:solidFill>
                            <a:schemeClr val="tx1"/>
                          </a:solidFill>
                          <a:latin typeface="Times New Roman" pitchFamily="18" charset="0"/>
                          <a:ea typeface="+mn-ea"/>
                          <a:cs typeface="Times New Roman" pitchFamily="18" charset="0"/>
                        </a:rPr>
                        <a:t>(</a:t>
                      </a:r>
                      <a:r>
                        <a:rPr lang="en-US" sz="1800" b="1" kern="1200">
                          <a:solidFill>
                            <a:srgbClr val="0000CC"/>
                          </a:solidFill>
                          <a:effectLst/>
                          <a:latin typeface="+mn-lt"/>
                          <a:ea typeface="+mn-ea"/>
                          <a:cs typeface="+mn-cs"/>
                        </a:rPr>
                        <a:t>animation-direction</a:t>
                      </a:r>
                      <a:r>
                        <a:rPr lang="en-US" sz="1800" b="1" i="0" kern="1200">
                          <a:solidFill>
                            <a:schemeClr val="tx1"/>
                          </a:solidFill>
                          <a:latin typeface="Times New Roman" pitchFamily="18" charset="0"/>
                          <a:ea typeface="+mn-ea"/>
                          <a:cs typeface="Times New Roman" pitchFamily="18" charset="0"/>
                        </a:rPr>
                        <a:t>)</a:t>
                      </a:r>
                    </a:p>
                  </a:txBody>
                  <a:tcPr marL="41441" marR="41441" marT="20721" marB="20721" anchor="ctr">
                    <a:solidFill>
                      <a:srgbClr val="00B0F0"/>
                    </a:solidFill>
                  </a:tcPr>
                </a:tc>
                <a:tc>
                  <a:txBody>
                    <a:bodyPr/>
                    <a:lstStyle/>
                    <a:p>
                      <a:pPr algn="l" fontAlgn="base"/>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Xác định hướng của animation</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tc>
                  <a:txBody>
                    <a:bodyPr/>
                    <a:lstStyle/>
                    <a:p>
                      <a:pPr marL="342900" indent="-342900" algn="l" fontAlgn="base">
                        <a:buAutoNum type="arabicPeriod"/>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Tùy chọn, mặc định là: </a:t>
                      </a:r>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normal</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Animation sẽ chuyển động theo thứ tự bình thường từ keyframe </a:t>
                      </a:r>
                      <a:r>
                        <a:rPr lang="vi-VN"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xuất phát đến keyframe kết thúc</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fontAlgn="base">
                        <a:buAutoNum type="arabicPeriod"/>
                      </a:pPr>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Reverse:</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Animation sẽ chuyển động ngược lại từ </a:t>
                      </a:r>
                      <a:r>
                        <a:rPr lang="vi-VN"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keyframe kết thúc về keyframe xuất phát.</a:t>
                      </a:r>
                      <a:endPar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endParaRPr>
                    </a:p>
                    <a:p>
                      <a:pPr marL="342900" indent="-342900" algn="l" fontAlgn="base">
                        <a:buAutoNum type="arabicPeriod"/>
                      </a:pPr>
                      <a:endPar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endParaRPr>
                    </a:p>
                    <a:p>
                      <a:pPr marL="342900" indent="-342900" algn="l" fontAlgn="base">
                        <a:buAutoNum type="arabicPeriod"/>
                      </a:pPr>
                      <a:r>
                        <a:rPr lang="vi-VN"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alternate</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Animation sẽ lặp lại theo hướng normal, sau đó lặp lại theo hướng reverse, và tiếp tục lặp lại theo cách đó.</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fontAlgn="base">
                        <a:buAutoNum type="arabicPeriod"/>
                      </a:pPr>
                      <a:r>
                        <a:rPr lang="vi-VN"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alternate-reverse</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Animation sẽ lặp lại theo hướng reverse, sau đó lặp lại theo hướng normal, và tiếp tục lặp lại theo cách đó.</a:t>
                      </a:r>
                    </a:p>
                    <a:p>
                      <a:pPr marL="342900" indent="-342900" algn="l" fontAlgn="base">
                        <a:buAutoNum type="arabicPeriod"/>
                      </a:pP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3696680573"/>
                  </a:ext>
                </a:extLst>
              </a:tr>
            </a:tbl>
          </a:graphicData>
        </a:graphic>
      </p:graphicFrame>
      <p:grpSp>
        <p:nvGrpSpPr>
          <p:cNvPr id="3" name="Group 46">
            <a:extLst>
              <a:ext uri="{FF2B5EF4-FFF2-40B4-BE49-F238E27FC236}">
                <a16:creationId xmlns:a16="http://schemas.microsoft.com/office/drawing/2014/main" id="{6EE5D794-9D0A-B3FA-D841-B8783388F819}"/>
              </a:ext>
            </a:extLst>
          </p:cNvPr>
          <p:cNvGrpSpPr>
            <a:grpSpLocks/>
          </p:cNvGrpSpPr>
          <p:nvPr/>
        </p:nvGrpSpPr>
        <p:grpSpPr bwMode="auto">
          <a:xfrm>
            <a:off x="702179" y="712439"/>
            <a:ext cx="4783422" cy="685800"/>
            <a:chOff x="1296" y="1824"/>
            <a:chExt cx="2578" cy="432"/>
          </a:xfrm>
        </p:grpSpPr>
        <p:sp>
          <p:nvSpPr>
            <p:cNvPr id="4" name="AutoShape 47">
              <a:extLst>
                <a:ext uri="{FF2B5EF4-FFF2-40B4-BE49-F238E27FC236}">
                  <a16:creationId xmlns:a16="http://schemas.microsoft.com/office/drawing/2014/main" id="{FA2C70F4-69A9-5D3D-E756-B2DEF6754B21}"/>
                </a:ext>
              </a:extLst>
            </p:cNvPr>
            <p:cNvSpPr>
              <a:spLocks noChangeArrowheads="1"/>
            </p:cNvSpPr>
            <p:nvPr/>
          </p:nvSpPr>
          <p:spPr bwMode="gray">
            <a:xfrm>
              <a:off x="1536" y="1899"/>
              <a:ext cx="233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335E27BF-5914-84A5-E733-4EFB2B062FA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ED77BC97-AF39-928E-C2D2-D4153A62A0B0}"/>
                </a:ext>
              </a:extLst>
            </p:cNvPr>
            <p:cNvSpPr txBox="1">
              <a:spLocks noChangeArrowheads="1"/>
            </p:cNvSpPr>
            <p:nvPr/>
          </p:nvSpPr>
          <p:spPr bwMode="gray">
            <a:xfrm>
              <a:off x="1772" y="1929"/>
              <a:ext cx="20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Các giá trị cơ bản của Animation </a:t>
              </a:r>
            </a:p>
          </p:txBody>
        </p:sp>
        <p:sp>
          <p:nvSpPr>
            <p:cNvPr id="14" name="Text Box 50">
              <a:extLst>
                <a:ext uri="{FF2B5EF4-FFF2-40B4-BE49-F238E27FC236}">
                  <a16:creationId xmlns:a16="http://schemas.microsoft.com/office/drawing/2014/main" id="{B6E4D240-ACE7-D527-19A3-F0E529075A5F}"/>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Tree>
    <p:extLst>
      <p:ext uri="{BB962C8B-B14F-4D97-AF65-F5344CB8AC3E}">
        <p14:creationId xmlns:p14="http://schemas.microsoft.com/office/powerpoint/2010/main" val="419902195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2" name="Table 1">
            <a:extLst>
              <a:ext uri="{FF2B5EF4-FFF2-40B4-BE49-F238E27FC236}">
                <a16:creationId xmlns:a16="http://schemas.microsoft.com/office/drawing/2014/main" id="{DA32E14C-F75B-B3D1-93CD-8BD766572AE9}"/>
              </a:ext>
            </a:extLst>
          </p:cNvPr>
          <p:cNvGraphicFramePr>
            <a:graphicFrameLocks noGrp="1"/>
          </p:cNvGraphicFramePr>
          <p:nvPr>
            <p:extLst>
              <p:ext uri="{D42A27DB-BD31-4B8C-83A1-F6EECF244321}">
                <p14:modId xmlns:p14="http://schemas.microsoft.com/office/powerpoint/2010/main" val="1536675361"/>
              </p:ext>
            </p:extLst>
          </p:nvPr>
        </p:nvGraphicFramePr>
        <p:xfrm>
          <a:off x="991787" y="1713367"/>
          <a:ext cx="10425153" cy="4155623"/>
        </p:xfrm>
        <a:graphic>
          <a:graphicData uri="http://schemas.openxmlformats.org/drawingml/2006/table">
            <a:tbl>
              <a:tblPr firstRow="1" firstCol="1" bandRow="1">
                <a:tableStyleId>{5C22544A-7EE6-4342-B048-85BDC9FD1C3A}</a:tableStyleId>
              </a:tblPr>
              <a:tblGrid>
                <a:gridCol w="2316701">
                  <a:extLst>
                    <a:ext uri="{9D8B030D-6E8A-4147-A177-3AD203B41FA5}">
                      <a16:colId xmlns:a16="http://schemas.microsoft.com/office/drawing/2014/main" val="4049612280"/>
                    </a:ext>
                  </a:extLst>
                </a:gridCol>
                <a:gridCol w="3905502">
                  <a:extLst>
                    <a:ext uri="{9D8B030D-6E8A-4147-A177-3AD203B41FA5}">
                      <a16:colId xmlns:a16="http://schemas.microsoft.com/office/drawing/2014/main" val="661151085"/>
                    </a:ext>
                  </a:extLst>
                </a:gridCol>
                <a:gridCol w="4202950">
                  <a:extLst>
                    <a:ext uri="{9D8B030D-6E8A-4147-A177-3AD203B41FA5}">
                      <a16:colId xmlns:a16="http://schemas.microsoft.com/office/drawing/2014/main" val="3353471271"/>
                    </a:ext>
                  </a:extLst>
                </a:gridCol>
              </a:tblGrid>
              <a:tr h="456581">
                <a:tc>
                  <a:txBody>
                    <a:bodyPr/>
                    <a:lstStyle/>
                    <a:p>
                      <a:pPr algn="ctr" fontAlgn="b"/>
                      <a:r>
                        <a:rPr lang="en-US" sz="1800" b="1" kern="1200">
                          <a:solidFill>
                            <a:schemeClr val="tx1"/>
                          </a:solidFill>
                          <a:latin typeface="Bahnschrift SemiCondensed" panose="020B0502040204020203" pitchFamily="34" charset="0"/>
                        </a:rPr>
                        <a:t>Giá trị</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rPr>
                        <a:t>Mô tả</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r>
                        <a:rPr lang="en-US" sz="1800" b="1" kern="1200">
                          <a:solidFill>
                            <a:schemeClr val="tx1"/>
                          </a:solidFill>
                          <a:latin typeface="Bahnschrift SemiCondensed" panose="020B0502040204020203" pitchFamily="34" charset="0"/>
                        </a:rPr>
                        <a:t>Remark</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extLst>
                  <a:ext uri="{0D108BD9-81ED-4DB2-BD59-A6C34878D82A}">
                    <a16:rowId xmlns:a16="http://schemas.microsoft.com/office/drawing/2014/main" val="446152106"/>
                  </a:ext>
                </a:extLst>
              </a:tr>
              <a:tr h="610547">
                <a:tc>
                  <a:txBody>
                    <a:bodyPr/>
                    <a:lstStyle/>
                    <a:p>
                      <a:pPr marL="0" algn="ctr" defTabSz="914400" rtl="0" eaLnBrk="1" fontAlgn="base" latinLnBrk="0" hangingPunct="1"/>
                      <a:r>
                        <a:rPr lang="en-US" sz="1800" b="1" i="0" kern="1200">
                          <a:solidFill>
                            <a:schemeClr val="tx1"/>
                          </a:solidFill>
                          <a:latin typeface="Times New Roman" pitchFamily="18" charset="0"/>
                          <a:ea typeface="+mn-ea"/>
                          <a:cs typeface="Times New Roman" pitchFamily="18" charset="0"/>
                        </a:rPr>
                        <a:t>fill-mode</a:t>
                      </a:r>
                    </a:p>
                    <a:p>
                      <a:pPr marL="0" algn="ctr" defTabSz="914400" rtl="0" eaLnBrk="1" fontAlgn="base" latinLnBrk="0" hangingPunct="1"/>
                      <a:r>
                        <a:rPr lang="en-US" sz="1800" b="1" i="0" kern="1200">
                          <a:solidFill>
                            <a:srgbClr val="0000CC"/>
                          </a:solidFill>
                          <a:latin typeface="Times New Roman" pitchFamily="18" charset="0"/>
                          <a:ea typeface="+mn-ea"/>
                          <a:cs typeface="Times New Roman" pitchFamily="18" charset="0"/>
                        </a:rPr>
                        <a:t>(</a:t>
                      </a:r>
                      <a:r>
                        <a:rPr lang="en-US">
                          <a:solidFill>
                            <a:srgbClr val="0000CC"/>
                          </a:solidFill>
                          <a:effectLst/>
                        </a:rPr>
                        <a:t>animation-fill-mode</a:t>
                      </a:r>
                      <a:r>
                        <a:rPr lang="en-US" sz="1800" b="1" i="0" kern="1200">
                          <a:solidFill>
                            <a:srgbClr val="0000CC"/>
                          </a:solidFill>
                          <a:latin typeface="Times New Roman" pitchFamily="18" charset="0"/>
                          <a:ea typeface="+mn-ea"/>
                          <a:cs typeface="Times New Roman" pitchFamily="18" charset="0"/>
                        </a:rPr>
                        <a:t>)</a:t>
                      </a:r>
                    </a:p>
                  </a:txBody>
                  <a:tcPr marL="41441" marR="41441" marT="20721" marB="20721" anchor="ctr">
                    <a:solidFill>
                      <a:srgbClr val="00B0F0"/>
                    </a:solidFill>
                  </a:tcPr>
                </a:tc>
                <a:tc>
                  <a:txBody>
                    <a:bodyPr/>
                    <a:lstStyle/>
                    <a:p>
                      <a:pPr algn="l" fontAlgn="base"/>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Xác định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vị trí của phần tử sau khi kết thúc animation</a:t>
                      </a:r>
                    </a:p>
                  </a:txBody>
                  <a:tcPr marL="41441" marR="41441" marT="20721" marB="20721" anchor="ctr"/>
                </a:tc>
                <a:tc>
                  <a:txBody>
                    <a:bodyPr/>
                    <a:lstStyle/>
                    <a:p>
                      <a:pPr marL="342900" indent="-342900" algn="l" fontAlgn="base">
                        <a:buAutoNum type="arabicPeriod"/>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Tùy chọn, mặc định là: </a:t>
                      </a:r>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none </a:t>
                      </a:r>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Không có bất kỳ thay đổi gì</a:t>
                      </a:r>
                    </a:p>
                    <a:p>
                      <a:pPr marL="342900" indent="-342900" algn="l" fontAlgn="base">
                        <a:buAutoNum type="arabicPeriod"/>
                      </a:pP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fontAlgn="base">
                        <a:buAutoNum type="arabicPeriod"/>
                      </a:pPr>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forwards: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Phần tử sẽ giữ giá trị của keyframe cuối cùng sau khi animation kết thúc.</a:t>
                      </a:r>
                    </a:p>
                    <a:p>
                      <a:pPr marL="342900" indent="-342900" algn="l" fontAlgn="base">
                        <a:buAutoNum type="arabicPeriod"/>
                      </a:pPr>
                      <a:endPar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endParaRPr>
                    </a:p>
                    <a:p>
                      <a:pPr marL="342900" indent="-342900" algn="l" fontAlgn="base">
                        <a:buAutoNum type="arabicPeriod"/>
                      </a:pPr>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backwards</a:t>
                      </a:r>
                      <a:r>
                        <a:rPr lang="vi-VN"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ngay tại thời điểm bắt đầu, animation sẽ ở vị trí keyframe đầu tiên</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fontAlgn="base">
                        <a:buAutoNum type="arabicPeriod"/>
                      </a:pP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fontAlgn="base">
                        <a:buAutoNum type="arabicPeriod"/>
                      </a:pPr>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Both </a:t>
                      </a:r>
                      <a:r>
                        <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Animation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áp dụng cả </a:t>
                      </a:r>
                      <a:r>
                        <a:rPr lang="en-US" sz="1600" b="0" i="0" kern="1200">
                          <a:solidFill>
                            <a:srgbClr val="0000CC"/>
                          </a:solidFill>
                          <a:latin typeface="Tahoma" panose="020B0604030504040204" pitchFamily="34" charset="0"/>
                          <a:ea typeface="Tahoma" panose="020B0604030504040204" pitchFamily="34" charset="0"/>
                          <a:cs typeface="Tahoma" panose="020B0604030504040204" pitchFamily="34" charset="0"/>
                        </a:rPr>
                        <a:t>forwards và backwards  -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Tức là animation sẽ bắt đầu tại keyframe đầu tiên và dừng lại ở keyframe cuối cùng </a:t>
                      </a:r>
                      <a:endPar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l" fontAlgn="base">
                        <a:buAutoNum type="arabicPeriod"/>
                      </a:pP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3696680573"/>
                  </a:ext>
                </a:extLst>
              </a:tr>
            </a:tbl>
          </a:graphicData>
        </a:graphic>
      </p:graphicFrame>
      <p:grpSp>
        <p:nvGrpSpPr>
          <p:cNvPr id="3" name="Group 46">
            <a:extLst>
              <a:ext uri="{FF2B5EF4-FFF2-40B4-BE49-F238E27FC236}">
                <a16:creationId xmlns:a16="http://schemas.microsoft.com/office/drawing/2014/main" id="{827F6E9F-9DF2-B54B-02DC-B1C5C20F1F13}"/>
              </a:ext>
            </a:extLst>
          </p:cNvPr>
          <p:cNvGrpSpPr>
            <a:grpSpLocks/>
          </p:cNvGrpSpPr>
          <p:nvPr/>
        </p:nvGrpSpPr>
        <p:grpSpPr bwMode="auto">
          <a:xfrm>
            <a:off x="702179" y="712439"/>
            <a:ext cx="4783422" cy="685800"/>
            <a:chOff x="1296" y="1824"/>
            <a:chExt cx="2578" cy="432"/>
          </a:xfrm>
        </p:grpSpPr>
        <p:sp>
          <p:nvSpPr>
            <p:cNvPr id="4" name="AutoShape 47">
              <a:extLst>
                <a:ext uri="{FF2B5EF4-FFF2-40B4-BE49-F238E27FC236}">
                  <a16:creationId xmlns:a16="http://schemas.microsoft.com/office/drawing/2014/main" id="{C58F1D9C-1A85-FF47-D8B8-80B645B72065}"/>
                </a:ext>
              </a:extLst>
            </p:cNvPr>
            <p:cNvSpPr>
              <a:spLocks noChangeArrowheads="1"/>
            </p:cNvSpPr>
            <p:nvPr/>
          </p:nvSpPr>
          <p:spPr bwMode="gray">
            <a:xfrm>
              <a:off x="1536" y="1899"/>
              <a:ext cx="233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2E19708E-CF42-AB80-B1C2-87FF8AEBF1A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E95FC4A6-5D60-99CC-31A7-1D60A76A2B12}"/>
                </a:ext>
              </a:extLst>
            </p:cNvPr>
            <p:cNvSpPr txBox="1">
              <a:spLocks noChangeArrowheads="1"/>
            </p:cNvSpPr>
            <p:nvPr/>
          </p:nvSpPr>
          <p:spPr bwMode="gray">
            <a:xfrm>
              <a:off x="1772" y="1929"/>
              <a:ext cx="20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Các giá trị cơ bản của Animation </a:t>
              </a:r>
            </a:p>
          </p:txBody>
        </p:sp>
        <p:sp>
          <p:nvSpPr>
            <p:cNvPr id="14" name="Text Box 50">
              <a:extLst>
                <a:ext uri="{FF2B5EF4-FFF2-40B4-BE49-F238E27FC236}">
                  <a16:creationId xmlns:a16="http://schemas.microsoft.com/office/drawing/2014/main" id="{4DD7A98C-9E48-659B-1C72-BB1DB13334FD}"/>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Tree>
    <p:extLst>
      <p:ext uri="{BB962C8B-B14F-4D97-AF65-F5344CB8AC3E}">
        <p14:creationId xmlns:p14="http://schemas.microsoft.com/office/powerpoint/2010/main" val="18344287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3" name="Picture 2">
            <a:extLst>
              <a:ext uri="{FF2B5EF4-FFF2-40B4-BE49-F238E27FC236}">
                <a16:creationId xmlns:a16="http://schemas.microsoft.com/office/drawing/2014/main" id="{E9E70474-4396-16B9-25BC-8D158115CA81}"/>
              </a:ext>
            </a:extLst>
          </p:cNvPr>
          <p:cNvPicPr>
            <a:picLocks noChangeAspect="1"/>
          </p:cNvPicPr>
          <p:nvPr/>
        </p:nvPicPr>
        <p:blipFill>
          <a:blip r:embed="rId5"/>
          <a:stretch>
            <a:fillRect/>
          </a:stretch>
        </p:blipFill>
        <p:spPr>
          <a:xfrm>
            <a:off x="1218001" y="1537940"/>
            <a:ext cx="3533775" cy="390525"/>
          </a:xfrm>
          <a:prstGeom prst="rect">
            <a:avLst/>
          </a:prstGeom>
        </p:spPr>
      </p:pic>
      <p:pic>
        <p:nvPicPr>
          <p:cNvPr id="6" name="Picture 5">
            <a:extLst>
              <a:ext uri="{FF2B5EF4-FFF2-40B4-BE49-F238E27FC236}">
                <a16:creationId xmlns:a16="http://schemas.microsoft.com/office/drawing/2014/main" id="{5A15EB25-B990-9ED1-D386-5B633DCCCF83}"/>
              </a:ext>
            </a:extLst>
          </p:cNvPr>
          <p:cNvPicPr>
            <a:picLocks noChangeAspect="1"/>
          </p:cNvPicPr>
          <p:nvPr/>
        </p:nvPicPr>
        <p:blipFill>
          <a:blip r:embed="rId6"/>
          <a:stretch>
            <a:fillRect/>
          </a:stretch>
        </p:blipFill>
        <p:spPr>
          <a:xfrm>
            <a:off x="1218000" y="2001140"/>
            <a:ext cx="3174635" cy="1814077"/>
          </a:xfrm>
          <a:prstGeom prst="rect">
            <a:avLst/>
          </a:prstGeom>
        </p:spPr>
      </p:pic>
      <p:pic>
        <p:nvPicPr>
          <p:cNvPr id="22" name="Picture 21">
            <a:extLst>
              <a:ext uri="{FF2B5EF4-FFF2-40B4-BE49-F238E27FC236}">
                <a16:creationId xmlns:a16="http://schemas.microsoft.com/office/drawing/2014/main" id="{3456A986-7D13-C080-8227-D98C46D1B0E5}"/>
              </a:ext>
            </a:extLst>
          </p:cNvPr>
          <p:cNvPicPr>
            <a:picLocks noChangeAspect="1"/>
          </p:cNvPicPr>
          <p:nvPr/>
        </p:nvPicPr>
        <p:blipFill rotWithShape="1">
          <a:blip r:embed="rId7"/>
          <a:srcRect r="57359"/>
          <a:stretch/>
        </p:blipFill>
        <p:spPr>
          <a:xfrm>
            <a:off x="5454683" y="1802384"/>
            <a:ext cx="2254184" cy="1647825"/>
          </a:xfrm>
          <a:prstGeom prst="rect">
            <a:avLst/>
          </a:prstGeom>
        </p:spPr>
      </p:pic>
      <p:sp>
        <p:nvSpPr>
          <p:cNvPr id="24" name="Rectangle 23">
            <a:extLst>
              <a:ext uri="{FF2B5EF4-FFF2-40B4-BE49-F238E27FC236}">
                <a16:creationId xmlns:a16="http://schemas.microsoft.com/office/drawing/2014/main" id="{253F7CCF-8488-E151-2416-1B0DA2A86405}"/>
              </a:ext>
            </a:extLst>
          </p:cNvPr>
          <p:cNvSpPr/>
          <p:nvPr/>
        </p:nvSpPr>
        <p:spPr>
          <a:xfrm>
            <a:off x="5467832" y="1321179"/>
            <a:ext cx="2241035" cy="335639"/>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CC"/>
                </a:solidFill>
              </a:rPr>
              <a:t>Fill mode Normal</a:t>
            </a:r>
          </a:p>
        </p:txBody>
      </p:sp>
      <p:sp>
        <p:nvSpPr>
          <p:cNvPr id="26" name="Rectangle 25">
            <a:extLst>
              <a:ext uri="{FF2B5EF4-FFF2-40B4-BE49-F238E27FC236}">
                <a16:creationId xmlns:a16="http://schemas.microsoft.com/office/drawing/2014/main" id="{555D56F6-0110-4DEC-7A07-674A71DC05CD}"/>
              </a:ext>
            </a:extLst>
          </p:cNvPr>
          <p:cNvSpPr/>
          <p:nvPr/>
        </p:nvSpPr>
        <p:spPr>
          <a:xfrm>
            <a:off x="9147705" y="3666532"/>
            <a:ext cx="1371600" cy="335639"/>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forwards</a:t>
            </a:r>
          </a:p>
        </p:txBody>
      </p:sp>
      <p:sp>
        <p:nvSpPr>
          <p:cNvPr id="27" name="Rectangle 26">
            <a:extLst>
              <a:ext uri="{FF2B5EF4-FFF2-40B4-BE49-F238E27FC236}">
                <a16:creationId xmlns:a16="http://schemas.microsoft.com/office/drawing/2014/main" id="{9AE3EDB0-7588-2CCC-FC55-591F0FF1AB8D}"/>
              </a:ext>
            </a:extLst>
          </p:cNvPr>
          <p:cNvSpPr/>
          <p:nvPr/>
        </p:nvSpPr>
        <p:spPr>
          <a:xfrm>
            <a:off x="7078131" y="3644831"/>
            <a:ext cx="963358" cy="335639"/>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300px</a:t>
            </a:r>
          </a:p>
        </p:txBody>
      </p:sp>
      <p:grpSp>
        <p:nvGrpSpPr>
          <p:cNvPr id="29" name="Group 46">
            <a:extLst>
              <a:ext uri="{FF2B5EF4-FFF2-40B4-BE49-F238E27FC236}">
                <a16:creationId xmlns:a16="http://schemas.microsoft.com/office/drawing/2014/main" id="{E3E81D41-11F6-7035-67E6-E7A3C9F7A407}"/>
              </a:ext>
            </a:extLst>
          </p:cNvPr>
          <p:cNvGrpSpPr>
            <a:grpSpLocks/>
          </p:cNvGrpSpPr>
          <p:nvPr/>
        </p:nvGrpSpPr>
        <p:grpSpPr bwMode="auto">
          <a:xfrm>
            <a:off x="702179" y="712439"/>
            <a:ext cx="4783422" cy="685800"/>
            <a:chOff x="1296" y="1824"/>
            <a:chExt cx="2578" cy="432"/>
          </a:xfrm>
        </p:grpSpPr>
        <p:sp>
          <p:nvSpPr>
            <p:cNvPr id="10241" name="AutoShape 47">
              <a:extLst>
                <a:ext uri="{FF2B5EF4-FFF2-40B4-BE49-F238E27FC236}">
                  <a16:creationId xmlns:a16="http://schemas.microsoft.com/office/drawing/2014/main" id="{DFE52D94-8F7D-E3F5-0C97-EF3C611BEA10}"/>
                </a:ext>
              </a:extLst>
            </p:cNvPr>
            <p:cNvSpPr>
              <a:spLocks noChangeArrowheads="1"/>
            </p:cNvSpPr>
            <p:nvPr/>
          </p:nvSpPr>
          <p:spPr bwMode="gray">
            <a:xfrm>
              <a:off x="1536" y="1899"/>
              <a:ext cx="233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44" name="AutoShape 48">
              <a:extLst>
                <a:ext uri="{FF2B5EF4-FFF2-40B4-BE49-F238E27FC236}">
                  <a16:creationId xmlns:a16="http://schemas.microsoft.com/office/drawing/2014/main" id="{A7E3EF71-E45B-3596-A920-9244973A03B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45" name="Text Box 49">
              <a:extLst>
                <a:ext uri="{FF2B5EF4-FFF2-40B4-BE49-F238E27FC236}">
                  <a16:creationId xmlns:a16="http://schemas.microsoft.com/office/drawing/2014/main" id="{2A3590D6-0FAB-B3EA-D07C-B2E3392ECA70}"/>
                </a:ext>
              </a:extLst>
            </p:cNvPr>
            <p:cNvSpPr txBox="1">
              <a:spLocks noChangeArrowheads="1"/>
            </p:cNvSpPr>
            <p:nvPr/>
          </p:nvSpPr>
          <p:spPr bwMode="gray">
            <a:xfrm>
              <a:off x="1772" y="1929"/>
              <a:ext cx="20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Các giá trị cơ bản của Animation </a:t>
              </a:r>
            </a:p>
          </p:txBody>
        </p:sp>
        <p:sp>
          <p:nvSpPr>
            <p:cNvPr id="10246" name="Text Box 50">
              <a:extLst>
                <a:ext uri="{FF2B5EF4-FFF2-40B4-BE49-F238E27FC236}">
                  <a16:creationId xmlns:a16="http://schemas.microsoft.com/office/drawing/2014/main" id="{FDD20022-FAF5-8C18-7503-AE9ECD710D72}"/>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4" name="Picture 3">
            <a:extLst>
              <a:ext uri="{FF2B5EF4-FFF2-40B4-BE49-F238E27FC236}">
                <a16:creationId xmlns:a16="http://schemas.microsoft.com/office/drawing/2014/main" id="{322DC2C9-FB2E-28C9-231F-4D378694FD7D}"/>
              </a:ext>
            </a:extLst>
          </p:cNvPr>
          <p:cNvPicPr>
            <a:picLocks noChangeAspect="1"/>
          </p:cNvPicPr>
          <p:nvPr/>
        </p:nvPicPr>
        <p:blipFill>
          <a:blip r:embed="rId8"/>
          <a:stretch>
            <a:fillRect/>
          </a:stretch>
        </p:blipFill>
        <p:spPr>
          <a:xfrm>
            <a:off x="1217999" y="3887676"/>
            <a:ext cx="3174636" cy="2687813"/>
          </a:xfrm>
          <a:prstGeom prst="rect">
            <a:avLst/>
          </a:prstGeom>
        </p:spPr>
      </p:pic>
      <p:pic>
        <p:nvPicPr>
          <p:cNvPr id="14" name="Picture 13">
            <a:extLst>
              <a:ext uri="{FF2B5EF4-FFF2-40B4-BE49-F238E27FC236}">
                <a16:creationId xmlns:a16="http://schemas.microsoft.com/office/drawing/2014/main" id="{74483B60-5743-0012-213C-4CD487BF90A1}"/>
              </a:ext>
            </a:extLst>
          </p:cNvPr>
          <p:cNvPicPr>
            <a:picLocks noChangeAspect="1"/>
          </p:cNvPicPr>
          <p:nvPr/>
        </p:nvPicPr>
        <p:blipFill>
          <a:blip r:embed="rId9"/>
          <a:stretch>
            <a:fillRect/>
          </a:stretch>
        </p:blipFill>
        <p:spPr>
          <a:xfrm>
            <a:off x="6403567" y="4261688"/>
            <a:ext cx="4129575" cy="1871725"/>
          </a:xfrm>
          <a:prstGeom prst="rect">
            <a:avLst/>
          </a:prstGeom>
        </p:spPr>
      </p:pic>
      <p:cxnSp>
        <p:nvCxnSpPr>
          <p:cNvPr id="17" name="Straight Arrow Connector 16">
            <a:extLst>
              <a:ext uri="{FF2B5EF4-FFF2-40B4-BE49-F238E27FC236}">
                <a16:creationId xmlns:a16="http://schemas.microsoft.com/office/drawing/2014/main" id="{7A2255B6-60BD-4E44-0899-1398AE5B1FC3}"/>
              </a:ext>
            </a:extLst>
          </p:cNvPr>
          <p:cNvCxnSpPr>
            <a:cxnSpLocks/>
          </p:cNvCxnSpPr>
          <p:nvPr/>
        </p:nvCxnSpPr>
        <p:spPr>
          <a:xfrm>
            <a:off x="6518634" y="4038759"/>
            <a:ext cx="23993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F6DDA60-7427-0457-4EF2-8D0222982584}"/>
              </a:ext>
            </a:extLst>
          </p:cNvPr>
          <p:cNvPicPr>
            <a:picLocks noChangeAspect="1"/>
          </p:cNvPicPr>
          <p:nvPr/>
        </p:nvPicPr>
        <p:blipFill>
          <a:blip r:embed="rId10"/>
          <a:stretch>
            <a:fillRect/>
          </a:stretch>
        </p:blipFill>
        <p:spPr>
          <a:xfrm>
            <a:off x="8935030" y="1272827"/>
            <a:ext cx="2562227" cy="1841412"/>
          </a:xfrm>
          <a:prstGeom prst="rect">
            <a:avLst/>
          </a:prstGeom>
        </p:spPr>
      </p:pic>
      <p:sp>
        <p:nvSpPr>
          <p:cNvPr id="23" name="Rectangle 22">
            <a:extLst>
              <a:ext uri="{FF2B5EF4-FFF2-40B4-BE49-F238E27FC236}">
                <a16:creationId xmlns:a16="http://schemas.microsoft.com/office/drawing/2014/main" id="{13286166-40D1-FA74-DF91-EA2AFCFD7A83}"/>
              </a:ext>
            </a:extLst>
          </p:cNvPr>
          <p:cNvSpPr/>
          <p:nvPr/>
        </p:nvSpPr>
        <p:spPr>
          <a:xfrm>
            <a:off x="9476179" y="937188"/>
            <a:ext cx="1371600" cy="335639"/>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CC"/>
                </a:solidFill>
              </a:rPr>
              <a:t>Backwards</a:t>
            </a:r>
          </a:p>
        </p:txBody>
      </p:sp>
      <p:sp>
        <p:nvSpPr>
          <p:cNvPr id="30" name="Rectangle 29">
            <a:extLst>
              <a:ext uri="{FF2B5EF4-FFF2-40B4-BE49-F238E27FC236}">
                <a16:creationId xmlns:a16="http://schemas.microsoft.com/office/drawing/2014/main" id="{DBD652D7-AFE7-B52C-12B1-38F86D4D701F}"/>
              </a:ext>
            </a:extLst>
          </p:cNvPr>
          <p:cNvSpPr/>
          <p:nvPr/>
        </p:nvSpPr>
        <p:spPr>
          <a:xfrm>
            <a:off x="8299174" y="3147522"/>
            <a:ext cx="3691440" cy="335640"/>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CC"/>
                </a:solidFill>
              </a:rPr>
              <a:t>Element ở ngay key frame đầu tiên khi xuất hiện </a:t>
            </a:r>
          </a:p>
        </p:txBody>
      </p:sp>
      <p:sp>
        <p:nvSpPr>
          <p:cNvPr id="10240" name="Rectangle 10239">
            <a:extLst>
              <a:ext uri="{FF2B5EF4-FFF2-40B4-BE49-F238E27FC236}">
                <a16:creationId xmlns:a16="http://schemas.microsoft.com/office/drawing/2014/main" id="{6B24B143-573A-D064-94EB-8176CBF0DA5C}"/>
              </a:ext>
            </a:extLst>
          </p:cNvPr>
          <p:cNvSpPr/>
          <p:nvPr/>
        </p:nvSpPr>
        <p:spPr>
          <a:xfrm>
            <a:off x="6513100" y="6133413"/>
            <a:ext cx="3910508" cy="335640"/>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CC"/>
                </a:solidFill>
              </a:rPr>
              <a:t>Element chạy đến keyframe cuối cùng thì dừng lại</a:t>
            </a:r>
          </a:p>
        </p:txBody>
      </p:sp>
    </p:spTree>
    <p:extLst>
      <p:ext uri="{BB962C8B-B14F-4D97-AF65-F5344CB8AC3E}">
        <p14:creationId xmlns:p14="http://schemas.microsoft.com/office/powerpoint/2010/main" val="138046965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5495926" cy="685800"/>
            <a:chOff x="1296" y="1824"/>
            <a:chExt cx="2962"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57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2"/>
              <a:ext cx="25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Animation với nhiều bước keyframes </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sp>
        <p:nvSpPr>
          <p:cNvPr id="2" name="Rectangle 1">
            <a:extLst>
              <a:ext uri="{FF2B5EF4-FFF2-40B4-BE49-F238E27FC236}">
                <a16:creationId xmlns:a16="http://schemas.microsoft.com/office/drawing/2014/main" id="{8B289238-7201-D59E-1CF7-C46E30930F36}"/>
              </a:ext>
            </a:extLst>
          </p:cNvPr>
          <p:cNvSpPr/>
          <p:nvPr/>
        </p:nvSpPr>
        <p:spPr>
          <a:xfrm>
            <a:off x="7921487" y="1739347"/>
            <a:ext cx="3568148" cy="279289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C91F2A3-9D79-C0C6-6AFA-B935FECE9624}"/>
              </a:ext>
            </a:extLst>
          </p:cNvPr>
          <p:cNvSpPr/>
          <p:nvPr/>
        </p:nvSpPr>
        <p:spPr>
          <a:xfrm>
            <a:off x="11007956" y="4638744"/>
            <a:ext cx="829548" cy="340760"/>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0, 0</a:t>
            </a:r>
          </a:p>
        </p:txBody>
      </p:sp>
      <p:sp>
        <p:nvSpPr>
          <p:cNvPr id="5" name="Rectangle 4">
            <a:extLst>
              <a:ext uri="{FF2B5EF4-FFF2-40B4-BE49-F238E27FC236}">
                <a16:creationId xmlns:a16="http://schemas.microsoft.com/office/drawing/2014/main" id="{3A98D872-9818-934D-BE33-62E62D8B226E}"/>
              </a:ext>
            </a:extLst>
          </p:cNvPr>
          <p:cNvSpPr/>
          <p:nvPr/>
        </p:nvSpPr>
        <p:spPr>
          <a:xfrm>
            <a:off x="7506712" y="4638744"/>
            <a:ext cx="1180087" cy="340760"/>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-100px , 0</a:t>
            </a:r>
          </a:p>
        </p:txBody>
      </p:sp>
      <p:sp>
        <p:nvSpPr>
          <p:cNvPr id="6" name="Rectangle 5">
            <a:extLst>
              <a:ext uri="{FF2B5EF4-FFF2-40B4-BE49-F238E27FC236}">
                <a16:creationId xmlns:a16="http://schemas.microsoft.com/office/drawing/2014/main" id="{67B92827-F0AB-07B0-93A3-7469998B4783}"/>
              </a:ext>
            </a:extLst>
          </p:cNvPr>
          <p:cNvSpPr/>
          <p:nvPr/>
        </p:nvSpPr>
        <p:spPr>
          <a:xfrm>
            <a:off x="7387442" y="1288702"/>
            <a:ext cx="1796314" cy="340760"/>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-100px , -100px</a:t>
            </a:r>
          </a:p>
        </p:txBody>
      </p:sp>
      <p:sp>
        <p:nvSpPr>
          <p:cNvPr id="14" name="Rectangle 13">
            <a:extLst>
              <a:ext uri="{FF2B5EF4-FFF2-40B4-BE49-F238E27FC236}">
                <a16:creationId xmlns:a16="http://schemas.microsoft.com/office/drawing/2014/main" id="{FF509A16-C181-F8A3-4F34-047D1666891A}"/>
              </a:ext>
            </a:extLst>
          </p:cNvPr>
          <p:cNvSpPr/>
          <p:nvPr/>
        </p:nvSpPr>
        <p:spPr>
          <a:xfrm>
            <a:off x="10380117" y="1227859"/>
            <a:ext cx="1796314" cy="340760"/>
          </a:xfrm>
          <a:prstGeom prst="rect">
            <a:avLst/>
          </a:prstGeom>
          <a:solidFill>
            <a:srgbClr val="96ABEE">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CC"/>
                </a:solidFill>
              </a:rPr>
              <a:t>0, -100px</a:t>
            </a:r>
          </a:p>
        </p:txBody>
      </p:sp>
      <p:pic>
        <p:nvPicPr>
          <p:cNvPr id="17" name="Picture 16">
            <a:extLst>
              <a:ext uri="{FF2B5EF4-FFF2-40B4-BE49-F238E27FC236}">
                <a16:creationId xmlns:a16="http://schemas.microsoft.com/office/drawing/2014/main" id="{40F28F8B-690C-D88E-46CE-94D06FF12535}"/>
              </a:ext>
            </a:extLst>
          </p:cNvPr>
          <p:cNvPicPr>
            <a:picLocks noChangeAspect="1"/>
          </p:cNvPicPr>
          <p:nvPr/>
        </p:nvPicPr>
        <p:blipFill>
          <a:blip r:embed="rId5"/>
          <a:stretch>
            <a:fillRect/>
          </a:stretch>
        </p:blipFill>
        <p:spPr>
          <a:xfrm>
            <a:off x="10393593" y="5086005"/>
            <a:ext cx="1228725" cy="1209675"/>
          </a:xfrm>
          <a:prstGeom prst="rect">
            <a:avLst/>
          </a:prstGeom>
        </p:spPr>
      </p:pic>
      <p:sp>
        <p:nvSpPr>
          <p:cNvPr id="18" name="Oval 17">
            <a:extLst>
              <a:ext uri="{FF2B5EF4-FFF2-40B4-BE49-F238E27FC236}">
                <a16:creationId xmlns:a16="http://schemas.microsoft.com/office/drawing/2014/main" id="{F73EF645-95A4-BCFC-10FD-F3B353619C4B}"/>
              </a:ext>
            </a:extLst>
          </p:cNvPr>
          <p:cNvSpPr/>
          <p:nvPr/>
        </p:nvSpPr>
        <p:spPr>
          <a:xfrm>
            <a:off x="11300791" y="4323522"/>
            <a:ext cx="346535" cy="26197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1</a:t>
            </a:r>
          </a:p>
        </p:txBody>
      </p:sp>
      <p:sp>
        <p:nvSpPr>
          <p:cNvPr id="20" name="Oval 19">
            <a:extLst>
              <a:ext uri="{FF2B5EF4-FFF2-40B4-BE49-F238E27FC236}">
                <a16:creationId xmlns:a16="http://schemas.microsoft.com/office/drawing/2014/main" id="{ACD53587-D346-12C3-340D-2151337BA502}"/>
              </a:ext>
            </a:extLst>
          </p:cNvPr>
          <p:cNvSpPr/>
          <p:nvPr/>
        </p:nvSpPr>
        <p:spPr>
          <a:xfrm>
            <a:off x="7763796" y="4366470"/>
            <a:ext cx="346535" cy="26197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2</a:t>
            </a:r>
          </a:p>
        </p:txBody>
      </p:sp>
      <p:sp>
        <p:nvSpPr>
          <p:cNvPr id="22" name="Oval 21">
            <a:extLst>
              <a:ext uri="{FF2B5EF4-FFF2-40B4-BE49-F238E27FC236}">
                <a16:creationId xmlns:a16="http://schemas.microsoft.com/office/drawing/2014/main" id="{927546D6-38AE-7481-77D4-F70987835E61}"/>
              </a:ext>
            </a:extLst>
          </p:cNvPr>
          <p:cNvSpPr/>
          <p:nvPr/>
        </p:nvSpPr>
        <p:spPr>
          <a:xfrm>
            <a:off x="7768766" y="1669204"/>
            <a:ext cx="346535" cy="26197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3</a:t>
            </a:r>
          </a:p>
        </p:txBody>
      </p:sp>
      <p:sp>
        <p:nvSpPr>
          <p:cNvPr id="24" name="Oval 23">
            <a:extLst>
              <a:ext uri="{FF2B5EF4-FFF2-40B4-BE49-F238E27FC236}">
                <a16:creationId xmlns:a16="http://schemas.microsoft.com/office/drawing/2014/main" id="{BF3FDF3C-97EC-2072-4D24-2D2BB4E900FC}"/>
              </a:ext>
            </a:extLst>
          </p:cNvPr>
          <p:cNvSpPr/>
          <p:nvPr/>
        </p:nvSpPr>
        <p:spPr>
          <a:xfrm>
            <a:off x="11295822" y="1638762"/>
            <a:ext cx="346535" cy="261972"/>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rPr>
              <a:t>4</a:t>
            </a:r>
          </a:p>
        </p:txBody>
      </p:sp>
      <p:cxnSp>
        <p:nvCxnSpPr>
          <p:cNvPr id="26" name="Straight Arrow Connector 25">
            <a:extLst>
              <a:ext uri="{FF2B5EF4-FFF2-40B4-BE49-F238E27FC236}">
                <a16:creationId xmlns:a16="http://schemas.microsoft.com/office/drawing/2014/main" id="{AC372553-248F-686B-A6A9-3A8080835160}"/>
              </a:ext>
            </a:extLst>
          </p:cNvPr>
          <p:cNvCxnSpPr>
            <a:cxnSpLocks/>
          </p:cNvCxnSpPr>
          <p:nvPr/>
        </p:nvCxnSpPr>
        <p:spPr>
          <a:xfrm>
            <a:off x="8569408" y="1900734"/>
            <a:ext cx="239936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55FBA6A-639C-EF82-FAE0-AD483BD87561}"/>
              </a:ext>
            </a:extLst>
          </p:cNvPr>
          <p:cNvCxnSpPr>
            <a:cxnSpLocks/>
          </p:cNvCxnSpPr>
          <p:nvPr/>
        </p:nvCxnSpPr>
        <p:spPr>
          <a:xfrm flipH="1">
            <a:off x="8368748" y="4323522"/>
            <a:ext cx="277301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48" name="Straight Arrow Connector 10247">
            <a:extLst>
              <a:ext uri="{FF2B5EF4-FFF2-40B4-BE49-F238E27FC236}">
                <a16:creationId xmlns:a16="http://schemas.microsoft.com/office/drawing/2014/main" id="{0A71C444-A266-F43D-5E91-D296734C4F26}"/>
              </a:ext>
            </a:extLst>
          </p:cNvPr>
          <p:cNvCxnSpPr>
            <a:cxnSpLocks/>
          </p:cNvCxnSpPr>
          <p:nvPr/>
        </p:nvCxnSpPr>
        <p:spPr>
          <a:xfrm flipV="1">
            <a:off x="8219661" y="2027583"/>
            <a:ext cx="0" cy="21170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51" name="Straight Arrow Connector 10250">
            <a:extLst>
              <a:ext uri="{FF2B5EF4-FFF2-40B4-BE49-F238E27FC236}">
                <a16:creationId xmlns:a16="http://schemas.microsoft.com/office/drawing/2014/main" id="{5B88AFB8-4FC2-815C-A89F-7E1661265259}"/>
              </a:ext>
            </a:extLst>
          </p:cNvPr>
          <p:cNvCxnSpPr>
            <a:cxnSpLocks/>
          </p:cNvCxnSpPr>
          <p:nvPr/>
        </p:nvCxnSpPr>
        <p:spPr>
          <a:xfrm>
            <a:off x="11221278" y="1931176"/>
            <a:ext cx="0" cy="20742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56" name="Picture 10255">
            <a:extLst>
              <a:ext uri="{FF2B5EF4-FFF2-40B4-BE49-F238E27FC236}">
                <a16:creationId xmlns:a16="http://schemas.microsoft.com/office/drawing/2014/main" id="{D999D61B-E8D8-ADF4-ABC6-22728E5CE270}"/>
              </a:ext>
            </a:extLst>
          </p:cNvPr>
          <p:cNvPicPr>
            <a:picLocks noChangeAspect="1"/>
          </p:cNvPicPr>
          <p:nvPr/>
        </p:nvPicPr>
        <p:blipFill>
          <a:blip r:embed="rId6"/>
          <a:stretch>
            <a:fillRect/>
          </a:stretch>
        </p:blipFill>
        <p:spPr>
          <a:xfrm>
            <a:off x="4410431" y="1722109"/>
            <a:ext cx="2973709" cy="2306293"/>
          </a:xfrm>
          <a:prstGeom prst="rect">
            <a:avLst/>
          </a:prstGeom>
        </p:spPr>
      </p:pic>
      <p:pic>
        <p:nvPicPr>
          <p:cNvPr id="10258" name="Picture 10257">
            <a:extLst>
              <a:ext uri="{FF2B5EF4-FFF2-40B4-BE49-F238E27FC236}">
                <a16:creationId xmlns:a16="http://schemas.microsoft.com/office/drawing/2014/main" id="{40B77C93-E1C2-7992-A686-3A7E509D3A59}"/>
              </a:ext>
            </a:extLst>
          </p:cNvPr>
          <p:cNvPicPr>
            <a:picLocks noChangeAspect="1"/>
          </p:cNvPicPr>
          <p:nvPr/>
        </p:nvPicPr>
        <p:blipFill>
          <a:blip r:embed="rId7"/>
          <a:stretch>
            <a:fillRect/>
          </a:stretch>
        </p:blipFill>
        <p:spPr>
          <a:xfrm>
            <a:off x="469750" y="1705561"/>
            <a:ext cx="3910474" cy="3862493"/>
          </a:xfrm>
          <a:prstGeom prst="rect">
            <a:avLst/>
          </a:prstGeom>
        </p:spPr>
      </p:pic>
    </p:spTree>
    <p:extLst>
      <p:ext uri="{BB962C8B-B14F-4D97-AF65-F5344CB8AC3E}">
        <p14:creationId xmlns:p14="http://schemas.microsoft.com/office/powerpoint/2010/main" val="161530685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095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4. Background-clip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Đổ nền text </a:t>
            </a:r>
          </a:p>
        </p:txBody>
      </p:sp>
      <p:sp>
        <p:nvSpPr>
          <p:cNvPr id="4" name="Rectangle 3">
            <a:extLst>
              <a:ext uri="{FF2B5EF4-FFF2-40B4-BE49-F238E27FC236}">
                <a16:creationId xmlns:a16="http://schemas.microsoft.com/office/drawing/2014/main" id="{2FC4CFC0-56A1-ED5A-9806-1AFDAB9DED97}"/>
              </a:ext>
            </a:extLst>
          </p:cNvPr>
          <p:cNvSpPr/>
          <p:nvPr/>
        </p:nvSpPr>
        <p:spPr>
          <a:xfrm>
            <a:off x="1035682" y="1868878"/>
            <a:ext cx="10395872" cy="369332"/>
          </a:xfrm>
          <a:prstGeom prst="rect">
            <a:avLst/>
          </a:prstGeom>
        </p:spPr>
        <p:txBody>
          <a:bodyPr wrap="square">
            <a:spAutoFit/>
          </a:bodyPr>
          <a:lstStyle/>
          <a:p>
            <a:r>
              <a:rPr lang="en-US" b="1" i="1">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rPr>
              <a:t>Phương án xử lý với các trình duyệt không hỗ trợ </a:t>
            </a:r>
            <a:endParaRPr lang="vi-VN" b="1" i="1">
              <a:latin typeface="Times New Roman" pitchFamily="18" charset="0"/>
              <a:cs typeface="Times New Roman" pitchFamily="18" charset="0"/>
            </a:endParaRPr>
          </a:p>
        </p:txBody>
      </p:sp>
      <p:pic>
        <p:nvPicPr>
          <p:cNvPr id="30" name="Picture 29">
            <a:extLst>
              <a:ext uri="{FF2B5EF4-FFF2-40B4-BE49-F238E27FC236}">
                <a16:creationId xmlns:a16="http://schemas.microsoft.com/office/drawing/2014/main" id="{ECE81653-4549-DB1D-FDFC-A7A93C9C3633}"/>
              </a:ext>
            </a:extLst>
          </p:cNvPr>
          <p:cNvPicPr>
            <a:picLocks noChangeAspect="1"/>
          </p:cNvPicPr>
          <p:nvPr/>
        </p:nvPicPr>
        <p:blipFill>
          <a:blip r:embed="rId5"/>
          <a:stretch>
            <a:fillRect/>
          </a:stretch>
        </p:blipFill>
        <p:spPr>
          <a:xfrm>
            <a:off x="7413485" y="4316884"/>
            <a:ext cx="3333750" cy="619125"/>
          </a:xfrm>
          <a:prstGeom prst="rect">
            <a:avLst/>
          </a:prstGeom>
        </p:spPr>
      </p:pic>
      <p:sp>
        <p:nvSpPr>
          <p:cNvPr id="31" name="Rectangle 30">
            <a:extLst>
              <a:ext uri="{FF2B5EF4-FFF2-40B4-BE49-F238E27FC236}">
                <a16:creationId xmlns:a16="http://schemas.microsoft.com/office/drawing/2014/main" id="{092588D4-C652-D2AA-0130-419A90FCD15D}"/>
              </a:ext>
            </a:extLst>
          </p:cNvPr>
          <p:cNvSpPr/>
          <p:nvPr/>
        </p:nvSpPr>
        <p:spPr>
          <a:xfrm>
            <a:off x="7413485" y="3921229"/>
            <a:ext cx="3333750" cy="377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Chrome </a:t>
            </a:r>
            <a:r>
              <a:rPr lang="en-US" sz="1600" b="1">
                <a:solidFill>
                  <a:srgbClr val="FF0000"/>
                </a:solidFill>
                <a:sym typeface="Wingdings" panose="05000000000000000000" pitchFamily="2" charset="2"/>
              </a:rPr>
              <a:t> có chuyển sắc</a:t>
            </a:r>
            <a:endParaRPr lang="en-US" sz="1600" b="1">
              <a:solidFill>
                <a:srgbClr val="FF0000"/>
              </a:solidFill>
            </a:endParaRPr>
          </a:p>
        </p:txBody>
      </p:sp>
      <p:pic>
        <p:nvPicPr>
          <p:cNvPr id="10306" name="Picture 10305">
            <a:extLst>
              <a:ext uri="{FF2B5EF4-FFF2-40B4-BE49-F238E27FC236}">
                <a16:creationId xmlns:a16="http://schemas.microsoft.com/office/drawing/2014/main" id="{529D0BC4-53BC-126C-9DBE-3F934568ECD3}"/>
              </a:ext>
            </a:extLst>
          </p:cNvPr>
          <p:cNvPicPr>
            <a:picLocks noChangeAspect="1"/>
          </p:cNvPicPr>
          <p:nvPr/>
        </p:nvPicPr>
        <p:blipFill>
          <a:blip r:embed="rId6"/>
          <a:stretch>
            <a:fillRect/>
          </a:stretch>
        </p:blipFill>
        <p:spPr>
          <a:xfrm>
            <a:off x="1205580" y="2277602"/>
            <a:ext cx="5524434" cy="3840327"/>
          </a:xfrm>
          <a:prstGeom prst="rect">
            <a:avLst/>
          </a:prstGeom>
        </p:spPr>
      </p:pic>
      <p:sp>
        <p:nvSpPr>
          <p:cNvPr id="10307" name="Rectangle 10306">
            <a:extLst>
              <a:ext uri="{FF2B5EF4-FFF2-40B4-BE49-F238E27FC236}">
                <a16:creationId xmlns:a16="http://schemas.microsoft.com/office/drawing/2014/main" id="{8A49EB44-0C4E-0066-7C48-72ED01768AE4}"/>
              </a:ext>
            </a:extLst>
          </p:cNvPr>
          <p:cNvSpPr/>
          <p:nvPr/>
        </p:nvSpPr>
        <p:spPr>
          <a:xfrm>
            <a:off x="7413485" y="2290965"/>
            <a:ext cx="3333750" cy="61912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Nếu gặp trình duyệt không hỗ trợ</a:t>
            </a:r>
          </a:p>
          <a:p>
            <a:pPr algn="ctr"/>
            <a:r>
              <a:rPr lang="en-US" sz="1600" b="1">
                <a:solidFill>
                  <a:srgbClr val="FF0000"/>
                </a:solidFill>
                <a:sym typeface="Wingdings" panose="05000000000000000000" pitchFamily="2" charset="2"/>
              </a:rPr>
              <a:t> Màu fix cứng</a:t>
            </a:r>
            <a:endParaRPr lang="en-US" sz="1600" b="1">
              <a:solidFill>
                <a:srgbClr val="FF0000"/>
              </a:solidFill>
            </a:endParaRPr>
          </a:p>
        </p:txBody>
      </p:sp>
      <p:pic>
        <p:nvPicPr>
          <p:cNvPr id="10309" name="Picture 10308">
            <a:extLst>
              <a:ext uri="{FF2B5EF4-FFF2-40B4-BE49-F238E27FC236}">
                <a16:creationId xmlns:a16="http://schemas.microsoft.com/office/drawing/2014/main" id="{819F764F-10DC-DB23-8064-EE9DFEAF0B1F}"/>
              </a:ext>
            </a:extLst>
          </p:cNvPr>
          <p:cNvPicPr>
            <a:picLocks noChangeAspect="1"/>
          </p:cNvPicPr>
          <p:nvPr/>
        </p:nvPicPr>
        <p:blipFill rotWithShape="1">
          <a:blip r:embed="rId7"/>
          <a:srcRect b="23033"/>
          <a:stretch/>
        </p:blipFill>
        <p:spPr>
          <a:xfrm>
            <a:off x="7413485" y="2962845"/>
            <a:ext cx="3200400" cy="652463"/>
          </a:xfrm>
          <a:prstGeom prst="rect">
            <a:avLst/>
          </a:prstGeom>
        </p:spPr>
      </p:pic>
      <p:grpSp>
        <p:nvGrpSpPr>
          <p:cNvPr id="2" name="Group 46">
            <a:extLst>
              <a:ext uri="{FF2B5EF4-FFF2-40B4-BE49-F238E27FC236}">
                <a16:creationId xmlns:a16="http://schemas.microsoft.com/office/drawing/2014/main" id="{E9357B27-7FB6-E559-C377-51CA59A86C85}"/>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73AE0670-AB37-58CE-D762-70D08278D343}"/>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A50FD875-CC88-11C8-F2F8-CA021E5A557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17D8DDFA-DFCF-196F-8BED-7892C40FBDD0}"/>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5" name="Text Box 50">
              <a:extLst>
                <a:ext uri="{FF2B5EF4-FFF2-40B4-BE49-F238E27FC236}">
                  <a16:creationId xmlns:a16="http://schemas.microsoft.com/office/drawing/2014/main" id="{5FC44F00-2D27-8F80-18EB-30E43E922CC1}"/>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387000390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4612719" cy="685800"/>
            <a:chOff x="1296" y="1824"/>
            <a:chExt cx="2486"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16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751" y="1922"/>
              <a:ext cx="20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Tạo loading sử dụng Animation</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4" name="Picture 3">
            <a:extLst>
              <a:ext uri="{FF2B5EF4-FFF2-40B4-BE49-F238E27FC236}">
                <a16:creationId xmlns:a16="http://schemas.microsoft.com/office/drawing/2014/main" id="{8620679D-6A64-72B4-8951-5FA75BC83CEE}"/>
              </a:ext>
            </a:extLst>
          </p:cNvPr>
          <p:cNvPicPr>
            <a:picLocks noChangeAspect="1"/>
          </p:cNvPicPr>
          <p:nvPr/>
        </p:nvPicPr>
        <p:blipFill>
          <a:blip r:embed="rId5"/>
          <a:stretch>
            <a:fillRect/>
          </a:stretch>
        </p:blipFill>
        <p:spPr>
          <a:xfrm>
            <a:off x="702179" y="2607428"/>
            <a:ext cx="4033506" cy="3722572"/>
          </a:xfrm>
          <a:prstGeom prst="rect">
            <a:avLst/>
          </a:prstGeom>
        </p:spPr>
      </p:pic>
      <p:pic>
        <p:nvPicPr>
          <p:cNvPr id="16" name="Picture 15">
            <a:extLst>
              <a:ext uri="{FF2B5EF4-FFF2-40B4-BE49-F238E27FC236}">
                <a16:creationId xmlns:a16="http://schemas.microsoft.com/office/drawing/2014/main" id="{1ABF8684-66DB-9FB3-AB3B-BEA0C185A686}"/>
              </a:ext>
            </a:extLst>
          </p:cNvPr>
          <p:cNvPicPr>
            <a:picLocks noChangeAspect="1"/>
          </p:cNvPicPr>
          <p:nvPr/>
        </p:nvPicPr>
        <p:blipFill>
          <a:blip r:embed="rId6"/>
          <a:stretch>
            <a:fillRect/>
          </a:stretch>
        </p:blipFill>
        <p:spPr>
          <a:xfrm>
            <a:off x="702179" y="1674309"/>
            <a:ext cx="4486275" cy="828675"/>
          </a:xfrm>
          <a:prstGeom prst="rect">
            <a:avLst/>
          </a:prstGeom>
        </p:spPr>
      </p:pic>
      <p:pic>
        <p:nvPicPr>
          <p:cNvPr id="29" name="Picture 28">
            <a:extLst>
              <a:ext uri="{FF2B5EF4-FFF2-40B4-BE49-F238E27FC236}">
                <a16:creationId xmlns:a16="http://schemas.microsoft.com/office/drawing/2014/main" id="{C9B93E40-5407-0B96-1DA6-7B9186D9AB5A}"/>
              </a:ext>
            </a:extLst>
          </p:cNvPr>
          <p:cNvPicPr>
            <a:picLocks noChangeAspect="1"/>
          </p:cNvPicPr>
          <p:nvPr/>
        </p:nvPicPr>
        <p:blipFill>
          <a:blip r:embed="rId7"/>
          <a:stretch>
            <a:fillRect/>
          </a:stretch>
        </p:blipFill>
        <p:spPr>
          <a:xfrm>
            <a:off x="4955801" y="2605067"/>
            <a:ext cx="2793701" cy="3724934"/>
          </a:xfrm>
          <a:prstGeom prst="rect">
            <a:avLst/>
          </a:prstGeom>
        </p:spPr>
      </p:pic>
      <p:pic>
        <p:nvPicPr>
          <p:cNvPr id="31" name="Picture 30">
            <a:extLst>
              <a:ext uri="{FF2B5EF4-FFF2-40B4-BE49-F238E27FC236}">
                <a16:creationId xmlns:a16="http://schemas.microsoft.com/office/drawing/2014/main" id="{5626E2FC-6462-94A7-5BDE-110AD8AC2EB5}"/>
              </a:ext>
            </a:extLst>
          </p:cNvPr>
          <p:cNvPicPr>
            <a:picLocks noChangeAspect="1"/>
          </p:cNvPicPr>
          <p:nvPr/>
        </p:nvPicPr>
        <p:blipFill>
          <a:blip r:embed="rId8"/>
          <a:stretch>
            <a:fillRect/>
          </a:stretch>
        </p:blipFill>
        <p:spPr>
          <a:xfrm>
            <a:off x="7969618" y="2605067"/>
            <a:ext cx="3993082" cy="3724934"/>
          </a:xfrm>
          <a:prstGeom prst="rect">
            <a:avLst/>
          </a:prstGeom>
        </p:spPr>
      </p:pic>
    </p:spTree>
    <p:extLst>
      <p:ext uri="{BB962C8B-B14F-4D97-AF65-F5344CB8AC3E}">
        <p14:creationId xmlns:p14="http://schemas.microsoft.com/office/powerpoint/2010/main" val="78975616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00778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243375" cy="685800"/>
            <a:chOff x="1296" y="1824"/>
            <a:chExt cx="1748"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50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843" y="1915"/>
              <a:ext cx="108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Thư viện AOS</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3" name="Picture 2">
            <a:extLst>
              <a:ext uri="{FF2B5EF4-FFF2-40B4-BE49-F238E27FC236}">
                <a16:creationId xmlns:a16="http://schemas.microsoft.com/office/drawing/2014/main" id="{FAC37175-F0EE-0954-5B4E-B7DFAED8A51B}"/>
              </a:ext>
            </a:extLst>
          </p:cNvPr>
          <p:cNvPicPr>
            <a:picLocks noChangeAspect="1"/>
          </p:cNvPicPr>
          <p:nvPr/>
        </p:nvPicPr>
        <p:blipFill>
          <a:blip r:embed="rId5"/>
          <a:stretch>
            <a:fillRect/>
          </a:stretch>
        </p:blipFill>
        <p:spPr>
          <a:xfrm>
            <a:off x="1276926" y="1891603"/>
            <a:ext cx="3344770" cy="763127"/>
          </a:xfrm>
          <a:prstGeom prst="rect">
            <a:avLst/>
          </a:prstGeom>
        </p:spPr>
      </p:pic>
      <p:sp>
        <p:nvSpPr>
          <p:cNvPr id="6" name="TextBox 5">
            <a:extLst>
              <a:ext uri="{FF2B5EF4-FFF2-40B4-BE49-F238E27FC236}">
                <a16:creationId xmlns:a16="http://schemas.microsoft.com/office/drawing/2014/main" id="{FF8BA56A-8AD8-4359-AA78-76B0E16E4B2D}"/>
              </a:ext>
            </a:extLst>
          </p:cNvPr>
          <p:cNvSpPr txBox="1"/>
          <p:nvPr/>
        </p:nvSpPr>
        <p:spPr>
          <a:xfrm>
            <a:off x="4827932" y="2285398"/>
            <a:ext cx="3600450" cy="369332"/>
          </a:xfrm>
          <a:prstGeom prst="rect">
            <a:avLst/>
          </a:prstGeom>
          <a:noFill/>
        </p:spPr>
        <p:txBody>
          <a:bodyPr wrap="square">
            <a:spAutoFit/>
          </a:bodyPr>
          <a:lstStyle/>
          <a:p>
            <a:r>
              <a:rPr lang="en-US">
                <a:solidFill>
                  <a:srgbClr val="8500FF"/>
                </a:solidFill>
                <a:hlinkClick r:id="rId6">
                  <a:extLst>
                    <a:ext uri="{A12FA001-AC4F-418D-AE19-62706E023703}">
                      <ahyp:hlinkClr xmlns:ahyp="http://schemas.microsoft.com/office/drawing/2018/hyperlinkcolor" val="tx"/>
                    </a:ext>
                  </a:extLst>
                </a:hlinkClick>
              </a:rPr>
              <a:t>https://github.com/michalsnik/aos</a:t>
            </a:r>
            <a:r>
              <a:rPr lang="en-US">
                <a:solidFill>
                  <a:srgbClr val="8500FF"/>
                </a:solidFill>
              </a:rPr>
              <a:t> </a:t>
            </a:r>
          </a:p>
        </p:txBody>
      </p:sp>
      <p:pic>
        <p:nvPicPr>
          <p:cNvPr id="16" name="Picture 15">
            <a:extLst>
              <a:ext uri="{FF2B5EF4-FFF2-40B4-BE49-F238E27FC236}">
                <a16:creationId xmlns:a16="http://schemas.microsoft.com/office/drawing/2014/main" id="{43406D62-9843-DE7B-22EE-4C108A8B3F78}"/>
              </a:ext>
            </a:extLst>
          </p:cNvPr>
          <p:cNvPicPr>
            <a:picLocks noChangeAspect="1"/>
          </p:cNvPicPr>
          <p:nvPr/>
        </p:nvPicPr>
        <p:blipFill>
          <a:blip r:embed="rId7"/>
          <a:stretch>
            <a:fillRect/>
          </a:stretch>
        </p:blipFill>
        <p:spPr>
          <a:xfrm>
            <a:off x="8952923" y="2092755"/>
            <a:ext cx="1857375" cy="561975"/>
          </a:xfrm>
          <a:prstGeom prst="rect">
            <a:avLst/>
          </a:prstGeom>
        </p:spPr>
      </p:pic>
      <p:pic>
        <p:nvPicPr>
          <p:cNvPr id="20" name="Picture 19">
            <a:extLst>
              <a:ext uri="{FF2B5EF4-FFF2-40B4-BE49-F238E27FC236}">
                <a16:creationId xmlns:a16="http://schemas.microsoft.com/office/drawing/2014/main" id="{6BF2B4CB-74E4-ABA5-42F8-38849440A148}"/>
              </a:ext>
            </a:extLst>
          </p:cNvPr>
          <p:cNvPicPr>
            <a:picLocks noChangeAspect="1"/>
          </p:cNvPicPr>
          <p:nvPr/>
        </p:nvPicPr>
        <p:blipFill>
          <a:blip r:embed="rId8"/>
          <a:stretch>
            <a:fillRect/>
          </a:stretch>
        </p:blipFill>
        <p:spPr>
          <a:xfrm>
            <a:off x="1276926" y="2941497"/>
            <a:ext cx="6248046" cy="3593619"/>
          </a:xfrm>
          <a:prstGeom prst="rect">
            <a:avLst/>
          </a:prstGeom>
        </p:spPr>
      </p:pic>
      <p:sp>
        <p:nvSpPr>
          <p:cNvPr id="2" name="TextBox 1">
            <a:extLst>
              <a:ext uri="{FF2B5EF4-FFF2-40B4-BE49-F238E27FC236}">
                <a16:creationId xmlns:a16="http://schemas.microsoft.com/office/drawing/2014/main" id="{6FAE5E08-519F-3179-9CD4-4AA2144E96B0}"/>
              </a:ext>
            </a:extLst>
          </p:cNvPr>
          <p:cNvSpPr txBox="1"/>
          <p:nvPr/>
        </p:nvSpPr>
        <p:spPr>
          <a:xfrm>
            <a:off x="1245733" y="1424583"/>
            <a:ext cx="10918562" cy="369332"/>
          </a:xfrm>
          <a:prstGeom prst="rect">
            <a:avLst/>
          </a:prstGeom>
          <a:noFill/>
        </p:spPr>
        <p:txBody>
          <a:bodyPr wrap="square">
            <a:spAutoFit/>
          </a:bodyPr>
          <a:lstStyle/>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Mục đích sử dụng : </a:t>
            </a:r>
            <a:r>
              <a:rPr lang="vi-VN" b="1" i="1">
                <a:solidFill>
                  <a:srgbClr val="8500FF"/>
                </a:solidFill>
                <a:latin typeface="Times New Roman" pitchFamily="18" charset="0"/>
                <a:cs typeface="Times New Roman" pitchFamily="18" charset="0"/>
              </a:rPr>
              <a:t> </a:t>
            </a:r>
            <a:r>
              <a:rPr lang="en-US" b="1" i="1">
                <a:latin typeface="Times New Roman" pitchFamily="18" charset="0"/>
                <a:cs typeface="Times New Roman" pitchFamily="18" charset="0"/>
              </a:rPr>
              <a:t>Sử dụng khi muốn dùng hiệu ứng transition khi người dùng cuộn chuột tới phần tử</a:t>
            </a:r>
          </a:p>
        </p:txBody>
      </p:sp>
    </p:spTree>
    <p:extLst>
      <p:ext uri="{BB962C8B-B14F-4D97-AF65-F5344CB8AC3E}">
        <p14:creationId xmlns:p14="http://schemas.microsoft.com/office/powerpoint/2010/main" val="100257458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287907" cy="685800"/>
            <a:chOff x="1296" y="1824"/>
            <a:chExt cx="1772"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42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822" y="1925"/>
              <a:ext cx="12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Cách sử dụng </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4" name="Picture 3">
            <a:extLst>
              <a:ext uri="{FF2B5EF4-FFF2-40B4-BE49-F238E27FC236}">
                <a16:creationId xmlns:a16="http://schemas.microsoft.com/office/drawing/2014/main" id="{DF8A437F-8921-BB7A-3A85-D793CC6D36C8}"/>
              </a:ext>
            </a:extLst>
          </p:cNvPr>
          <p:cNvPicPr>
            <a:picLocks noChangeAspect="1"/>
          </p:cNvPicPr>
          <p:nvPr/>
        </p:nvPicPr>
        <p:blipFill>
          <a:blip r:embed="rId5"/>
          <a:stretch>
            <a:fillRect/>
          </a:stretch>
        </p:blipFill>
        <p:spPr>
          <a:xfrm>
            <a:off x="1147494" y="2552704"/>
            <a:ext cx="9020175" cy="3981450"/>
          </a:xfrm>
          <a:prstGeom prst="rect">
            <a:avLst/>
          </a:prstGeom>
        </p:spPr>
      </p:pic>
      <p:pic>
        <p:nvPicPr>
          <p:cNvPr id="5" name="Picture 4">
            <a:extLst>
              <a:ext uri="{FF2B5EF4-FFF2-40B4-BE49-F238E27FC236}">
                <a16:creationId xmlns:a16="http://schemas.microsoft.com/office/drawing/2014/main" id="{8A11265A-0C5B-9202-E8F7-F06730856FC0}"/>
              </a:ext>
            </a:extLst>
          </p:cNvPr>
          <p:cNvPicPr>
            <a:picLocks noChangeAspect="1"/>
          </p:cNvPicPr>
          <p:nvPr/>
        </p:nvPicPr>
        <p:blipFill>
          <a:blip r:embed="rId6"/>
          <a:stretch>
            <a:fillRect/>
          </a:stretch>
        </p:blipFill>
        <p:spPr>
          <a:xfrm>
            <a:off x="1147494" y="1599021"/>
            <a:ext cx="3344770" cy="763127"/>
          </a:xfrm>
          <a:prstGeom prst="rect">
            <a:avLst/>
          </a:prstGeom>
        </p:spPr>
      </p:pic>
      <p:sp>
        <p:nvSpPr>
          <p:cNvPr id="6" name="TextBox 5">
            <a:extLst>
              <a:ext uri="{FF2B5EF4-FFF2-40B4-BE49-F238E27FC236}">
                <a16:creationId xmlns:a16="http://schemas.microsoft.com/office/drawing/2014/main" id="{06B6D941-5CE0-3A8E-AAC1-A0455648E4A2}"/>
              </a:ext>
            </a:extLst>
          </p:cNvPr>
          <p:cNvSpPr txBox="1"/>
          <p:nvPr/>
        </p:nvSpPr>
        <p:spPr>
          <a:xfrm>
            <a:off x="4688784" y="1992816"/>
            <a:ext cx="3600450" cy="369332"/>
          </a:xfrm>
          <a:prstGeom prst="rect">
            <a:avLst/>
          </a:prstGeom>
          <a:noFill/>
        </p:spPr>
        <p:txBody>
          <a:bodyPr wrap="square">
            <a:spAutoFit/>
          </a:bodyPr>
          <a:lstStyle/>
          <a:p>
            <a:r>
              <a:rPr lang="en-US">
                <a:solidFill>
                  <a:srgbClr val="8500FF"/>
                </a:solidFill>
                <a:hlinkClick r:id="rId7">
                  <a:extLst>
                    <a:ext uri="{A12FA001-AC4F-418D-AE19-62706E023703}">
                      <ahyp:hlinkClr xmlns:ahyp="http://schemas.microsoft.com/office/drawing/2018/hyperlinkcolor" val="tx"/>
                    </a:ext>
                  </a:extLst>
                </a:hlinkClick>
              </a:rPr>
              <a:t>https://github.com/michalsnik/aos</a:t>
            </a:r>
            <a:r>
              <a:rPr lang="en-US">
                <a:solidFill>
                  <a:srgbClr val="8500FF"/>
                </a:solidFill>
              </a:rPr>
              <a:t> </a:t>
            </a:r>
          </a:p>
        </p:txBody>
      </p:sp>
    </p:spTree>
    <p:extLst>
      <p:ext uri="{BB962C8B-B14F-4D97-AF65-F5344CB8AC3E}">
        <p14:creationId xmlns:p14="http://schemas.microsoft.com/office/powerpoint/2010/main" val="405215005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287907" cy="685800"/>
            <a:chOff x="1296" y="1824"/>
            <a:chExt cx="1772"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42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822" y="1925"/>
              <a:ext cx="12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Cách sử dụng </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2" name="TextBox 1">
            <a:extLst>
              <a:ext uri="{FF2B5EF4-FFF2-40B4-BE49-F238E27FC236}">
                <a16:creationId xmlns:a16="http://schemas.microsoft.com/office/drawing/2014/main" id="{39B3C7CD-A725-8F6E-4080-3BFB1E6F0367}"/>
              </a:ext>
            </a:extLst>
          </p:cNvPr>
          <p:cNvSpPr txBox="1"/>
          <p:nvPr/>
        </p:nvSpPr>
        <p:spPr>
          <a:xfrm>
            <a:off x="1147494" y="1552562"/>
            <a:ext cx="10918562" cy="369332"/>
          </a:xfrm>
          <a:prstGeom prst="rect">
            <a:avLst/>
          </a:prstGeom>
          <a:noFill/>
        </p:spPr>
        <p:txBody>
          <a:bodyPr wrap="square">
            <a:spAutoFit/>
          </a:bodyPr>
          <a:lstStyle/>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Step 1: </a:t>
            </a:r>
            <a:r>
              <a:rPr lang="vi-VN" b="1" i="1">
                <a:solidFill>
                  <a:srgbClr val="8500FF"/>
                </a:solidFill>
                <a:latin typeface="Times New Roman" pitchFamily="18" charset="0"/>
                <a:cs typeface="Times New Roman" pitchFamily="18" charset="0"/>
              </a:rPr>
              <a:t> </a:t>
            </a:r>
            <a:r>
              <a:rPr lang="en-US" b="1" i="1">
                <a:latin typeface="Times New Roman" pitchFamily="18" charset="0"/>
                <a:cs typeface="Times New Roman" pitchFamily="18" charset="0"/>
              </a:rPr>
              <a:t>Thêm mã CSS của thư viện AOS vào dự án ( trong thẻ &lt;head&gt; )</a:t>
            </a:r>
          </a:p>
        </p:txBody>
      </p:sp>
      <p:sp>
        <p:nvSpPr>
          <p:cNvPr id="17" name="TextBox 16">
            <a:extLst>
              <a:ext uri="{FF2B5EF4-FFF2-40B4-BE49-F238E27FC236}">
                <a16:creationId xmlns:a16="http://schemas.microsoft.com/office/drawing/2014/main" id="{393711BF-79F7-7010-A85B-933DAB1F3AC9}"/>
              </a:ext>
            </a:extLst>
          </p:cNvPr>
          <p:cNvSpPr txBox="1"/>
          <p:nvPr/>
        </p:nvSpPr>
        <p:spPr>
          <a:xfrm>
            <a:off x="1218001" y="3677938"/>
            <a:ext cx="10918562" cy="369332"/>
          </a:xfrm>
          <a:prstGeom prst="rect">
            <a:avLst/>
          </a:prstGeom>
          <a:noFill/>
        </p:spPr>
        <p:txBody>
          <a:bodyPr wrap="square">
            <a:spAutoFit/>
          </a:bodyPr>
          <a:lstStyle/>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Step 2: </a:t>
            </a:r>
            <a:r>
              <a:rPr lang="vi-VN" b="1" i="1">
                <a:solidFill>
                  <a:srgbClr val="8500FF"/>
                </a:solidFill>
                <a:latin typeface="Times New Roman" pitchFamily="18" charset="0"/>
                <a:cs typeface="Times New Roman" pitchFamily="18" charset="0"/>
              </a:rPr>
              <a:t> </a:t>
            </a:r>
            <a:r>
              <a:rPr lang="en-US" b="1" i="1">
                <a:latin typeface="Times New Roman" pitchFamily="18" charset="0"/>
                <a:cs typeface="Times New Roman" pitchFamily="18" charset="0"/>
              </a:rPr>
              <a:t>Thêm mã JS của thư viện AOS vào trước thẻ đóng thẻ </a:t>
            </a:r>
            <a:r>
              <a:rPr lang="en-US" b="1" i="1">
                <a:solidFill>
                  <a:srgbClr val="FF0000"/>
                </a:solidFill>
                <a:latin typeface="Times New Roman" pitchFamily="18" charset="0"/>
                <a:cs typeface="Times New Roman" pitchFamily="18" charset="0"/>
              </a:rPr>
              <a:t>body</a:t>
            </a:r>
          </a:p>
        </p:txBody>
      </p:sp>
      <p:pic>
        <p:nvPicPr>
          <p:cNvPr id="5" name="Picture 4">
            <a:extLst>
              <a:ext uri="{FF2B5EF4-FFF2-40B4-BE49-F238E27FC236}">
                <a16:creationId xmlns:a16="http://schemas.microsoft.com/office/drawing/2014/main" id="{80DF5D5C-A18D-8CEB-E316-0C514E3E808D}"/>
              </a:ext>
            </a:extLst>
          </p:cNvPr>
          <p:cNvPicPr>
            <a:picLocks noChangeAspect="1"/>
          </p:cNvPicPr>
          <p:nvPr/>
        </p:nvPicPr>
        <p:blipFill>
          <a:blip r:embed="rId5"/>
          <a:stretch>
            <a:fillRect/>
          </a:stretch>
        </p:blipFill>
        <p:spPr>
          <a:xfrm>
            <a:off x="1871662" y="2155761"/>
            <a:ext cx="8448675" cy="1133475"/>
          </a:xfrm>
          <a:prstGeom prst="rect">
            <a:avLst/>
          </a:prstGeom>
        </p:spPr>
      </p:pic>
      <p:pic>
        <p:nvPicPr>
          <p:cNvPr id="14" name="Picture 13">
            <a:extLst>
              <a:ext uri="{FF2B5EF4-FFF2-40B4-BE49-F238E27FC236}">
                <a16:creationId xmlns:a16="http://schemas.microsoft.com/office/drawing/2014/main" id="{1A491923-5DC6-4631-569E-E21D80736F97}"/>
              </a:ext>
            </a:extLst>
          </p:cNvPr>
          <p:cNvPicPr>
            <a:picLocks noChangeAspect="1"/>
          </p:cNvPicPr>
          <p:nvPr/>
        </p:nvPicPr>
        <p:blipFill>
          <a:blip r:embed="rId6"/>
          <a:stretch>
            <a:fillRect/>
          </a:stretch>
        </p:blipFill>
        <p:spPr>
          <a:xfrm>
            <a:off x="1871662" y="4297012"/>
            <a:ext cx="7372350" cy="1695450"/>
          </a:xfrm>
          <a:prstGeom prst="rect">
            <a:avLst/>
          </a:prstGeom>
        </p:spPr>
      </p:pic>
    </p:spTree>
    <p:extLst>
      <p:ext uri="{BB962C8B-B14F-4D97-AF65-F5344CB8AC3E}">
        <p14:creationId xmlns:p14="http://schemas.microsoft.com/office/powerpoint/2010/main" val="407392201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39"/>
            <a:ext cx="3287907" cy="685800"/>
            <a:chOff x="1296" y="1824"/>
            <a:chExt cx="1772" cy="432"/>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42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822" y="1925"/>
              <a:ext cx="12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Cách sử dụng </a:t>
              </a: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
        <p:nvSpPr>
          <p:cNvPr id="2" name="TextBox 1">
            <a:extLst>
              <a:ext uri="{FF2B5EF4-FFF2-40B4-BE49-F238E27FC236}">
                <a16:creationId xmlns:a16="http://schemas.microsoft.com/office/drawing/2014/main" id="{39B3C7CD-A725-8F6E-4080-3BFB1E6F0367}"/>
              </a:ext>
            </a:extLst>
          </p:cNvPr>
          <p:cNvSpPr txBox="1"/>
          <p:nvPr/>
        </p:nvSpPr>
        <p:spPr>
          <a:xfrm>
            <a:off x="1147494" y="1552562"/>
            <a:ext cx="10918562" cy="369332"/>
          </a:xfrm>
          <a:prstGeom prst="rect">
            <a:avLst/>
          </a:prstGeom>
          <a:noFill/>
        </p:spPr>
        <p:txBody>
          <a:bodyPr wrap="square">
            <a:spAutoFit/>
          </a:bodyPr>
          <a:lstStyle/>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Step 3: </a:t>
            </a:r>
            <a:r>
              <a:rPr lang="vi-VN" b="1" i="1">
                <a:solidFill>
                  <a:srgbClr val="8500FF"/>
                </a:solidFill>
                <a:latin typeface="Times New Roman" pitchFamily="18" charset="0"/>
                <a:cs typeface="Times New Roman" pitchFamily="18" charset="0"/>
              </a:rPr>
              <a:t> </a:t>
            </a:r>
            <a:r>
              <a:rPr lang="en-US" b="1" i="1">
                <a:latin typeface="Times New Roman" pitchFamily="18" charset="0"/>
                <a:cs typeface="Times New Roman" pitchFamily="18" charset="0"/>
              </a:rPr>
              <a:t>Thêm hiệu ứng vào phần tử cần áp dụng animation </a:t>
            </a:r>
          </a:p>
        </p:txBody>
      </p:sp>
      <p:pic>
        <p:nvPicPr>
          <p:cNvPr id="4" name="Picture 3">
            <a:extLst>
              <a:ext uri="{FF2B5EF4-FFF2-40B4-BE49-F238E27FC236}">
                <a16:creationId xmlns:a16="http://schemas.microsoft.com/office/drawing/2014/main" id="{25BA2161-A2CC-5404-3AD7-8692840E544A}"/>
              </a:ext>
            </a:extLst>
          </p:cNvPr>
          <p:cNvPicPr>
            <a:picLocks noChangeAspect="1"/>
          </p:cNvPicPr>
          <p:nvPr/>
        </p:nvPicPr>
        <p:blipFill>
          <a:blip r:embed="rId5"/>
          <a:stretch>
            <a:fillRect/>
          </a:stretch>
        </p:blipFill>
        <p:spPr>
          <a:xfrm>
            <a:off x="1147494" y="1979898"/>
            <a:ext cx="5239637" cy="3674650"/>
          </a:xfrm>
          <a:prstGeom prst="rect">
            <a:avLst/>
          </a:prstGeom>
        </p:spPr>
      </p:pic>
      <p:pic>
        <p:nvPicPr>
          <p:cNvPr id="6" name="Picture 5">
            <a:extLst>
              <a:ext uri="{FF2B5EF4-FFF2-40B4-BE49-F238E27FC236}">
                <a16:creationId xmlns:a16="http://schemas.microsoft.com/office/drawing/2014/main" id="{D8AFC662-B523-2D8D-912E-6E3D94BCB009}"/>
              </a:ext>
            </a:extLst>
          </p:cNvPr>
          <p:cNvPicPr>
            <a:picLocks noChangeAspect="1"/>
          </p:cNvPicPr>
          <p:nvPr/>
        </p:nvPicPr>
        <p:blipFill>
          <a:blip r:embed="rId6"/>
          <a:stretch>
            <a:fillRect/>
          </a:stretch>
        </p:blipFill>
        <p:spPr>
          <a:xfrm>
            <a:off x="1147494" y="5810068"/>
            <a:ext cx="9988859" cy="988297"/>
          </a:xfrm>
          <a:prstGeom prst="rect">
            <a:avLst/>
          </a:prstGeom>
        </p:spPr>
      </p:pic>
    </p:spTree>
    <p:extLst>
      <p:ext uri="{BB962C8B-B14F-4D97-AF65-F5344CB8AC3E}">
        <p14:creationId xmlns:p14="http://schemas.microsoft.com/office/powerpoint/2010/main" val="354354518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3" name="Picture 2">
            <a:extLst>
              <a:ext uri="{FF2B5EF4-FFF2-40B4-BE49-F238E27FC236}">
                <a16:creationId xmlns:a16="http://schemas.microsoft.com/office/drawing/2014/main" id="{9C80356C-2476-02AD-7A69-2D2F8EB76A46}"/>
              </a:ext>
            </a:extLst>
          </p:cNvPr>
          <p:cNvPicPr>
            <a:picLocks noChangeAspect="1"/>
          </p:cNvPicPr>
          <p:nvPr/>
        </p:nvPicPr>
        <p:blipFill>
          <a:blip r:embed="rId5"/>
          <a:stretch>
            <a:fillRect/>
          </a:stretch>
        </p:blipFill>
        <p:spPr>
          <a:xfrm>
            <a:off x="5162902" y="1537940"/>
            <a:ext cx="6671548" cy="5166587"/>
          </a:xfrm>
          <a:prstGeom prst="rect">
            <a:avLst/>
          </a:prstGeom>
        </p:spPr>
      </p:pic>
      <p:pic>
        <p:nvPicPr>
          <p:cNvPr id="14" name="Picture 13">
            <a:extLst>
              <a:ext uri="{FF2B5EF4-FFF2-40B4-BE49-F238E27FC236}">
                <a16:creationId xmlns:a16="http://schemas.microsoft.com/office/drawing/2014/main" id="{A84CA1F4-F397-5480-9D34-999006B7BF32}"/>
              </a:ext>
            </a:extLst>
          </p:cNvPr>
          <p:cNvPicPr>
            <a:picLocks noChangeAspect="1"/>
          </p:cNvPicPr>
          <p:nvPr/>
        </p:nvPicPr>
        <p:blipFill rotWithShape="1">
          <a:blip r:embed="rId6"/>
          <a:srcRect r="18929"/>
          <a:stretch/>
        </p:blipFill>
        <p:spPr>
          <a:xfrm>
            <a:off x="878449" y="1537940"/>
            <a:ext cx="4054533" cy="2508046"/>
          </a:xfrm>
          <a:prstGeom prst="rect">
            <a:avLst/>
          </a:prstGeom>
        </p:spPr>
      </p:pic>
      <p:grpSp>
        <p:nvGrpSpPr>
          <p:cNvPr id="2" name="Group 46">
            <a:extLst>
              <a:ext uri="{FF2B5EF4-FFF2-40B4-BE49-F238E27FC236}">
                <a16:creationId xmlns:a16="http://schemas.microsoft.com/office/drawing/2014/main" id="{9B31C383-2009-29A6-7064-C4F04B1E9DF9}"/>
              </a:ext>
            </a:extLst>
          </p:cNvPr>
          <p:cNvGrpSpPr>
            <a:grpSpLocks/>
          </p:cNvGrpSpPr>
          <p:nvPr/>
        </p:nvGrpSpPr>
        <p:grpSpPr bwMode="auto">
          <a:xfrm>
            <a:off x="702179" y="712439"/>
            <a:ext cx="3332439" cy="685800"/>
            <a:chOff x="1296" y="1824"/>
            <a:chExt cx="1796" cy="432"/>
          </a:xfrm>
        </p:grpSpPr>
        <p:sp>
          <p:nvSpPr>
            <p:cNvPr id="4" name="AutoShape 47">
              <a:extLst>
                <a:ext uri="{FF2B5EF4-FFF2-40B4-BE49-F238E27FC236}">
                  <a16:creationId xmlns:a16="http://schemas.microsoft.com/office/drawing/2014/main" id="{A87F5D56-EE6E-B79D-0A94-F97333A4AA37}"/>
                </a:ext>
              </a:extLst>
            </p:cNvPr>
            <p:cNvSpPr>
              <a:spLocks noChangeArrowheads="1"/>
            </p:cNvSpPr>
            <p:nvPr/>
          </p:nvSpPr>
          <p:spPr bwMode="gray">
            <a:xfrm>
              <a:off x="1536" y="1899"/>
              <a:ext cx="155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CC8FADB8-8EDF-E5F0-91A5-EAB51A61D7B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1EB7F957-CC88-888C-4854-C745C2942BD9}"/>
                </a:ext>
              </a:extLst>
            </p:cNvPr>
            <p:cNvSpPr txBox="1">
              <a:spLocks noChangeArrowheads="1"/>
            </p:cNvSpPr>
            <p:nvPr/>
          </p:nvSpPr>
          <p:spPr bwMode="gray">
            <a:xfrm>
              <a:off x="1814" y="1922"/>
              <a:ext cx="121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Cài đặt nâng cao</a:t>
              </a:r>
            </a:p>
          </p:txBody>
        </p:sp>
        <p:sp>
          <p:nvSpPr>
            <p:cNvPr id="15" name="Text Box 50">
              <a:extLst>
                <a:ext uri="{FF2B5EF4-FFF2-40B4-BE49-F238E27FC236}">
                  <a16:creationId xmlns:a16="http://schemas.microsoft.com/office/drawing/2014/main" id="{4F6A0906-2FC7-1034-20F9-52CB9024DD51}"/>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spTree>
    <p:extLst>
      <p:ext uri="{BB962C8B-B14F-4D97-AF65-F5344CB8AC3E}">
        <p14:creationId xmlns:p14="http://schemas.microsoft.com/office/powerpoint/2010/main" val="335738861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2" name="Table 1">
            <a:extLst>
              <a:ext uri="{FF2B5EF4-FFF2-40B4-BE49-F238E27FC236}">
                <a16:creationId xmlns:a16="http://schemas.microsoft.com/office/drawing/2014/main" id="{264A744F-B280-41B8-6A61-D71CAF406747}"/>
              </a:ext>
            </a:extLst>
          </p:cNvPr>
          <p:cNvGraphicFramePr>
            <a:graphicFrameLocks noGrp="1"/>
          </p:cNvGraphicFramePr>
          <p:nvPr>
            <p:extLst>
              <p:ext uri="{D42A27DB-BD31-4B8C-83A1-F6EECF244321}">
                <p14:modId xmlns:p14="http://schemas.microsoft.com/office/powerpoint/2010/main" val="3416531330"/>
              </p:ext>
            </p:extLst>
          </p:nvPr>
        </p:nvGraphicFramePr>
        <p:xfrm>
          <a:off x="991787" y="1445862"/>
          <a:ext cx="10825838" cy="5350486"/>
        </p:xfrm>
        <a:graphic>
          <a:graphicData uri="http://schemas.openxmlformats.org/drawingml/2006/table">
            <a:tbl>
              <a:tblPr firstRow="1" firstCol="1" bandRow="1">
                <a:tableStyleId>{5C22544A-7EE6-4342-B048-85BDC9FD1C3A}</a:tableStyleId>
              </a:tblPr>
              <a:tblGrid>
                <a:gridCol w="854604">
                  <a:extLst>
                    <a:ext uri="{9D8B030D-6E8A-4147-A177-3AD203B41FA5}">
                      <a16:colId xmlns:a16="http://schemas.microsoft.com/office/drawing/2014/main" val="3418901393"/>
                    </a:ext>
                  </a:extLst>
                </a:gridCol>
                <a:gridCol w="3980466">
                  <a:extLst>
                    <a:ext uri="{9D8B030D-6E8A-4147-A177-3AD203B41FA5}">
                      <a16:colId xmlns:a16="http://schemas.microsoft.com/office/drawing/2014/main" val="4049612280"/>
                    </a:ext>
                  </a:extLst>
                </a:gridCol>
                <a:gridCol w="4337875">
                  <a:extLst>
                    <a:ext uri="{9D8B030D-6E8A-4147-A177-3AD203B41FA5}">
                      <a16:colId xmlns:a16="http://schemas.microsoft.com/office/drawing/2014/main" val="661151085"/>
                    </a:ext>
                  </a:extLst>
                </a:gridCol>
                <a:gridCol w="1652893">
                  <a:extLst>
                    <a:ext uri="{9D8B030D-6E8A-4147-A177-3AD203B41FA5}">
                      <a16:colId xmlns:a16="http://schemas.microsoft.com/office/drawing/2014/main" val="3353471271"/>
                    </a:ext>
                  </a:extLst>
                </a:gridCol>
              </a:tblGrid>
              <a:tr h="448495">
                <a:tc>
                  <a:txBody>
                    <a:bodyPr/>
                    <a:lstStyle/>
                    <a:p>
                      <a:pPr marL="0" algn="ctr" defTabSz="914400" rtl="0" eaLnBrk="1" fontAlgn="b" latinLnBrk="0" hangingPunct="1">
                        <a:lnSpc>
                          <a:spcPct val="100000"/>
                        </a:lnSpc>
                      </a:pPr>
                      <a:r>
                        <a:rPr lang="en-US" sz="1800" b="1" kern="1200">
                          <a:solidFill>
                            <a:schemeClr val="tx1"/>
                          </a:solidFill>
                          <a:latin typeface="Bahnschrift SemiCondensed" panose="020B0502040204020203" pitchFamily="34" charset="0"/>
                          <a:ea typeface="+mn-ea"/>
                          <a:cs typeface="+mn-cs"/>
                        </a:rPr>
                        <a:t>No</a:t>
                      </a:r>
                    </a:p>
                  </a:txBody>
                  <a:tcPr marL="41441" marR="41441" marT="20721" marB="20721" anchor="ctr">
                    <a:solidFill>
                      <a:srgbClr val="00B0F0"/>
                    </a:solidFill>
                  </a:tcPr>
                </a:tc>
                <a:tc>
                  <a:txBody>
                    <a:bodyPr/>
                    <a:lstStyle/>
                    <a:p>
                      <a:pPr marL="0" algn="ctr" defTabSz="914400" rtl="0" eaLnBrk="1" fontAlgn="b" latinLnBrk="0" hangingPunct="1">
                        <a:lnSpc>
                          <a:spcPct val="100000"/>
                        </a:lnSpc>
                      </a:pPr>
                      <a:r>
                        <a:rPr lang="en-US" sz="1800" b="1" kern="1200">
                          <a:solidFill>
                            <a:schemeClr val="tx1"/>
                          </a:solidFill>
                          <a:latin typeface="Bahnschrift SemiCondensed" panose="020B0502040204020203" pitchFamily="34" charset="0"/>
                          <a:ea typeface="+mn-ea"/>
                          <a:cs typeface="+mn-cs"/>
                        </a:rPr>
                        <a:t>Attribute</a:t>
                      </a:r>
                    </a:p>
                  </a:txBody>
                  <a:tcPr marL="41441" marR="41441" marT="20721" marB="20721" anchor="ctr">
                    <a:solidFill>
                      <a:srgbClr val="00B0F0"/>
                    </a:solidFill>
                  </a:tcPr>
                </a:tc>
                <a:tc>
                  <a:txBody>
                    <a:bodyPr/>
                    <a:lstStyle/>
                    <a:p>
                      <a:pPr algn="ctr" fontAlgn="b">
                        <a:lnSpc>
                          <a:spcPct val="100000"/>
                        </a:lnSpc>
                      </a:pPr>
                      <a:r>
                        <a:rPr lang="en-US" sz="1800" b="1" kern="1200">
                          <a:solidFill>
                            <a:schemeClr val="tx1"/>
                          </a:solidFill>
                          <a:latin typeface="Bahnschrift SemiCondensed" panose="020B0502040204020203" pitchFamily="34" charset="0"/>
                        </a:rPr>
                        <a:t>Mô tả</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tc>
                  <a:txBody>
                    <a:bodyPr/>
                    <a:lstStyle/>
                    <a:p>
                      <a:pPr algn="ctr" fontAlgn="b">
                        <a:lnSpc>
                          <a:spcPct val="100000"/>
                        </a:lnSpc>
                      </a:pPr>
                      <a:r>
                        <a:rPr lang="en-US" sz="1800" b="1" kern="1200">
                          <a:solidFill>
                            <a:schemeClr val="tx1"/>
                          </a:solidFill>
                          <a:latin typeface="Bahnschrift SemiCondensed" panose="020B0502040204020203" pitchFamily="34" charset="0"/>
                        </a:rPr>
                        <a:t>Remark</a:t>
                      </a:r>
                      <a:endParaRPr lang="en-US" sz="1800" b="1" i="1" kern="1200">
                        <a:solidFill>
                          <a:schemeClr val="tx1"/>
                        </a:solidFill>
                        <a:latin typeface="Bahnschrift SemiCondensed" panose="020B0502040204020203" pitchFamily="34" charset="0"/>
                        <a:ea typeface="+mn-ea"/>
                        <a:cs typeface="Times New Roman" pitchFamily="18" charset="0"/>
                      </a:endParaRPr>
                    </a:p>
                  </a:txBody>
                  <a:tcPr marL="41441" marR="41441" marT="20721" marB="20721" anchor="ctr">
                    <a:solidFill>
                      <a:srgbClr val="00B0F0"/>
                    </a:solidFill>
                  </a:tcPr>
                </a:tc>
                <a:extLst>
                  <a:ext uri="{0D108BD9-81ED-4DB2-BD59-A6C34878D82A}">
                    <a16:rowId xmlns:a16="http://schemas.microsoft.com/office/drawing/2014/main" val="446152106"/>
                  </a:ext>
                </a:extLst>
              </a:tr>
              <a:tr h="75154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kern="1200">
                          <a:solidFill>
                            <a:schemeClr val="tx1"/>
                          </a:solidFill>
                          <a:latin typeface="Bahnschrift SemiCondensed" panose="020B0502040204020203" pitchFamily="34" charset="0"/>
                          <a:ea typeface="+mn-ea"/>
                          <a:cs typeface="+mn-cs"/>
                        </a:rPr>
                        <a:t>1</a:t>
                      </a:r>
                    </a:p>
                  </a:txBody>
                  <a:tcPr marL="41441" marR="41441" marT="20721" marB="20721" anchor="ctr">
                    <a:solidFill>
                      <a:srgbClr val="00B0F0"/>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1" kern="1200">
                          <a:solidFill>
                            <a:srgbClr val="0000CC"/>
                          </a:solidFill>
                          <a:effectLst/>
                          <a:latin typeface="+mn-lt"/>
                          <a:ea typeface="+mn-ea"/>
                          <a:cs typeface="+mn-cs"/>
                        </a:rPr>
                        <a:t>data-aos-offset="200"</a:t>
                      </a:r>
                    </a:p>
                  </a:txBody>
                  <a:tcPr marL="41441" marR="41441" marT="20721" marB="20721" anchor="ctr">
                    <a:solidFill>
                      <a:srgbClr val="00B0F0"/>
                    </a:solidFill>
                  </a:tcPr>
                </a:tc>
                <a:tc>
                  <a:txBody>
                    <a:bodyPr/>
                    <a:lstStyle/>
                    <a:p>
                      <a:pPr algn="l" fontAlgn="base">
                        <a:lnSpc>
                          <a:spcPct val="100000"/>
                        </a:lnSpc>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Cuộn qua mép trên của phần tử 200px thì kích hoạt animation </a:t>
                      </a:r>
                      <a:endParaRPr lang="vi-VN"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tc>
                  <a:txBody>
                    <a:bodyPr/>
                    <a:lstStyle/>
                    <a:p>
                      <a:pPr algn="l" fontAlgn="base">
                        <a:lnSpc>
                          <a:spcPct val="100000"/>
                        </a:lnSpc>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 Đơn vị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px,</a:t>
                      </a:r>
                    </a:p>
                    <a:p>
                      <a:pPr algn="l" fontAlgn="base">
                        <a:lnSpc>
                          <a:spcPct val="100000"/>
                        </a:lnSpc>
                      </a:pP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Default: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120px</a:t>
                      </a:r>
                    </a:p>
                  </a:txBody>
                  <a:tcPr marL="41441" marR="41441" marT="20721" marB="20721" anchor="ctr"/>
                </a:tc>
                <a:extLst>
                  <a:ext uri="{0D108BD9-81ED-4DB2-BD59-A6C34878D82A}">
                    <a16:rowId xmlns:a16="http://schemas.microsoft.com/office/drawing/2014/main" val="3696680573"/>
                  </a:ext>
                </a:extLst>
              </a:tr>
              <a:tr h="751543">
                <a:tc>
                  <a:txBody>
                    <a:bodyPr/>
                    <a:lstStyle/>
                    <a:p>
                      <a:pPr marL="0" marR="0" lvl="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800" b="1" kern="1200">
                          <a:solidFill>
                            <a:schemeClr val="tx1"/>
                          </a:solidFill>
                          <a:latin typeface="Bahnschrift SemiCondensed" panose="020B0502040204020203" pitchFamily="34" charset="0"/>
                          <a:ea typeface="+mn-ea"/>
                          <a:cs typeface="+mn-cs"/>
                        </a:rPr>
                        <a:t>2</a:t>
                      </a:r>
                    </a:p>
                  </a:txBody>
                  <a:tcPr marL="41441" marR="41441" marT="20721" marB="20721" anchor="ctr">
                    <a:solidFill>
                      <a:srgbClr val="00B0F0"/>
                    </a:solidFill>
                  </a:tcPr>
                </a:tc>
                <a:tc>
                  <a: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1" kern="1200">
                          <a:solidFill>
                            <a:srgbClr val="0000CC"/>
                          </a:solidFill>
                          <a:effectLst/>
                          <a:latin typeface="+mn-lt"/>
                          <a:ea typeface="+mn-ea"/>
                          <a:cs typeface="+mn-cs"/>
                        </a:rPr>
                        <a:t>data-aos-duration="1000"</a:t>
                      </a:r>
                    </a:p>
                  </a:txBody>
                  <a:tcPr marL="41441" marR="41441" marT="20721" marB="20721" anchor="ctr">
                    <a:solidFill>
                      <a:srgbClr val="00B0F0"/>
                    </a:solidFill>
                  </a:tcP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Điều chỉnh thời gian diễn ra animation = 1000ms</a:t>
                      </a:r>
                    </a:p>
                  </a:txBody>
                  <a:tcPr marL="41441" marR="41441" marT="20721" marB="20721" anchor="ctr"/>
                </a:tc>
                <a:tc>
                  <a:txBody>
                    <a:bodyPr/>
                    <a:lstStyle/>
                    <a:p>
                      <a:pPr marL="0" indent="0" algn="l" fontAlgn="base">
                        <a:lnSpc>
                          <a:spcPct val="100000"/>
                        </a:lnSpc>
                        <a:buFont typeface="Arial" panose="020B0604020202020204" pitchFamily="34" charset="0"/>
                        <a:buNone/>
                      </a:pP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Chấp nhận giá trị từ 50ms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3000ms</a:t>
                      </a:r>
                      <a:endPar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848482732"/>
                  </a:ext>
                </a:extLst>
              </a:tr>
              <a:tr h="511889">
                <a:tc>
                  <a:txBody>
                    <a:bodyPr/>
                    <a:lstStyle/>
                    <a:p>
                      <a:pPr marL="0" marR="0" lvl="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800" b="1" kern="1200">
                          <a:solidFill>
                            <a:schemeClr val="tx1"/>
                          </a:solidFill>
                          <a:latin typeface="Bahnschrift SemiCondensed" panose="020B0502040204020203" pitchFamily="34" charset="0"/>
                          <a:ea typeface="+mn-ea"/>
                          <a:cs typeface="+mn-cs"/>
                        </a:rPr>
                        <a:t>3</a:t>
                      </a:r>
                    </a:p>
                  </a:txBody>
                  <a:tcPr marL="41441" marR="41441" marT="20721" marB="20721" anchor="ctr">
                    <a:solidFill>
                      <a:srgbClr val="00B0F0"/>
                    </a:solidFill>
                  </a:tcPr>
                </a:tc>
                <a:tc>
                  <a: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1" kern="1200">
                          <a:solidFill>
                            <a:srgbClr val="0000CC"/>
                          </a:solidFill>
                          <a:effectLst/>
                          <a:latin typeface="+mn-lt"/>
                          <a:ea typeface="+mn-ea"/>
                          <a:cs typeface="+mn-cs"/>
                        </a:rPr>
                        <a:t>data-aos-easing=“linear"</a:t>
                      </a:r>
                    </a:p>
                  </a:txBody>
                  <a:tcPr marL="41441" marR="41441" marT="20721" marB="20721" anchor="ctr">
                    <a:solidFill>
                      <a:srgbClr val="00B0F0"/>
                    </a:solidFill>
                  </a:tcP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Điều chỉnh cách mà animation diễn ra trong 1 chu kỳ</a:t>
                      </a:r>
                    </a:p>
                  </a:txBody>
                  <a:tcPr marL="41441" marR="41441" marT="20721" marB="20721" anchor="ct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Default: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ease</a:t>
                      </a:r>
                      <a:endParaRPr lang="vi-VN" sz="1600" b="0" i="0" kern="120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1063522227"/>
                  </a:ext>
                </a:extLst>
              </a:tr>
              <a:tr h="511889">
                <a:tc>
                  <a:txBody>
                    <a:bodyPr/>
                    <a:lstStyle/>
                    <a:p>
                      <a:pPr marL="0" indent="0" algn="ctr" defTabSz="914400" rtl="0" eaLnBrk="1" fontAlgn="b" latinLnBrk="0" hangingPunct="1">
                        <a:lnSpc>
                          <a:spcPct val="100000"/>
                        </a:lnSpc>
                        <a:buFont typeface="Arial" panose="020B0604020202020204" pitchFamily="34" charset="0"/>
                        <a:buNone/>
                      </a:pPr>
                      <a:r>
                        <a:rPr lang="en-US" sz="1800" b="1" kern="1200">
                          <a:solidFill>
                            <a:schemeClr val="tx1"/>
                          </a:solidFill>
                          <a:latin typeface="Bahnschrift SemiCondensed" panose="020B0502040204020203" pitchFamily="34" charset="0"/>
                          <a:ea typeface="+mn-ea"/>
                          <a:cs typeface="+mn-cs"/>
                        </a:rPr>
                        <a:t>4</a:t>
                      </a:r>
                    </a:p>
                  </a:txBody>
                  <a:tcPr marL="41441" marR="41441" marT="20721" marB="20721" anchor="ctr">
                    <a:solidFill>
                      <a:srgbClr val="00B0F0"/>
                    </a:solidFill>
                  </a:tcPr>
                </a:tc>
                <a:tc>
                  <a:txBody>
                    <a:bodyPr/>
                    <a:lstStyle/>
                    <a:p>
                      <a:pPr marL="0" indent="0" algn="l" defTabSz="914400" rtl="0" eaLnBrk="1" fontAlgn="base" latinLnBrk="0" hangingPunct="1">
                        <a:lnSpc>
                          <a:spcPct val="100000"/>
                        </a:lnSpc>
                        <a:buFont typeface="Arial" panose="020B0604020202020204" pitchFamily="34" charset="0"/>
                        <a:buNone/>
                      </a:pPr>
                      <a:r>
                        <a:rPr lang="en-US" sz="1800" b="1" kern="1200">
                          <a:solidFill>
                            <a:srgbClr val="0000CC"/>
                          </a:solidFill>
                          <a:effectLst/>
                          <a:latin typeface="+mn-lt"/>
                          <a:ea typeface="+mn-ea"/>
                          <a:cs typeface="+mn-cs"/>
                        </a:rPr>
                        <a:t>data-aos-delay="50"</a:t>
                      </a:r>
                    </a:p>
                  </a:txBody>
                  <a:tcPr marL="41441" marR="41441" marT="20721" marB="20721" anchor="ctr">
                    <a:solidFill>
                      <a:srgbClr val="00B0F0"/>
                    </a:solidFill>
                  </a:tcP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Trì hoãn 50ms , sau 50ms mới diễn ra animation</a:t>
                      </a:r>
                    </a:p>
                  </a:txBody>
                  <a:tcPr marL="41441" marR="41441" marT="20721" marB="20721" anchor="ct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Đơn vị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ms, mặc định 0</a:t>
                      </a:r>
                    </a:p>
                  </a:txBody>
                  <a:tcPr marL="41441" marR="41441" marT="20721" marB="20721" anchor="ctr"/>
                </a:tc>
                <a:extLst>
                  <a:ext uri="{0D108BD9-81ED-4DB2-BD59-A6C34878D82A}">
                    <a16:rowId xmlns:a16="http://schemas.microsoft.com/office/drawing/2014/main" val="3667242958"/>
                  </a:ext>
                </a:extLst>
              </a:tr>
              <a:tr h="511889">
                <a:tc>
                  <a:txBody>
                    <a:bodyPr/>
                    <a:lstStyle/>
                    <a:p>
                      <a:pPr marL="0" indent="0" algn="ctr" defTabSz="914400" rtl="0" eaLnBrk="1" fontAlgn="b" latinLnBrk="0" hangingPunct="1">
                        <a:lnSpc>
                          <a:spcPct val="100000"/>
                        </a:lnSpc>
                        <a:buFont typeface="Arial" panose="020B0604020202020204" pitchFamily="34" charset="0"/>
                        <a:buNone/>
                      </a:pPr>
                      <a:r>
                        <a:rPr lang="en-US" sz="1800" b="1" kern="1200">
                          <a:solidFill>
                            <a:schemeClr val="tx1"/>
                          </a:solidFill>
                          <a:latin typeface="Bahnschrift SemiCondensed" panose="020B0502040204020203" pitchFamily="34" charset="0"/>
                          <a:ea typeface="+mn-ea"/>
                          <a:cs typeface="+mn-cs"/>
                        </a:rPr>
                        <a:t>5</a:t>
                      </a:r>
                    </a:p>
                  </a:txBody>
                  <a:tcPr marL="41441" marR="41441" marT="20721" marB="20721" anchor="ctr">
                    <a:solidFill>
                      <a:srgbClr val="00B0F0"/>
                    </a:solidFill>
                  </a:tcPr>
                </a:tc>
                <a:tc>
                  <a:txBody>
                    <a:bodyPr/>
                    <a:lstStyle/>
                    <a:p>
                      <a:pPr marL="0" indent="0" algn="l" defTabSz="914400" rtl="0" eaLnBrk="1" fontAlgn="base" latinLnBrk="0" hangingPunct="1">
                        <a:lnSpc>
                          <a:spcPct val="100000"/>
                        </a:lnSpc>
                        <a:buFont typeface="Arial" panose="020B0604020202020204" pitchFamily="34" charset="0"/>
                        <a:buNone/>
                      </a:pPr>
                      <a:r>
                        <a:rPr lang="en-US" sz="1800" b="1" kern="1200">
                          <a:solidFill>
                            <a:srgbClr val="0000CC"/>
                          </a:solidFill>
                          <a:effectLst/>
                          <a:latin typeface="+mn-lt"/>
                          <a:ea typeface="+mn-ea"/>
                          <a:cs typeface="+mn-cs"/>
                        </a:rPr>
                        <a:t>data-aos-anchor=“id-selector"</a:t>
                      </a:r>
                    </a:p>
                  </a:txBody>
                  <a:tcPr marL="41441" marR="41441" marT="20721" marB="20721" anchor="ctr">
                    <a:solidFill>
                      <a:srgbClr val="00B0F0"/>
                    </a:solidFill>
                  </a:tcP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Cuộn đến selector có </a:t>
                      </a:r>
                      <a:r>
                        <a:rPr lang="en-US" sz="1600" b="1" kern="1200">
                          <a:solidFill>
                            <a:srgbClr val="0000CC"/>
                          </a:solidFill>
                          <a:effectLst/>
                          <a:latin typeface="+mn-lt"/>
                          <a:ea typeface="+mn-ea"/>
                          <a:cs typeface="+mn-cs"/>
                        </a:rPr>
                        <a:t>id-selector </a:t>
                      </a: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thì kích hoạt animation</a:t>
                      </a:r>
                    </a:p>
                  </a:txBody>
                  <a:tcPr marL="41441" marR="41441" marT="20721" marB="20721" anchor="ct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Default: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none</a:t>
                      </a:r>
                    </a:p>
                  </a:txBody>
                  <a:tcPr marL="41441" marR="41441" marT="20721" marB="20721" anchor="ctr"/>
                </a:tc>
                <a:extLst>
                  <a:ext uri="{0D108BD9-81ED-4DB2-BD59-A6C34878D82A}">
                    <a16:rowId xmlns:a16="http://schemas.microsoft.com/office/drawing/2014/main" val="1969320555"/>
                  </a:ext>
                </a:extLst>
              </a:tr>
              <a:tr h="570863">
                <a:tc>
                  <a:txBody>
                    <a:bodyPr/>
                    <a:lstStyle/>
                    <a:p>
                      <a:pPr marL="0" indent="0" algn="ctr" defTabSz="914400" rtl="0" eaLnBrk="1" fontAlgn="b" latinLnBrk="0" hangingPunct="1">
                        <a:lnSpc>
                          <a:spcPct val="100000"/>
                        </a:lnSpc>
                        <a:buFont typeface="Arial" panose="020B0604020202020204" pitchFamily="34" charset="0"/>
                        <a:buNone/>
                      </a:pPr>
                      <a:r>
                        <a:rPr lang="en-US" sz="1800" b="1" kern="1200">
                          <a:solidFill>
                            <a:schemeClr val="tx1"/>
                          </a:solidFill>
                          <a:latin typeface="Bahnschrift SemiCondensed" panose="020B0502040204020203" pitchFamily="34" charset="0"/>
                          <a:ea typeface="+mn-ea"/>
                          <a:cs typeface="+mn-cs"/>
                        </a:rPr>
                        <a:t>6</a:t>
                      </a:r>
                    </a:p>
                  </a:txBody>
                  <a:tcPr marL="41441" marR="41441" marT="20721" marB="20721" anchor="ctr">
                    <a:solidFill>
                      <a:srgbClr val="00B0F0"/>
                    </a:solidFill>
                  </a:tcPr>
                </a:tc>
                <a:tc>
                  <a:txBody>
                    <a:bodyPr/>
                    <a:lstStyle/>
                    <a:p>
                      <a:pPr marL="0" indent="0" algn="l" defTabSz="914400" rtl="0" eaLnBrk="1" fontAlgn="base" latinLnBrk="0" hangingPunct="1">
                        <a:lnSpc>
                          <a:spcPct val="100000"/>
                        </a:lnSpc>
                        <a:buFont typeface="Arial" panose="020B0604020202020204" pitchFamily="34" charset="0"/>
                        <a:buNone/>
                      </a:pPr>
                      <a:r>
                        <a:rPr lang="en-US" sz="1800" b="1" kern="1200">
                          <a:solidFill>
                            <a:srgbClr val="0000CC"/>
                          </a:solidFill>
                          <a:effectLst/>
                          <a:latin typeface="+mn-lt"/>
                          <a:ea typeface="+mn-ea"/>
                          <a:cs typeface="+mn-cs"/>
                        </a:rPr>
                        <a:t>data-aos-anchor-placement</a:t>
                      </a:r>
                    </a:p>
                  </a:txBody>
                  <a:tcPr marL="41441" marR="41441" marT="20721" marB="20721" anchor="ctr">
                    <a:solidFill>
                      <a:srgbClr val="00B0F0"/>
                    </a:solidFill>
                  </a:tcPr>
                </a:tc>
                <a:tc>
                  <a:txBody>
                    <a:bodyPr/>
                    <a:lstStyle/>
                    <a:p>
                      <a:pPr marL="0" indent="0" algn="l" fontAlgn="base">
                        <a:lnSpc>
                          <a:spcPct val="100000"/>
                        </a:lnSpc>
                        <a:buFont typeface="Arial" panose="020B0604020202020204" pitchFamily="34" charset="0"/>
                        <a:buNone/>
                      </a:pPr>
                      <a:r>
                        <a:rPr lang="en-US" sz="1800" b="0" i="0" kern="1200">
                          <a:solidFill>
                            <a:schemeClr val="dk1"/>
                          </a:solidFill>
                          <a:effectLst/>
                          <a:latin typeface="+mn-lt"/>
                          <a:ea typeface="+mn-ea"/>
                          <a:cs typeface="+mn-cs"/>
                        </a:rPr>
                        <a:t>Định vị trí của phần tử trên màn hình khi cuộn đến sẽ kích hoạt hoạt ảnh</a:t>
                      </a:r>
                      <a:endPar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Default: </a:t>
                      </a:r>
                      <a:r>
                        <a:rPr lang="en-US" sz="1800" b="0" i="0" kern="1200">
                          <a:solidFill>
                            <a:srgbClr val="FF0000"/>
                          </a:solidFill>
                          <a:effectLst/>
                          <a:latin typeface="+mn-lt"/>
                          <a:ea typeface="+mn-ea"/>
                          <a:cs typeface="+mn-cs"/>
                        </a:rPr>
                        <a:t>top-bottom</a:t>
                      </a:r>
                      <a:endPar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endParaRPr>
                    </a:p>
                  </a:txBody>
                  <a:tcPr marL="41441" marR="41441" marT="20721" marB="20721" anchor="ctr"/>
                </a:tc>
                <a:extLst>
                  <a:ext uri="{0D108BD9-81ED-4DB2-BD59-A6C34878D82A}">
                    <a16:rowId xmlns:a16="http://schemas.microsoft.com/office/drawing/2014/main" val="177055630"/>
                  </a:ext>
                </a:extLst>
              </a:tr>
              <a:tr h="448495">
                <a:tc>
                  <a:txBody>
                    <a:bodyPr/>
                    <a:lstStyle/>
                    <a:p>
                      <a:pPr marL="0" indent="0" algn="ctr" defTabSz="914400" rtl="0" eaLnBrk="1" fontAlgn="b" latinLnBrk="0" hangingPunct="1">
                        <a:lnSpc>
                          <a:spcPct val="100000"/>
                        </a:lnSpc>
                        <a:buFont typeface="Arial" panose="020B0604020202020204" pitchFamily="34" charset="0"/>
                        <a:buNone/>
                      </a:pPr>
                      <a:r>
                        <a:rPr lang="en-US" sz="1800" b="1" kern="1200">
                          <a:solidFill>
                            <a:schemeClr val="tx1"/>
                          </a:solidFill>
                          <a:latin typeface="Bahnschrift SemiCondensed" panose="020B0502040204020203" pitchFamily="34" charset="0"/>
                          <a:ea typeface="+mn-ea"/>
                          <a:cs typeface="+mn-cs"/>
                        </a:rPr>
                        <a:t>7</a:t>
                      </a:r>
                    </a:p>
                  </a:txBody>
                  <a:tcPr marL="41441" marR="41441" marT="20721" marB="20721" anchor="ctr">
                    <a:solidFill>
                      <a:srgbClr val="00B0F0"/>
                    </a:solidFill>
                  </a:tcPr>
                </a:tc>
                <a:tc>
                  <a:txBody>
                    <a:bodyPr/>
                    <a:lstStyle/>
                    <a:p>
                      <a:pPr marL="0" indent="0" algn="l" defTabSz="914400" rtl="0" eaLnBrk="1" fontAlgn="base" latinLnBrk="0" hangingPunct="1">
                        <a:lnSpc>
                          <a:spcPct val="100000"/>
                        </a:lnSpc>
                        <a:buFont typeface="Arial" panose="020B0604020202020204" pitchFamily="34" charset="0"/>
                        <a:buNone/>
                      </a:pPr>
                      <a:r>
                        <a:rPr lang="en-US" sz="1800" b="1" kern="1200">
                          <a:solidFill>
                            <a:srgbClr val="0000CC"/>
                          </a:solidFill>
                          <a:effectLst/>
                          <a:latin typeface="+mn-lt"/>
                          <a:ea typeface="+mn-ea"/>
                          <a:cs typeface="+mn-cs"/>
                        </a:rPr>
                        <a:t>data-aos-once="false"</a:t>
                      </a:r>
                    </a:p>
                  </a:txBody>
                  <a:tcPr marL="41441" marR="41441" marT="20721" marB="20721" anchor="ctr">
                    <a:solidFill>
                      <a:srgbClr val="00B0F0"/>
                    </a:solidFill>
                  </a:tcP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Nếu đặt là true, animation chỉ diễn ra 1 lần</a:t>
                      </a:r>
                    </a:p>
                  </a:txBody>
                  <a:tcPr marL="41441" marR="41441" marT="20721" marB="20721" anchor="ct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Default: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false</a:t>
                      </a:r>
                    </a:p>
                  </a:txBody>
                  <a:tcPr marL="41441" marR="41441" marT="20721" marB="20721" anchor="ctr"/>
                </a:tc>
                <a:extLst>
                  <a:ext uri="{0D108BD9-81ED-4DB2-BD59-A6C34878D82A}">
                    <a16:rowId xmlns:a16="http://schemas.microsoft.com/office/drawing/2014/main" val="2502904149"/>
                  </a:ext>
                </a:extLst>
              </a:tr>
              <a:tr h="751543">
                <a:tc>
                  <a:txBody>
                    <a:bodyPr/>
                    <a:lstStyle/>
                    <a:p>
                      <a:pPr marL="0" indent="0" algn="ctr" defTabSz="914400" rtl="0" eaLnBrk="1" fontAlgn="b" latinLnBrk="0" hangingPunct="1">
                        <a:lnSpc>
                          <a:spcPct val="100000"/>
                        </a:lnSpc>
                        <a:buFont typeface="Arial" panose="020B0604020202020204" pitchFamily="34" charset="0"/>
                        <a:buNone/>
                      </a:pPr>
                      <a:r>
                        <a:rPr lang="en-US" sz="1800" b="1" kern="1200">
                          <a:solidFill>
                            <a:schemeClr val="tx1"/>
                          </a:solidFill>
                          <a:latin typeface="Bahnschrift SemiCondensed" panose="020B0502040204020203" pitchFamily="34" charset="0"/>
                          <a:ea typeface="+mn-ea"/>
                          <a:cs typeface="+mn-cs"/>
                        </a:rPr>
                        <a:t>8</a:t>
                      </a:r>
                    </a:p>
                  </a:txBody>
                  <a:tcPr marL="41441" marR="41441" marT="20721" marB="20721" anchor="ctr">
                    <a:solidFill>
                      <a:srgbClr val="00B0F0"/>
                    </a:solidFill>
                  </a:tcPr>
                </a:tc>
                <a:tc>
                  <a:txBody>
                    <a:bodyPr/>
                    <a:lstStyle/>
                    <a:p>
                      <a:pPr marL="0" indent="0" algn="l" defTabSz="914400" rtl="0" eaLnBrk="1" fontAlgn="base" latinLnBrk="0" hangingPunct="1">
                        <a:lnSpc>
                          <a:spcPct val="100000"/>
                        </a:lnSpc>
                        <a:buFont typeface="Arial" panose="020B0604020202020204" pitchFamily="34" charset="0"/>
                        <a:buNone/>
                      </a:pPr>
                      <a:r>
                        <a:rPr lang="en-US" sz="1800" b="1" kern="1200">
                          <a:solidFill>
                            <a:srgbClr val="0000CC"/>
                          </a:solidFill>
                          <a:effectLst/>
                          <a:latin typeface="+mn-lt"/>
                          <a:ea typeface="+mn-ea"/>
                          <a:cs typeface="+mn-cs"/>
                        </a:rPr>
                        <a:t>data-aos-mirror="true"</a:t>
                      </a:r>
                    </a:p>
                  </a:txBody>
                  <a:tcPr marL="41441" marR="41441" marT="20721" marB="20721" anchor="ctr">
                    <a:solidFill>
                      <a:srgbClr val="00B0F0"/>
                    </a:solidFill>
                  </a:tcP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Cho phép animation hoạt động khi cuộn ngược từ dưới lên</a:t>
                      </a:r>
                    </a:p>
                  </a:txBody>
                  <a:tcPr marL="41441" marR="41441" marT="20721" marB="20721" anchor="ctr"/>
                </a:tc>
                <a:tc>
                  <a:txBody>
                    <a:bodyPr/>
                    <a:lstStyle/>
                    <a:p>
                      <a:pPr marL="0" indent="0" algn="l" fontAlgn="base">
                        <a:lnSpc>
                          <a:spcPct val="100000"/>
                        </a:lnSpc>
                        <a:buFont typeface="Arial" panose="020B0604020202020204" pitchFamily="34" charset="0"/>
                        <a:buNone/>
                      </a:pPr>
                      <a:r>
                        <a:rPr lang="en-US" sz="1600" b="0" i="0" kern="1200">
                          <a:solidFill>
                            <a:schemeClr val="tx1"/>
                          </a:solidFill>
                          <a:latin typeface="Tahoma" panose="020B0604030504040204" pitchFamily="34" charset="0"/>
                          <a:ea typeface="Tahoma" panose="020B0604030504040204" pitchFamily="34" charset="0"/>
                          <a:cs typeface="Tahoma" panose="020B0604030504040204" pitchFamily="34" charset="0"/>
                        </a:rPr>
                        <a:t>Default: </a:t>
                      </a:r>
                      <a:r>
                        <a:rPr lang="en-US" sz="1600" b="0" i="0" kern="1200">
                          <a:solidFill>
                            <a:srgbClr val="FF0000"/>
                          </a:solidFill>
                          <a:latin typeface="Tahoma" panose="020B0604030504040204" pitchFamily="34" charset="0"/>
                          <a:ea typeface="Tahoma" panose="020B0604030504040204" pitchFamily="34" charset="0"/>
                          <a:cs typeface="Tahoma" panose="020B0604030504040204" pitchFamily="34" charset="0"/>
                        </a:rPr>
                        <a:t>false</a:t>
                      </a:r>
                    </a:p>
                  </a:txBody>
                  <a:tcPr marL="41441" marR="41441" marT="20721" marB="20721" anchor="ctr"/>
                </a:tc>
                <a:extLst>
                  <a:ext uri="{0D108BD9-81ED-4DB2-BD59-A6C34878D82A}">
                    <a16:rowId xmlns:a16="http://schemas.microsoft.com/office/drawing/2014/main" val="3638622128"/>
                  </a:ext>
                </a:extLst>
              </a:tr>
            </a:tbl>
          </a:graphicData>
        </a:graphic>
      </p:graphicFrame>
      <p:grpSp>
        <p:nvGrpSpPr>
          <p:cNvPr id="3" name="Group 46">
            <a:extLst>
              <a:ext uri="{FF2B5EF4-FFF2-40B4-BE49-F238E27FC236}">
                <a16:creationId xmlns:a16="http://schemas.microsoft.com/office/drawing/2014/main" id="{CF6D9945-22BE-F165-5DA3-A507E166A29A}"/>
              </a:ext>
            </a:extLst>
          </p:cNvPr>
          <p:cNvGrpSpPr>
            <a:grpSpLocks/>
          </p:cNvGrpSpPr>
          <p:nvPr/>
        </p:nvGrpSpPr>
        <p:grpSpPr bwMode="auto">
          <a:xfrm>
            <a:off x="702179" y="712439"/>
            <a:ext cx="3332439" cy="685800"/>
            <a:chOff x="1296" y="1824"/>
            <a:chExt cx="1796" cy="432"/>
          </a:xfrm>
        </p:grpSpPr>
        <p:sp>
          <p:nvSpPr>
            <p:cNvPr id="4" name="AutoShape 47">
              <a:extLst>
                <a:ext uri="{FF2B5EF4-FFF2-40B4-BE49-F238E27FC236}">
                  <a16:creationId xmlns:a16="http://schemas.microsoft.com/office/drawing/2014/main" id="{B49DDEC6-204C-51EF-06F3-D0C66D6D3C18}"/>
                </a:ext>
              </a:extLst>
            </p:cNvPr>
            <p:cNvSpPr>
              <a:spLocks noChangeArrowheads="1"/>
            </p:cNvSpPr>
            <p:nvPr/>
          </p:nvSpPr>
          <p:spPr bwMode="gray">
            <a:xfrm>
              <a:off x="1536" y="1899"/>
              <a:ext cx="155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7D1DDFD0-FDBC-EB15-2E8A-60BE597B528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8439594E-4709-DE9D-C153-54878930BFE6}"/>
                </a:ext>
              </a:extLst>
            </p:cNvPr>
            <p:cNvSpPr txBox="1">
              <a:spLocks noChangeArrowheads="1"/>
            </p:cNvSpPr>
            <p:nvPr/>
          </p:nvSpPr>
          <p:spPr bwMode="gray">
            <a:xfrm>
              <a:off x="1814" y="1922"/>
              <a:ext cx="121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2000" b="1">
                  <a:solidFill>
                    <a:srgbClr val="CC00FF"/>
                  </a:solidFill>
                </a:rPr>
                <a:t>Cài đặt nâng cao</a:t>
              </a:r>
            </a:p>
          </p:txBody>
        </p:sp>
        <p:sp>
          <p:nvSpPr>
            <p:cNvPr id="14" name="Text Box 50">
              <a:extLst>
                <a:ext uri="{FF2B5EF4-FFF2-40B4-BE49-F238E27FC236}">
                  <a16:creationId xmlns:a16="http://schemas.microsoft.com/office/drawing/2014/main" id="{351D6891-E743-C75F-D299-40267EF3C3E7}"/>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spTree>
    <p:extLst>
      <p:ext uri="{BB962C8B-B14F-4D97-AF65-F5344CB8AC3E}">
        <p14:creationId xmlns:p14="http://schemas.microsoft.com/office/powerpoint/2010/main" val="90143506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9232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40"/>
            <a:ext cx="3681267" cy="852488"/>
            <a:chOff x="1296" y="1824"/>
            <a:chExt cx="1984" cy="537"/>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174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843" y="1915"/>
              <a:ext cx="134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a:solidFill>
                    <a:srgbClr val="CC00FF"/>
                  </a:solidFill>
                </a:rPr>
                <a:t>Thư viện Animate.css</a:t>
              </a:r>
            </a:p>
            <a:p>
              <a:pPr algn="l"/>
              <a:endParaRPr lang="en-US"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sp>
        <p:nvSpPr>
          <p:cNvPr id="2" name="TextBox 1">
            <a:extLst>
              <a:ext uri="{FF2B5EF4-FFF2-40B4-BE49-F238E27FC236}">
                <a16:creationId xmlns:a16="http://schemas.microsoft.com/office/drawing/2014/main" id="{6FAE5E08-519F-3179-9CD4-4AA2144E96B0}"/>
              </a:ext>
            </a:extLst>
          </p:cNvPr>
          <p:cNvSpPr txBox="1"/>
          <p:nvPr/>
        </p:nvSpPr>
        <p:spPr>
          <a:xfrm>
            <a:off x="1048225" y="1488839"/>
            <a:ext cx="10918562" cy="646331"/>
          </a:xfrm>
          <a:prstGeom prst="rect">
            <a:avLst/>
          </a:prstGeom>
          <a:noFill/>
        </p:spPr>
        <p:txBody>
          <a:bodyPr wrap="square">
            <a:spAutoFit/>
          </a:bodyPr>
          <a:lstStyle/>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Mục đích sử dụng : </a:t>
            </a:r>
            <a:r>
              <a:rPr lang="vi-VN" b="1" i="1">
                <a:solidFill>
                  <a:srgbClr val="8500FF"/>
                </a:solidFill>
                <a:latin typeface="Times New Roman" pitchFamily="18" charset="0"/>
                <a:cs typeface="Times New Roman" pitchFamily="18" charset="0"/>
              </a:rPr>
              <a:t> </a:t>
            </a:r>
            <a:r>
              <a:rPr lang="en-US" b="1" i="1">
                <a:latin typeface="Times New Roman" pitchFamily="18" charset="0"/>
                <a:cs typeface="Times New Roman" pitchFamily="18" charset="0"/>
              </a:rPr>
              <a:t>Sử dụng khi muốn animation hoạt động lặp lại nhiều lần trên trang</a:t>
            </a:r>
          </a:p>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Cách sử dụng :</a:t>
            </a:r>
            <a:endParaRPr lang="en-US" b="1" i="1">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D4964D5A-DC1B-A04C-BAA1-FD9229D0573C}"/>
              </a:ext>
            </a:extLst>
          </p:cNvPr>
          <p:cNvPicPr>
            <a:picLocks noChangeAspect="1"/>
          </p:cNvPicPr>
          <p:nvPr/>
        </p:nvPicPr>
        <p:blipFill>
          <a:blip r:embed="rId5"/>
          <a:stretch>
            <a:fillRect/>
          </a:stretch>
        </p:blipFill>
        <p:spPr>
          <a:xfrm>
            <a:off x="1462812" y="2701599"/>
            <a:ext cx="10372725" cy="2571750"/>
          </a:xfrm>
          <a:prstGeom prst="rect">
            <a:avLst/>
          </a:prstGeom>
        </p:spPr>
      </p:pic>
      <p:sp>
        <p:nvSpPr>
          <p:cNvPr id="17" name="TextBox 16">
            <a:extLst>
              <a:ext uri="{FF2B5EF4-FFF2-40B4-BE49-F238E27FC236}">
                <a16:creationId xmlns:a16="http://schemas.microsoft.com/office/drawing/2014/main" id="{67599BD4-DFC7-C5F2-67F8-2BA25724D03A}"/>
              </a:ext>
            </a:extLst>
          </p:cNvPr>
          <p:cNvSpPr txBox="1"/>
          <p:nvPr/>
        </p:nvSpPr>
        <p:spPr>
          <a:xfrm>
            <a:off x="1331992" y="2199473"/>
            <a:ext cx="10918562" cy="369332"/>
          </a:xfrm>
          <a:prstGeom prst="rect">
            <a:avLst/>
          </a:prstGeom>
          <a:noFill/>
        </p:spPr>
        <p:txBody>
          <a:bodyPr wrap="square">
            <a:spAutoFit/>
          </a:bodyPr>
          <a:lstStyle/>
          <a:p>
            <a:pPr marL="285750" indent="-285750">
              <a:buFont typeface="Wingdings" panose="05000000000000000000" pitchFamily="2" charset="2"/>
              <a:buChar char="v"/>
            </a:pPr>
            <a:r>
              <a:rPr lang="en-US" b="1" i="1">
                <a:solidFill>
                  <a:srgbClr val="0000CC"/>
                </a:solidFill>
                <a:latin typeface="Times New Roman" pitchFamily="18" charset="0"/>
                <a:cs typeface="Times New Roman" pitchFamily="18" charset="0"/>
              </a:rPr>
              <a:t>Step 1: </a:t>
            </a:r>
            <a:r>
              <a:rPr lang="vi-VN"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Truy cập </a:t>
            </a:r>
            <a:r>
              <a:rPr lang="en-US" b="1" i="1">
                <a:latin typeface="Times New Roman" pitchFamily="18" charset="0"/>
                <a:cs typeface="Times New Roman" pitchFamily="18" charset="0"/>
                <a:hlinkClick r:id="rId6"/>
              </a:rPr>
              <a:t>https://animate.style/</a:t>
            </a:r>
            <a:r>
              <a:rPr lang="en-US" b="1" i="1">
                <a:latin typeface="Times New Roman" pitchFamily="18" charset="0"/>
                <a:cs typeface="Times New Roman" pitchFamily="18" charset="0"/>
              </a:rPr>
              <a:t> copy link CSS</a:t>
            </a:r>
          </a:p>
        </p:txBody>
      </p:sp>
      <p:pic>
        <p:nvPicPr>
          <p:cNvPr id="19" name="Picture 18">
            <a:extLst>
              <a:ext uri="{FF2B5EF4-FFF2-40B4-BE49-F238E27FC236}">
                <a16:creationId xmlns:a16="http://schemas.microsoft.com/office/drawing/2014/main" id="{52BB8C50-E6D8-CE49-88C2-081079AB1B19}"/>
              </a:ext>
            </a:extLst>
          </p:cNvPr>
          <p:cNvPicPr>
            <a:picLocks noChangeAspect="1"/>
          </p:cNvPicPr>
          <p:nvPr/>
        </p:nvPicPr>
        <p:blipFill rotWithShape="1">
          <a:blip r:embed="rId7"/>
          <a:srcRect b="24554"/>
          <a:stretch/>
        </p:blipFill>
        <p:spPr>
          <a:xfrm>
            <a:off x="1462812" y="5491831"/>
            <a:ext cx="10522226" cy="610795"/>
          </a:xfrm>
          <a:prstGeom prst="rect">
            <a:avLst/>
          </a:prstGeom>
        </p:spPr>
      </p:pic>
    </p:spTree>
    <p:extLst>
      <p:ext uri="{BB962C8B-B14F-4D97-AF65-F5344CB8AC3E}">
        <p14:creationId xmlns:p14="http://schemas.microsoft.com/office/powerpoint/2010/main" val="277764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Rectangle 1">
            <a:extLst>
              <a:ext uri="{FF2B5EF4-FFF2-40B4-BE49-F238E27FC236}">
                <a16:creationId xmlns:a16="http://schemas.microsoft.com/office/drawing/2014/main" id="{4A46D9CE-6081-8B82-E3B2-B45812229883}"/>
              </a:ext>
            </a:extLst>
          </p:cNvPr>
          <p:cNvSpPr/>
          <p:nvPr/>
        </p:nvSpPr>
        <p:spPr>
          <a:xfrm>
            <a:off x="1079414" y="151803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 Background-color</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Nền sẽ đổ vào toàn bộ các phần tính vào kích thước phần tử </a:t>
            </a:r>
          </a:p>
          <a:p>
            <a:r>
              <a:rPr lang="en-US" b="1" i="1">
                <a:latin typeface="Times New Roman" pitchFamily="18" charset="0"/>
                <a:cs typeface="Times New Roman" pitchFamily="18" charset="0"/>
              </a:rPr>
              <a:t>    ( border, padding, content ) </a:t>
            </a:r>
          </a:p>
        </p:txBody>
      </p:sp>
      <p:pic>
        <p:nvPicPr>
          <p:cNvPr id="14" name="Picture 13">
            <a:extLst>
              <a:ext uri="{FF2B5EF4-FFF2-40B4-BE49-F238E27FC236}">
                <a16:creationId xmlns:a16="http://schemas.microsoft.com/office/drawing/2014/main" id="{47264C61-11E0-1515-361D-E8B5D609B8C9}"/>
              </a:ext>
            </a:extLst>
          </p:cNvPr>
          <p:cNvPicPr>
            <a:picLocks noChangeAspect="1"/>
          </p:cNvPicPr>
          <p:nvPr/>
        </p:nvPicPr>
        <p:blipFill>
          <a:blip r:embed="rId5"/>
          <a:stretch>
            <a:fillRect/>
          </a:stretch>
        </p:blipFill>
        <p:spPr>
          <a:xfrm>
            <a:off x="1362651" y="2430673"/>
            <a:ext cx="3116833" cy="901825"/>
          </a:xfrm>
          <a:prstGeom prst="rect">
            <a:avLst/>
          </a:prstGeom>
        </p:spPr>
      </p:pic>
      <p:pic>
        <p:nvPicPr>
          <p:cNvPr id="16" name="Picture 15">
            <a:extLst>
              <a:ext uri="{FF2B5EF4-FFF2-40B4-BE49-F238E27FC236}">
                <a16:creationId xmlns:a16="http://schemas.microsoft.com/office/drawing/2014/main" id="{1F9E7C80-CB2C-7F7F-D59D-3DEDAD14F096}"/>
              </a:ext>
            </a:extLst>
          </p:cNvPr>
          <p:cNvPicPr>
            <a:picLocks noChangeAspect="1"/>
          </p:cNvPicPr>
          <p:nvPr/>
        </p:nvPicPr>
        <p:blipFill>
          <a:blip r:embed="rId6"/>
          <a:stretch>
            <a:fillRect/>
          </a:stretch>
        </p:blipFill>
        <p:spPr>
          <a:xfrm>
            <a:off x="1362651" y="3429000"/>
            <a:ext cx="5336297" cy="3153266"/>
          </a:xfrm>
          <a:prstGeom prst="rect">
            <a:avLst/>
          </a:prstGeom>
        </p:spPr>
      </p:pic>
      <p:pic>
        <p:nvPicPr>
          <p:cNvPr id="18" name="Picture 17">
            <a:extLst>
              <a:ext uri="{FF2B5EF4-FFF2-40B4-BE49-F238E27FC236}">
                <a16:creationId xmlns:a16="http://schemas.microsoft.com/office/drawing/2014/main" id="{89E8803F-F16F-A654-2AB7-A7F8EE29EE5B}"/>
              </a:ext>
            </a:extLst>
          </p:cNvPr>
          <p:cNvPicPr>
            <a:picLocks noChangeAspect="1"/>
          </p:cNvPicPr>
          <p:nvPr/>
        </p:nvPicPr>
        <p:blipFill>
          <a:blip r:embed="rId7"/>
          <a:stretch>
            <a:fillRect/>
          </a:stretch>
        </p:blipFill>
        <p:spPr>
          <a:xfrm>
            <a:off x="8205364" y="1945374"/>
            <a:ext cx="2570425" cy="2563143"/>
          </a:xfrm>
          <a:prstGeom prst="rect">
            <a:avLst/>
          </a:prstGeom>
        </p:spPr>
      </p:pic>
      <p:pic>
        <p:nvPicPr>
          <p:cNvPr id="20" name="Picture 19">
            <a:extLst>
              <a:ext uri="{FF2B5EF4-FFF2-40B4-BE49-F238E27FC236}">
                <a16:creationId xmlns:a16="http://schemas.microsoft.com/office/drawing/2014/main" id="{6B5172A7-1967-53FE-1ABB-5A18F2C8B03F}"/>
              </a:ext>
            </a:extLst>
          </p:cNvPr>
          <p:cNvPicPr>
            <a:picLocks noChangeAspect="1"/>
          </p:cNvPicPr>
          <p:nvPr/>
        </p:nvPicPr>
        <p:blipFill>
          <a:blip r:embed="rId8"/>
          <a:stretch>
            <a:fillRect/>
          </a:stretch>
        </p:blipFill>
        <p:spPr>
          <a:xfrm>
            <a:off x="8205364" y="4590853"/>
            <a:ext cx="3031762" cy="2178159"/>
          </a:xfrm>
          <a:prstGeom prst="rect">
            <a:avLst/>
          </a:prstGeom>
        </p:spPr>
      </p:pic>
    </p:spTree>
    <p:extLst>
      <p:ext uri="{BB962C8B-B14F-4D97-AF65-F5344CB8AC3E}">
        <p14:creationId xmlns:p14="http://schemas.microsoft.com/office/powerpoint/2010/main" val="2154600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6534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TextBox 16">
            <a:extLst>
              <a:ext uri="{FF2B5EF4-FFF2-40B4-BE49-F238E27FC236}">
                <a16:creationId xmlns:a16="http://schemas.microsoft.com/office/drawing/2014/main" id="{67599BD4-DFC7-C5F2-67F8-2BA25724D03A}"/>
              </a:ext>
            </a:extLst>
          </p:cNvPr>
          <p:cNvSpPr txBox="1"/>
          <p:nvPr/>
        </p:nvSpPr>
        <p:spPr>
          <a:xfrm>
            <a:off x="1273438" y="1500947"/>
            <a:ext cx="10918562" cy="369332"/>
          </a:xfrm>
          <a:prstGeom prst="rect">
            <a:avLst/>
          </a:prstGeom>
          <a:noFill/>
        </p:spPr>
        <p:txBody>
          <a:bodyPr wrap="square">
            <a:spAutoFit/>
          </a:bodyPr>
          <a:lstStyle/>
          <a:p>
            <a:pPr marL="285750" indent="-285750">
              <a:buFont typeface="Wingdings" panose="05000000000000000000" pitchFamily="2" charset="2"/>
              <a:buChar char="v"/>
            </a:pPr>
            <a:r>
              <a:rPr lang="en-US" b="1" i="1">
                <a:solidFill>
                  <a:srgbClr val="0000CC"/>
                </a:solidFill>
                <a:latin typeface="Times New Roman" pitchFamily="18" charset="0"/>
                <a:cs typeface="Times New Roman" pitchFamily="18" charset="0"/>
              </a:rPr>
              <a:t>Step 2: </a:t>
            </a:r>
            <a:r>
              <a:rPr lang="vi-VN"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Thêm </a:t>
            </a:r>
            <a:r>
              <a:rPr lang="en-US" b="1" i="1">
                <a:solidFill>
                  <a:srgbClr val="F117D7"/>
                </a:solidFill>
                <a:latin typeface="Times New Roman" pitchFamily="18" charset="0"/>
                <a:cs typeface="Times New Roman" pitchFamily="18" charset="0"/>
              </a:rPr>
              <a:t>animatedClassName </a:t>
            </a:r>
          </a:p>
        </p:txBody>
      </p:sp>
      <p:pic>
        <p:nvPicPr>
          <p:cNvPr id="3" name="Picture 2">
            <a:extLst>
              <a:ext uri="{FF2B5EF4-FFF2-40B4-BE49-F238E27FC236}">
                <a16:creationId xmlns:a16="http://schemas.microsoft.com/office/drawing/2014/main" id="{3A3E53C5-4EC8-9F4B-9636-3FC984DE8FED}"/>
              </a:ext>
            </a:extLst>
          </p:cNvPr>
          <p:cNvPicPr>
            <a:picLocks noChangeAspect="1"/>
          </p:cNvPicPr>
          <p:nvPr/>
        </p:nvPicPr>
        <p:blipFill>
          <a:blip r:embed="rId5"/>
          <a:stretch>
            <a:fillRect/>
          </a:stretch>
        </p:blipFill>
        <p:spPr>
          <a:xfrm>
            <a:off x="1409116" y="1968912"/>
            <a:ext cx="10259423" cy="2066986"/>
          </a:xfrm>
          <a:prstGeom prst="rect">
            <a:avLst/>
          </a:prstGeom>
        </p:spPr>
      </p:pic>
      <p:pic>
        <p:nvPicPr>
          <p:cNvPr id="18" name="Picture 17">
            <a:extLst>
              <a:ext uri="{FF2B5EF4-FFF2-40B4-BE49-F238E27FC236}">
                <a16:creationId xmlns:a16="http://schemas.microsoft.com/office/drawing/2014/main" id="{6F9E1A04-B102-907E-0F47-F90BF0EA65D8}"/>
              </a:ext>
            </a:extLst>
          </p:cNvPr>
          <p:cNvPicPr>
            <a:picLocks noChangeAspect="1"/>
          </p:cNvPicPr>
          <p:nvPr/>
        </p:nvPicPr>
        <p:blipFill>
          <a:blip r:embed="rId6"/>
          <a:stretch>
            <a:fillRect/>
          </a:stretch>
        </p:blipFill>
        <p:spPr>
          <a:xfrm>
            <a:off x="1403395" y="6106691"/>
            <a:ext cx="8077200" cy="371475"/>
          </a:xfrm>
          <a:prstGeom prst="rect">
            <a:avLst/>
          </a:prstGeom>
        </p:spPr>
      </p:pic>
      <p:pic>
        <p:nvPicPr>
          <p:cNvPr id="20" name="Picture 19">
            <a:extLst>
              <a:ext uri="{FF2B5EF4-FFF2-40B4-BE49-F238E27FC236}">
                <a16:creationId xmlns:a16="http://schemas.microsoft.com/office/drawing/2014/main" id="{18165009-2418-169B-77F9-6AF08660D2EE}"/>
              </a:ext>
            </a:extLst>
          </p:cNvPr>
          <p:cNvPicPr>
            <a:picLocks noChangeAspect="1"/>
          </p:cNvPicPr>
          <p:nvPr/>
        </p:nvPicPr>
        <p:blipFill>
          <a:blip r:embed="rId7"/>
          <a:stretch>
            <a:fillRect/>
          </a:stretch>
        </p:blipFill>
        <p:spPr>
          <a:xfrm>
            <a:off x="6019386" y="4134531"/>
            <a:ext cx="2419350" cy="1562100"/>
          </a:xfrm>
          <a:prstGeom prst="rect">
            <a:avLst/>
          </a:prstGeom>
        </p:spPr>
      </p:pic>
      <p:cxnSp>
        <p:nvCxnSpPr>
          <p:cNvPr id="22" name="Straight Arrow Connector 21">
            <a:extLst>
              <a:ext uri="{FF2B5EF4-FFF2-40B4-BE49-F238E27FC236}">
                <a16:creationId xmlns:a16="http://schemas.microsoft.com/office/drawing/2014/main" id="{4826F986-AB4B-C8B2-099B-90DADC14EB22}"/>
              </a:ext>
            </a:extLst>
          </p:cNvPr>
          <p:cNvCxnSpPr>
            <a:stCxn id="20" idx="2"/>
          </p:cNvCxnSpPr>
          <p:nvPr/>
        </p:nvCxnSpPr>
        <p:spPr>
          <a:xfrm flipH="1">
            <a:off x="7215809" y="5696631"/>
            <a:ext cx="13252" cy="41006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5151B87-7E25-E7F1-0140-C5C0104ECFB2}"/>
              </a:ext>
            </a:extLst>
          </p:cNvPr>
          <p:cNvSpPr/>
          <p:nvPr/>
        </p:nvSpPr>
        <p:spPr>
          <a:xfrm>
            <a:off x="6019386" y="4134531"/>
            <a:ext cx="2419350" cy="1562100"/>
          </a:xfrm>
          <a:prstGeom prst="rect">
            <a:avLst/>
          </a:prstGeom>
          <a:noFill/>
          <a:ln w="38100">
            <a:solidFill>
              <a:srgbClr val="FFC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46">
            <a:extLst>
              <a:ext uri="{FF2B5EF4-FFF2-40B4-BE49-F238E27FC236}">
                <a16:creationId xmlns:a16="http://schemas.microsoft.com/office/drawing/2014/main" id="{D60D74CC-55E0-9D92-917E-C1F728EE9054}"/>
              </a:ext>
            </a:extLst>
          </p:cNvPr>
          <p:cNvGrpSpPr>
            <a:grpSpLocks/>
          </p:cNvGrpSpPr>
          <p:nvPr/>
        </p:nvGrpSpPr>
        <p:grpSpPr bwMode="auto">
          <a:xfrm>
            <a:off x="702179" y="712440"/>
            <a:ext cx="3681267" cy="852488"/>
            <a:chOff x="1296" y="1824"/>
            <a:chExt cx="1984" cy="537"/>
          </a:xfrm>
        </p:grpSpPr>
        <p:sp>
          <p:nvSpPr>
            <p:cNvPr id="25" name="AutoShape 47">
              <a:extLst>
                <a:ext uri="{FF2B5EF4-FFF2-40B4-BE49-F238E27FC236}">
                  <a16:creationId xmlns:a16="http://schemas.microsoft.com/office/drawing/2014/main" id="{4047EAEF-B73F-C9F0-A7E8-D9C1079BB916}"/>
                </a:ext>
              </a:extLst>
            </p:cNvPr>
            <p:cNvSpPr>
              <a:spLocks noChangeArrowheads="1"/>
            </p:cNvSpPr>
            <p:nvPr/>
          </p:nvSpPr>
          <p:spPr bwMode="gray">
            <a:xfrm>
              <a:off x="1536" y="1899"/>
              <a:ext cx="174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6" name="AutoShape 48">
              <a:extLst>
                <a:ext uri="{FF2B5EF4-FFF2-40B4-BE49-F238E27FC236}">
                  <a16:creationId xmlns:a16="http://schemas.microsoft.com/office/drawing/2014/main" id="{DE833B6F-1537-3D16-6E71-E70847F24C5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7" name="Text Box 49">
              <a:extLst>
                <a:ext uri="{FF2B5EF4-FFF2-40B4-BE49-F238E27FC236}">
                  <a16:creationId xmlns:a16="http://schemas.microsoft.com/office/drawing/2014/main" id="{BAD89625-70B7-7C11-0129-48E52D035D5D}"/>
                </a:ext>
              </a:extLst>
            </p:cNvPr>
            <p:cNvSpPr txBox="1">
              <a:spLocks noChangeArrowheads="1"/>
            </p:cNvSpPr>
            <p:nvPr/>
          </p:nvSpPr>
          <p:spPr bwMode="gray">
            <a:xfrm>
              <a:off x="1843" y="1915"/>
              <a:ext cx="134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a:solidFill>
                    <a:srgbClr val="CC00FF"/>
                  </a:solidFill>
                </a:rPr>
                <a:t>Thư viện Animate.css</a:t>
              </a:r>
            </a:p>
            <a:p>
              <a:pPr algn="l"/>
              <a:endParaRPr lang="en-US" sz="2000" b="1">
                <a:solidFill>
                  <a:srgbClr val="CC00FF"/>
                </a:solidFill>
              </a:endParaRPr>
            </a:p>
          </p:txBody>
        </p:sp>
        <p:sp>
          <p:nvSpPr>
            <p:cNvPr id="28" name="Text Box 50">
              <a:extLst>
                <a:ext uri="{FF2B5EF4-FFF2-40B4-BE49-F238E27FC236}">
                  <a16:creationId xmlns:a16="http://schemas.microsoft.com/office/drawing/2014/main" id="{129E5B40-B1E1-A9FE-B179-27713A53D78A}"/>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spTree>
    <p:extLst>
      <p:ext uri="{BB962C8B-B14F-4D97-AF65-F5344CB8AC3E}">
        <p14:creationId xmlns:p14="http://schemas.microsoft.com/office/powerpoint/2010/main" val="37669261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4" name="Group 46">
            <a:extLst>
              <a:ext uri="{FF2B5EF4-FFF2-40B4-BE49-F238E27FC236}">
                <a16:creationId xmlns:a16="http://schemas.microsoft.com/office/drawing/2014/main" id="{D60D74CC-55E0-9D92-917E-C1F728EE9054}"/>
              </a:ext>
            </a:extLst>
          </p:cNvPr>
          <p:cNvGrpSpPr>
            <a:grpSpLocks/>
          </p:cNvGrpSpPr>
          <p:nvPr/>
        </p:nvGrpSpPr>
        <p:grpSpPr bwMode="auto">
          <a:xfrm>
            <a:off x="702179" y="712440"/>
            <a:ext cx="3738787" cy="877888"/>
            <a:chOff x="1296" y="1824"/>
            <a:chExt cx="2015" cy="553"/>
          </a:xfrm>
        </p:grpSpPr>
        <p:sp>
          <p:nvSpPr>
            <p:cNvPr id="25" name="AutoShape 47">
              <a:extLst>
                <a:ext uri="{FF2B5EF4-FFF2-40B4-BE49-F238E27FC236}">
                  <a16:creationId xmlns:a16="http://schemas.microsoft.com/office/drawing/2014/main" id="{4047EAEF-B73F-C9F0-A7E8-D9C1079BB916}"/>
                </a:ext>
              </a:extLst>
            </p:cNvPr>
            <p:cNvSpPr>
              <a:spLocks noChangeArrowheads="1"/>
            </p:cNvSpPr>
            <p:nvPr/>
          </p:nvSpPr>
          <p:spPr bwMode="gray">
            <a:xfrm>
              <a:off x="1536" y="1899"/>
              <a:ext cx="1744"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6" name="AutoShape 48">
              <a:extLst>
                <a:ext uri="{FF2B5EF4-FFF2-40B4-BE49-F238E27FC236}">
                  <a16:creationId xmlns:a16="http://schemas.microsoft.com/office/drawing/2014/main" id="{DE833B6F-1537-3D16-6E71-E70847F24C5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7" name="Text Box 49">
              <a:extLst>
                <a:ext uri="{FF2B5EF4-FFF2-40B4-BE49-F238E27FC236}">
                  <a16:creationId xmlns:a16="http://schemas.microsoft.com/office/drawing/2014/main" id="{BAD89625-70B7-7C11-0129-48E52D035D5D}"/>
                </a:ext>
              </a:extLst>
            </p:cNvPr>
            <p:cNvSpPr txBox="1">
              <a:spLocks noChangeArrowheads="1"/>
            </p:cNvSpPr>
            <p:nvPr/>
          </p:nvSpPr>
          <p:spPr bwMode="gray">
            <a:xfrm>
              <a:off x="1772" y="1931"/>
              <a:ext cx="1539"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a:solidFill>
                    <a:srgbClr val="CC00FF"/>
                  </a:solidFill>
                </a:rPr>
                <a:t>Tùy chỉnh Animate.css</a:t>
              </a:r>
            </a:p>
            <a:p>
              <a:pPr algn="l"/>
              <a:endParaRPr lang="en-US" sz="2000" b="1">
                <a:solidFill>
                  <a:srgbClr val="CC00FF"/>
                </a:solidFill>
              </a:endParaRPr>
            </a:p>
          </p:txBody>
        </p:sp>
        <p:sp>
          <p:nvSpPr>
            <p:cNvPr id="28" name="Text Box 50">
              <a:extLst>
                <a:ext uri="{FF2B5EF4-FFF2-40B4-BE49-F238E27FC236}">
                  <a16:creationId xmlns:a16="http://schemas.microsoft.com/office/drawing/2014/main" id="{129E5B40-B1E1-A9FE-B179-27713A53D78A}"/>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pic>
        <p:nvPicPr>
          <p:cNvPr id="6" name="Picture 5">
            <a:extLst>
              <a:ext uri="{FF2B5EF4-FFF2-40B4-BE49-F238E27FC236}">
                <a16:creationId xmlns:a16="http://schemas.microsoft.com/office/drawing/2014/main" id="{AD1FD2B1-0018-EBFA-C3C8-3AF949F3328F}"/>
              </a:ext>
            </a:extLst>
          </p:cNvPr>
          <p:cNvPicPr>
            <a:picLocks noChangeAspect="1"/>
          </p:cNvPicPr>
          <p:nvPr/>
        </p:nvPicPr>
        <p:blipFill>
          <a:blip r:embed="rId5"/>
          <a:stretch>
            <a:fillRect/>
          </a:stretch>
        </p:blipFill>
        <p:spPr>
          <a:xfrm>
            <a:off x="1585386" y="2969570"/>
            <a:ext cx="3651064" cy="1846044"/>
          </a:xfrm>
          <a:prstGeom prst="rect">
            <a:avLst/>
          </a:prstGeom>
        </p:spPr>
      </p:pic>
      <p:sp>
        <p:nvSpPr>
          <p:cNvPr id="14" name="TextBox 13">
            <a:extLst>
              <a:ext uri="{FF2B5EF4-FFF2-40B4-BE49-F238E27FC236}">
                <a16:creationId xmlns:a16="http://schemas.microsoft.com/office/drawing/2014/main" id="{30BE79D8-4BBE-1DE8-EC99-473334FAAD96}"/>
              </a:ext>
            </a:extLst>
          </p:cNvPr>
          <p:cNvSpPr txBox="1"/>
          <p:nvPr/>
        </p:nvSpPr>
        <p:spPr>
          <a:xfrm>
            <a:off x="1218001" y="1610232"/>
            <a:ext cx="10918562" cy="646331"/>
          </a:xfrm>
          <a:prstGeom prst="rect">
            <a:avLst/>
          </a:prstGeom>
          <a:noFill/>
        </p:spPr>
        <p:txBody>
          <a:bodyPr wrap="square">
            <a:spAutoFit/>
          </a:bodyPr>
          <a:lstStyle/>
          <a:p>
            <a:pPr marL="285750" indent="-285750">
              <a:buFont typeface="Wingdings" panose="05000000000000000000" pitchFamily="2" charset="2"/>
              <a:buChar char="v"/>
            </a:pPr>
            <a:r>
              <a:rPr lang="en-US" b="1" i="1">
                <a:solidFill>
                  <a:srgbClr val="8500FF"/>
                </a:solidFill>
                <a:latin typeface="Times New Roman" pitchFamily="18" charset="0"/>
                <a:cs typeface="Times New Roman" pitchFamily="18" charset="0"/>
              </a:rPr>
              <a:t>Đọc tài liệu: </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Truy cập </a:t>
            </a:r>
            <a:r>
              <a:rPr lang="en-US" b="1" i="1">
                <a:latin typeface="Times New Roman" pitchFamily="18" charset="0"/>
                <a:cs typeface="Times New Roman" pitchFamily="18" charset="0"/>
                <a:hlinkClick r:id="rId6"/>
              </a:rPr>
              <a:t>https://animate.style/</a:t>
            </a:r>
            <a:endParaRPr lang="en-US" b="1" i="1">
              <a:latin typeface="Times New Roman" pitchFamily="18" charset="0"/>
              <a:cs typeface="Times New Roman" pitchFamily="18" charset="0"/>
            </a:endParaRPr>
          </a:p>
          <a:p>
            <a:pPr marL="285750" indent="-285750">
              <a:buFont typeface="Wingdings" panose="05000000000000000000" pitchFamily="2" charset="2"/>
              <a:buChar char="v"/>
            </a:pPr>
            <a:r>
              <a:rPr lang="en-US" b="1" i="1">
                <a:solidFill>
                  <a:srgbClr val="FF0000"/>
                </a:solidFill>
                <a:latin typeface="Times New Roman" pitchFamily="18" charset="0"/>
                <a:cs typeface="Times New Roman" pitchFamily="18" charset="0"/>
              </a:rPr>
              <a:t>Cách dễ hơn</a:t>
            </a:r>
            <a:r>
              <a:rPr lang="en-US" b="1" i="1">
                <a:solidFill>
                  <a:srgbClr val="85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Bạn có thể áp dụng tất cả thuộc tính đã học về animation để tác động trực tiếp vào phần tử</a:t>
            </a:r>
          </a:p>
        </p:txBody>
      </p:sp>
      <p:pic>
        <p:nvPicPr>
          <p:cNvPr id="15" name="Picture 14">
            <a:extLst>
              <a:ext uri="{FF2B5EF4-FFF2-40B4-BE49-F238E27FC236}">
                <a16:creationId xmlns:a16="http://schemas.microsoft.com/office/drawing/2014/main" id="{8CF5786D-9883-BD2F-2FA0-C0DF82C1B64E}"/>
              </a:ext>
            </a:extLst>
          </p:cNvPr>
          <p:cNvPicPr>
            <a:picLocks noChangeAspect="1"/>
          </p:cNvPicPr>
          <p:nvPr/>
        </p:nvPicPr>
        <p:blipFill>
          <a:blip r:embed="rId7"/>
          <a:stretch>
            <a:fillRect/>
          </a:stretch>
        </p:blipFill>
        <p:spPr>
          <a:xfrm>
            <a:off x="1585386" y="2398356"/>
            <a:ext cx="8077200" cy="371475"/>
          </a:xfrm>
          <a:prstGeom prst="rect">
            <a:avLst/>
          </a:prstGeom>
        </p:spPr>
      </p:pic>
      <p:sp>
        <p:nvSpPr>
          <p:cNvPr id="16" name="TextBox 15">
            <a:extLst>
              <a:ext uri="{FF2B5EF4-FFF2-40B4-BE49-F238E27FC236}">
                <a16:creationId xmlns:a16="http://schemas.microsoft.com/office/drawing/2014/main" id="{FA679B47-86CE-A2D3-5037-D7C6C30A6E13}"/>
              </a:ext>
            </a:extLst>
          </p:cNvPr>
          <p:cNvSpPr txBox="1"/>
          <p:nvPr/>
        </p:nvSpPr>
        <p:spPr>
          <a:xfrm>
            <a:off x="1055647" y="5400804"/>
            <a:ext cx="10918562" cy="646331"/>
          </a:xfrm>
          <a:prstGeom prst="rect">
            <a:avLst/>
          </a:prstGeom>
          <a:noFill/>
        </p:spPr>
        <p:txBody>
          <a:bodyPr wrap="square">
            <a:spAutoFit/>
          </a:bodyPr>
          <a:lstStyle/>
          <a:p>
            <a:pPr marL="285750" indent="-285750">
              <a:buFont typeface="Wingdings" panose="05000000000000000000" pitchFamily="2" charset="2"/>
              <a:buChar char="v"/>
            </a:pPr>
            <a:r>
              <a:rPr lang="en-US" b="1" i="1">
                <a:latin typeface="Times New Roman" pitchFamily="18" charset="0"/>
                <a:cs typeface="Times New Roman" pitchFamily="18" charset="0"/>
              </a:rPr>
              <a:t>Sử dụng thư viện animate.css có 1 nhược điểm, </a:t>
            </a:r>
            <a:r>
              <a:rPr lang="en-US" b="1" i="1">
                <a:solidFill>
                  <a:srgbClr val="FF0000"/>
                </a:solidFill>
                <a:latin typeface="Times New Roman" pitchFamily="18" charset="0"/>
                <a:cs typeface="Times New Roman" pitchFamily="18" charset="0"/>
              </a:rPr>
              <a:t>khi người dùng truy cập vào trang, ngay lập tức animation sẽ được kích hoạt</a:t>
            </a:r>
            <a:r>
              <a:rPr lang="en-US" b="1" i="1">
                <a:latin typeface="Times New Roman" pitchFamily="18" charset="0"/>
                <a:cs typeface="Times New Roman" pitchFamily="18" charset="0"/>
              </a:rPr>
              <a:t>. Để có thể </a:t>
            </a:r>
            <a:r>
              <a:rPr lang="en-US" b="1" i="1">
                <a:solidFill>
                  <a:srgbClr val="FF0000"/>
                </a:solidFill>
                <a:latin typeface="Times New Roman" pitchFamily="18" charset="0"/>
                <a:cs typeface="Times New Roman" pitchFamily="18" charset="0"/>
              </a:rPr>
              <a:t>kích hoạt animation khi người dùng scroll chuột </a:t>
            </a:r>
            <a:r>
              <a:rPr lang="en-US" b="1" i="1">
                <a:latin typeface="Times New Roman" pitchFamily="18" charset="0"/>
                <a:cs typeface="Times New Roman" pitchFamily="18" charset="0"/>
                <a:sym typeface="Wingdings" panose="05000000000000000000" pitchFamily="2" charset="2"/>
              </a:rPr>
              <a:t> </a:t>
            </a:r>
            <a:r>
              <a:rPr lang="en-US" b="1" i="1">
                <a:solidFill>
                  <a:srgbClr val="8500FF"/>
                </a:solidFill>
                <a:latin typeface="Times New Roman" pitchFamily="18" charset="0"/>
                <a:cs typeface="Times New Roman" pitchFamily="18" charset="0"/>
                <a:sym typeface="Wingdings" panose="05000000000000000000" pitchFamily="2" charset="2"/>
              </a:rPr>
              <a:t>Dùng kết hợp với thư viện AOS</a:t>
            </a:r>
            <a:endParaRPr lang="en-US" b="1" i="1">
              <a:solidFill>
                <a:srgbClr val="8500FF"/>
              </a:solidFill>
              <a:latin typeface="Times New Roman" pitchFamily="18" charset="0"/>
              <a:cs typeface="Times New Roman" pitchFamily="18" charset="0"/>
            </a:endParaRPr>
          </a:p>
        </p:txBody>
      </p:sp>
    </p:spTree>
    <p:extLst>
      <p:ext uri="{BB962C8B-B14F-4D97-AF65-F5344CB8AC3E}">
        <p14:creationId xmlns:p14="http://schemas.microsoft.com/office/powerpoint/2010/main" val="1067293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66912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0259" name="Group 46">
            <a:extLst>
              <a:ext uri="{FF2B5EF4-FFF2-40B4-BE49-F238E27FC236}">
                <a16:creationId xmlns:a16="http://schemas.microsoft.com/office/drawing/2014/main" id="{55951C1E-2DFD-B080-E1FB-89827A9AD61A}"/>
              </a:ext>
            </a:extLst>
          </p:cNvPr>
          <p:cNvGrpSpPr>
            <a:grpSpLocks/>
          </p:cNvGrpSpPr>
          <p:nvPr/>
        </p:nvGrpSpPr>
        <p:grpSpPr bwMode="auto">
          <a:xfrm>
            <a:off x="702179" y="712440"/>
            <a:ext cx="5102563" cy="852488"/>
            <a:chOff x="1296" y="1824"/>
            <a:chExt cx="2750" cy="537"/>
          </a:xfrm>
        </p:grpSpPr>
        <p:sp>
          <p:nvSpPr>
            <p:cNvPr id="10260" name="AutoShape 47">
              <a:extLst>
                <a:ext uri="{FF2B5EF4-FFF2-40B4-BE49-F238E27FC236}">
                  <a16:creationId xmlns:a16="http://schemas.microsoft.com/office/drawing/2014/main" id="{5E4344CC-BE3D-6DC0-09E7-209565010FB9}"/>
                </a:ext>
              </a:extLst>
            </p:cNvPr>
            <p:cNvSpPr>
              <a:spLocks noChangeArrowheads="1"/>
            </p:cNvSpPr>
            <p:nvPr/>
          </p:nvSpPr>
          <p:spPr bwMode="gray">
            <a:xfrm>
              <a:off x="1536" y="1899"/>
              <a:ext cx="216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61" name="AutoShape 48">
              <a:extLst>
                <a:ext uri="{FF2B5EF4-FFF2-40B4-BE49-F238E27FC236}">
                  <a16:creationId xmlns:a16="http://schemas.microsoft.com/office/drawing/2014/main" id="{D0FC1A0B-361F-E39D-8297-CEEC3FACC3B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62" name="Text Box 49">
              <a:extLst>
                <a:ext uri="{FF2B5EF4-FFF2-40B4-BE49-F238E27FC236}">
                  <a16:creationId xmlns:a16="http://schemas.microsoft.com/office/drawing/2014/main" id="{AB0F1D9F-B514-46A0-7273-0775F102C259}"/>
                </a:ext>
              </a:extLst>
            </p:cNvPr>
            <p:cNvSpPr txBox="1">
              <a:spLocks noChangeArrowheads="1"/>
            </p:cNvSpPr>
            <p:nvPr/>
          </p:nvSpPr>
          <p:spPr bwMode="gray">
            <a:xfrm>
              <a:off x="1843" y="1915"/>
              <a:ext cx="220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a:solidFill>
                    <a:srgbClr val="CC00FF"/>
                  </a:solidFill>
                </a:rPr>
                <a:t>Kết hợp AOS và Animate.css</a:t>
              </a:r>
            </a:p>
            <a:p>
              <a:pPr algn="l"/>
              <a:endParaRPr lang="en-US" sz="2000" b="1">
                <a:solidFill>
                  <a:srgbClr val="CC00FF"/>
                </a:solidFill>
              </a:endParaRPr>
            </a:p>
          </p:txBody>
        </p:sp>
        <p:sp>
          <p:nvSpPr>
            <p:cNvPr id="10263" name="Text Box 50">
              <a:extLst>
                <a:ext uri="{FF2B5EF4-FFF2-40B4-BE49-F238E27FC236}">
                  <a16:creationId xmlns:a16="http://schemas.microsoft.com/office/drawing/2014/main" id="{925E9599-1B3F-492C-517D-C67C21FD5E99}"/>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sp>
        <p:nvSpPr>
          <p:cNvPr id="2" name="TextBox 1">
            <a:extLst>
              <a:ext uri="{FF2B5EF4-FFF2-40B4-BE49-F238E27FC236}">
                <a16:creationId xmlns:a16="http://schemas.microsoft.com/office/drawing/2014/main" id="{6FAE5E08-519F-3179-9CD4-4AA2144E96B0}"/>
              </a:ext>
            </a:extLst>
          </p:cNvPr>
          <p:cNvSpPr txBox="1"/>
          <p:nvPr/>
        </p:nvSpPr>
        <p:spPr>
          <a:xfrm>
            <a:off x="1048225" y="1488839"/>
            <a:ext cx="10918562" cy="646331"/>
          </a:xfrm>
          <a:prstGeom prst="rect">
            <a:avLst/>
          </a:prstGeom>
          <a:noFill/>
        </p:spPr>
        <p:txBody>
          <a:bodyPr wrap="square">
            <a:spAutoFit/>
          </a:bodyPr>
          <a:lstStyle/>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Mục đích sử dụng : </a:t>
            </a:r>
            <a:r>
              <a:rPr lang="vi-VN" b="1" i="1">
                <a:solidFill>
                  <a:srgbClr val="8500FF"/>
                </a:solidFill>
                <a:latin typeface="Times New Roman" pitchFamily="18" charset="0"/>
                <a:cs typeface="Times New Roman" pitchFamily="18" charset="0"/>
              </a:rPr>
              <a:t> </a:t>
            </a:r>
            <a:r>
              <a:rPr lang="en-US" b="1" i="1">
                <a:latin typeface="Times New Roman" pitchFamily="18" charset="0"/>
                <a:cs typeface="Times New Roman" pitchFamily="18" charset="0"/>
              </a:rPr>
              <a:t>Sử dụng khi muốn animation tự động kích hoạt trên trang khi scroll chuột tới phần tử:</a:t>
            </a:r>
          </a:p>
          <a:p>
            <a:pPr marL="285750" indent="-285750">
              <a:buFont typeface="Wingdings" panose="05000000000000000000" pitchFamily="2" charset="2"/>
              <a:buChar char="ü"/>
            </a:pPr>
            <a:r>
              <a:rPr lang="en-US" b="1" i="1">
                <a:solidFill>
                  <a:srgbClr val="8500FF"/>
                </a:solidFill>
                <a:latin typeface="Times New Roman" pitchFamily="18" charset="0"/>
                <a:cs typeface="Times New Roman" pitchFamily="18" charset="0"/>
              </a:rPr>
              <a:t>Cách sử dụng :</a:t>
            </a:r>
            <a:endParaRPr lang="en-US" b="1" i="1">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D4964D5A-DC1B-A04C-BAA1-FD9229D0573C}"/>
              </a:ext>
            </a:extLst>
          </p:cNvPr>
          <p:cNvPicPr>
            <a:picLocks noChangeAspect="1"/>
          </p:cNvPicPr>
          <p:nvPr/>
        </p:nvPicPr>
        <p:blipFill>
          <a:blip r:embed="rId5"/>
          <a:stretch>
            <a:fillRect/>
          </a:stretch>
        </p:blipFill>
        <p:spPr>
          <a:xfrm>
            <a:off x="1462812" y="2701599"/>
            <a:ext cx="10372725" cy="2571750"/>
          </a:xfrm>
          <a:prstGeom prst="rect">
            <a:avLst/>
          </a:prstGeom>
        </p:spPr>
      </p:pic>
      <p:sp>
        <p:nvSpPr>
          <p:cNvPr id="17" name="TextBox 16">
            <a:extLst>
              <a:ext uri="{FF2B5EF4-FFF2-40B4-BE49-F238E27FC236}">
                <a16:creationId xmlns:a16="http://schemas.microsoft.com/office/drawing/2014/main" id="{67599BD4-DFC7-C5F2-67F8-2BA25724D03A}"/>
              </a:ext>
            </a:extLst>
          </p:cNvPr>
          <p:cNvSpPr txBox="1"/>
          <p:nvPr/>
        </p:nvSpPr>
        <p:spPr>
          <a:xfrm>
            <a:off x="1331992" y="2199473"/>
            <a:ext cx="10918562" cy="369332"/>
          </a:xfrm>
          <a:prstGeom prst="rect">
            <a:avLst/>
          </a:prstGeom>
          <a:noFill/>
        </p:spPr>
        <p:txBody>
          <a:bodyPr wrap="square">
            <a:spAutoFit/>
          </a:bodyPr>
          <a:lstStyle/>
          <a:p>
            <a:pPr marL="285750" indent="-285750">
              <a:buFont typeface="Wingdings" panose="05000000000000000000" pitchFamily="2" charset="2"/>
              <a:buChar char="v"/>
            </a:pPr>
            <a:r>
              <a:rPr lang="en-US" b="1" i="1">
                <a:solidFill>
                  <a:srgbClr val="0000CC"/>
                </a:solidFill>
                <a:latin typeface="Times New Roman" pitchFamily="18" charset="0"/>
                <a:cs typeface="Times New Roman" pitchFamily="18" charset="0"/>
              </a:rPr>
              <a:t>Step 1: </a:t>
            </a:r>
            <a:r>
              <a:rPr lang="vi-VN"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Truy cập </a:t>
            </a:r>
            <a:r>
              <a:rPr lang="en-US" b="1" i="1">
                <a:latin typeface="Times New Roman" pitchFamily="18" charset="0"/>
                <a:cs typeface="Times New Roman" pitchFamily="18" charset="0"/>
                <a:hlinkClick r:id="rId6"/>
              </a:rPr>
              <a:t>https://animate.style/</a:t>
            </a:r>
            <a:r>
              <a:rPr lang="en-US" b="1" i="1">
                <a:latin typeface="Times New Roman" pitchFamily="18" charset="0"/>
                <a:cs typeface="Times New Roman" pitchFamily="18" charset="0"/>
              </a:rPr>
              <a:t> copy link CSS</a:t>
            </a:r>
          </a:p>
        </p:txBody>
      </p:sp>
      <p:pic>
        <p:nvPicPr>
          <p:cNvPr id="19" name="Picture 18">
            <a:extLst>
              <a:ext uri="{FF2B5EF4-FFF2-40B4-BE49-F238E27FC236}">
                <a16:creationId xmlns:a16="http://schemas.microsoft.com/office/drawing/2014/main" id="{52BB8C50-E6D8-CE49-88C2-081079AB1B19}"/>
              </a:ext>
            </a:extLst>
          </p:cNvPr>
          <p:cNvPicPr>
            <a:picLocks noChangeAspect="1"/>
          </p:cNvPicPr>
          <p:nvPr/>
        </p:nvPicPr>
        <p:blipFill rotWithShape="1">
          <a:blip r:embed="rId7"/>
          <a:srcRect b="24554"/>
          <a:stretch/>
        </p:blipFill>
        <p:spPr>
          <a:xfrm>
            <a:off x="1462812" y="5491831"/>
            <a:ext cx="10522226" cy="610795"/>
          </a:xfrm>
          <a:prstGeom prst="rect">
            <a:avLst/>
          </a:prstGeom>
        </p:spPr>
      </p:pic>
    </p:spTree>
    <p:extLst>
      <p:ext uri="{BB962C8B-B14F-4D97-AF65-F5344CB8AC3E}">
        <p14:creationId xmlns:p14="http://schemas.microsoft.com/office/powerpoint/2010/main" val="280788550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TextBox 16">
            <a:extLst>
              <a:ext uri="{FF2B5EF4-FFF2-40B4-BE49-F238E27FC236}">
                <a16:creationId xmlns:a16="http://schemas.microsoft.com/office/drawing/2014/main" id="{67599BD4-DFC7-C5F2-67F8-2BA25724D03A}"/>
              </a:ext>
            </a:extLst>
          </p:cNvPr>
          <p:cNvSpPr txBox="1"/>
          <p:nvPr/>
        </p:nvSpPr>
        <p:spPr>
          <a:xfrm>
            <a:off x="1273438" y="1500947"/>
            <a:ext cx="10918562" cy="369332"/>
          </a:xfrm>
          <a:prstGeom prst="rect">
            <a:avLst/>
          </a:prstGeom>
          <a:noFill/>
        </p:spPr>
        <p:txBody>
          <a:bodyPr wrap="square">
            <a:spAutoFit/>
          </a:bodyPr>
          <a:lstStyle/>
          <a:p>
            <a:pPr marL="285750" indent="-285750">
              <a:buFont typeface="Wingdings" panose="05000000000000000000" pitchFamily="2" charset="2"/>
              <a:buChar char="v"/>
            </a:pPr>
            <a:r>
              <a:rPr lang="en-US" b="1" i="1">
                <a:solidFill>
                  <a:srgbClr val="0000CC"/>
                </a:solidFill>
                <a:latin typeface="Times New Roman" pitchFamily="18" charset="0"/>
                <a:cs typeface="Times New Roman" pitchFamily="18" charset="0"/>
              </a:rPr>
              <a:t>Step 2: </a:t>
            </a:r>
            <a:r>
              <a:rPr lang="vi-VN"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Thêm </a:t>
            </a:r>
            <a:r>
              <a:rPr lang="en-US" b="1" i="1">
                <a:solidFill>
                  <a:srgbClr val="F117D7"/>
                </a:solidFill>
                <a:latin typeface="Times New Roman" pitchFamily="18" charset="0"/>
                <a:cs typeface="Times New Roman" pitchFamily="18" charset="0"/>
              </a:rPr>
              <a:t>thư viện AOS</a:t>
            </a:r>
          </a:p>
        </p:txBody>
      </p:sp>
      <p:grpSp>
        <p:nvGrpSpPr>
          <p:cNvPr id="2" name="Group 46">
            <a:extLst>
              <a:ext uri="{FF2B5EF4-FFF2-40B4-BE49-F238E27FC236}">
                <a16:creationId xmlns:a16="http://schemas.microsoft.com/office/drawing/2014/main" id="{1454EBF6-B590-BD0F-57AE-D4A8F3BBA85B}"/>
              </a:ext>
            </a:extLst>
          </p:cNvPr>
          <p:cNvGrpSpPr>
            <a:grpSpLocks/>
          </p:cNvGrpSpPr>
          <p:nvPr/>
        </p:nvGrpSpPr>
        <p:grpSpPr bwMode="auto">
          <a:xfrm>
            <a:off x="702179" y="712440"/>
            <a:ext cx="5102563" cy="852488"/>
            <a:chOff x="1296" y="1824"/>
            <a:chExt cx="2750" cy="537"/>
          </a:xfrm>
        </p:grpSpPr>
        <p:sp>
          <p:nvSpPr>
            <p:cNvPr id="4" name="AutoShape 47">
              <a:extLst>
                <a:ext uri="{FF2B5EF4-FFF2-40B4-BE49-F238E27FC236}">
                  <a16:creationId xmlns:a16="http://schemas.microsoft.com/office/drawing/2014/main" id="{C0EBDEFC-60FF-C368-55B1-992E8A19ED51}"/>
                </a:ext>
              </a:extLst>
            </p:cNvPr>
            <p:cNvSpPr>
              <a:spLocks noChangeArrowheads="1"/>
            </p:cNvSpPr>
            <p:nvPr/>
          </p:nvSpPr>
          <p:spPr bwMode="gray">
            <a:xfrm>
              <a:off x="1536" y="1899"/>
              <a:ext cx="216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62C5A85-0C80-BA58-C7CD-E1E338952D3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81E48561-44DF-AEA3-C7E3-A2711A137935}"/>
                </a:ext>
              </a:extLst>
            </p:cNvPr>
            <p:cNvSpPr txBox="1">
              <a:spLocks noChangeArrowheads="1"/>
            </p:cNvSpPr>
            <p:nvPr/>
          </p:nvSpPr>
          <p:spPr bwMode="gray">
            <a:xfrm>
              <a:off x="1843" y="1915"/>
              <a:ext cx="220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a:solidFill>
                    <a:srgbClr val="CC00FF"/>
                  </a:solidFill>
                </a:rPr>
                <a:t>Kết hợp AOS và Animate.css</a:t>
              </a:r>
            </a:p>
            <a:p>
              <a:pPr algn="l"/>
              <a:endParaRPr lang="en-US" sz="2000" b="1">
                <a:solidFill>
                  <a:srgbClr val="CC00FF"/>
                </a:solidFill>
              </a:endParaRPr>
            </a:p>
          </p:txBody>
        </p:sp>
        <p:sp>
          <p:nvSpPr>
            <p:cNvPr id="14" name="Text Box 50">
              <a:extLst>
                <a:ext uri="{FF2B5EF4-FFF2-40B4-BE49-F238E27FC236}">
                  <a16:creationId xmlns:a16="http://schemas.microsoft.com/office/drawing/2014/main" id="{81F50210-122F-9912-EDA5-6F76E7D516E1}"/>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15" name="Picture 14">
            <a:extLst>
              <a:ext uri="{FF2B5EF4-FFF2-40B4-BE49-F238E27FC236}">
                <a16:creationId xmlns:a16="http://schemas.microsoft.com/office/drawing/2014/main" id="{B4512627-E13E-ACFD-E8B0-76D8AAB69881}"/>
              </a:ext>
            </a:extLst>
          </p:cNvPr>
          <p:cNvPicPr>
            <a:picLocks noChangeAspect="1"/>
          </p:cNvPicPr>
          <p:nvPr/>
        </p:nvPicPr>
        <p:blipFill>
          <a:blip r:embed="rId5"/>
          <a:stretch>
            <a:fillRect/>
          </a:stretch>
        </p:blipFill>
        <p:spPr>
          <a:xfrm>
            <a:off x="1480880" y="1968911"/>
            <a:ext cx="3344770" cy="763127"/>
          </a:xfrm>
          <a:prstGeom prst="rect">
            <a:avLst/>
          </a:prstGeom>
        </p:spPr>
      </p:pic>
      <p:sp>
        <p:nvSpPr>
          <p:cNvPr id="16" name="TextBox 15">
            <a:extLst>
              <a:ext uri="{FF2B5EF4-FFF2-40B4-BE49-F238E27FC236}">
                <a16:creationId xmlns:a16="http://schemas.microsoft.com/office/drawing/2014/main" id="{95CE82C5-FFDC-2C78-9FB4-7D37BD2405A1}"/>
              </a:ext>
            </a:extLst>
          </p:cNvPr>
          <p:cNvSpPr txBox="1"/>
          <p:nvPr/>
        </p:nvSpPr>
        <p:spPr>
          <a:xfrm>
            <a:off x="5006836" y="2350474"/>
            <a:ext cx="3600450" cy="369332"/>
          </a:xfrm>
          <a:prstGeom prst="rect">
            <a:avLst/>
          </a:prstGeom>
          <a:noFill/>
        </p:spPr>
        <p:txBody>
          <a:bodyPr wrap="square">
            <a:spAutoFit/>
          </a:bodyPr>
          <a:lstStyle/>
          <a:p>
            <a:r>
              <a:rPr lang="en-US">
                <a:solidFill>
                  <a:srgbClr val="8500FF"/>
                </a:solidFill>
                <a:hlinkClick r:id="rId6">
                  <a:extLst>
                    <a:ext uri="{A12FA001-AC4F-418D-AE19-62706E023703}">
                      <ahyp:hlinkClr xmlns:ahyp="http://schemas.microsoft.com/office/drawing/2018/hyperlinkcolor" val="tx"/>
                    </a:ext>
                  </a:extLst>
                </a:hlinkClick>
              </a:rPr>
              <a:t>https://github.com/michalsnik/aos</a:t>
            </a:r>
            <a:r>
              <a:rPr lang="en-US">
                <a:solidFill>
                  <a:srgbClr val="8500FF"/>
                </a:solidFill>
              </a:rPr>
              <a:t> </a:t>
            </a:r>
          </a:p>
        </p:txBody>
      </p:sp>
      <p:pic>
        <p:nvPicPr>
          <p:cNvPr id="21" name="Picture 20">
            <a:extLst>
              <a:ext uri="{FF2B5EF4-FFF2-40B4-BE49-F238E27FC236}">
                <a16:creationId xmlns:a16="http://schemas.microsoft.com/office/drawing/2014/main" id="{27572640-C33D-B931-F5BC-36E98735C73D}"/>
              </a:ext>
            </a:extLst>
          </p:cNvPr>
          <p:cNvPicPr>
            <a:picLocks noChangeAspect="1"/>
          </p:cNvPicPr>
          <p:nvPr/>
        </p:nvPicPr>
        <p:blipFill>
          <a:blip r:embed="rId7"/>
          <a:stretch>
            <a:fillRect/>
          </a:stretch>
        </p:blipFill>
        <p:spPr>
          <a:xfrm>
            <a:off x="1480880" y="2973694"/>
            <a:ext cx="9001125" cy="3324225"/>
          </a:xfrm>
          <a:prstGeom prst="rect">
            <a:avLst/>
          </a:prstGeom>
        </p:spPr>
      </p:pic>
    </p:spTree>
    <p:extLst>
      <p:ext uri="{BB962C8B-B14F-4D97-AF65-F5344CB8AC3E}">
        <p14:creationId xmlns:p14="http://schemas.microsoft.com/office/powerpoint/2010/main" val="312105716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TextBox 16">
            <a:extLst>
              <a:ext uri="{FF2B5EF4-FFF2-40B4-BE49-F238E27FC236}">
                <a16:creationId xmlns:a16="http://schemas.microsoft.com/office/drawing/2014/main" id="{67599BD4-DFC7-C5F2-67F8-2BA25724D03A}"/>
              </a:ext>
            </a:extLst>
          </p:cNvPr>
          <p:cNvSpPr txBox="1"/>
          <p:nvPr/>
        </p:nvSpPr>
        <p:spPr>
          <a:xfrm>
            <a:off x="1273438" y="1500947"/>
            <a:ext cx="10918562" cy="369332"/>
          </a:xfrm>
          <a:prstGeom prst="rect">
            <a:avLst/>
          </a:prstGeom>
          <a:noFill/>
        </p:spPr>
        <p:txBody>
          <a:bodyPr wrap="square">
            <a:spAutoFit/>
          </a:bodyPr>
          <a:lstStyle/>
          <a:p>
            <a:pPr marL="285750" indent="-285750">
              <a:buFont typeface="Wingdings" panose="05000000000000000000" pitchFamily="2" charset="2"/>
              <a:buChar char="v"/>
            </a:pPr>
            <a:r>
              <a:rPr lang="en-US" b="1" i="1">
                <a:solidFill>
                  <a:srgbClr val="0000CC"/>
                </a:solidFill>
                <a:latin typeface="Times New Roman" pitchFamily="18" charset="0"/>
                <a:cs typeface="Times New Roman" pitchFamily="18" charset="0"/>
              </a:rPr>
              <a:t>Step 3: </a:t>
            </a:r>
            <a:r>
              <a:rPr lang="vi-VN"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Thêm class </a:t>
            </a:r>
            <a:r>
              <a:rPr lang="en-US" b="1" i="1">
                <a:solidFill>
                  <a:srgbClr val="F117D7"/>
                </a:solidFill>
                <a:latin typeface="Times New Roman" pitchFamily="18" charset="0"/>
                <a:cs typeface="Times New Roman" pitchFamily="18" charset="0"/>
              </a:rPr>
              <a:t>thư viện </a:t>
            </a:r>
            <a:r>
              <a:rPr lang="en-US" sz="1800" b="1">
                <a:solidFill>
                  <a:srgbClr val="CC00FF"/>
                </a:solidFill>
              </a:rPr>
              <a:t>Animate.css vào AOS.init()</a:t>
            </a:r>
            <a:endParaRPr lang="en-US" b="1" i="1">
              <a:solidFill>
                <a:srgbClr val="F117D7"/>
              </a:solidFill>
              <a:latin typeface="Times New Roman" pitchFamily="18" charset="0"/>
              <a:cs typeface="Times New Roman" pitchFamily="18" charset="0"/>
            </a:endParaRPr>
          </a:p>
        </p:txBody>
      </p:sp>
      <p:grpSp>
        <p:nvGrpSpPr>
          <p:cNvPr id="2" name="Group 46">
            <a:extLst>
              <a:ext uri="{FF2B5EF4-FFF2-40B4-BE49-F238E27FC236}">
                <a16:creationId xmlns:a16="http://schemas.microsoft.com/office/drawing/2014/main" id="{1454EBF6-B590-BD0F-57AE-D4A8F3BBA85B}"/>
              </a:ext>
            </a:extLst>
          </p:cNvPr>
          <p:cNvGrpSpPr>
            <a:grpSpLocks/>
          </p:cNvGrpSpPr>
          <p:nvPr/>
        </p:nvGrpSpPr>
        <p:grpSpPr bwMode="auto">
          <a:xfrm>
            <a:off x="702179" y="712440"/>
            <a:ext cx="5102563" cy="852488"/>
            <a:chOff x="1296" y="1824"/>
            <a:chExt cx="2750" cy="537"/>
          </a:xfrm>
        </p:grpSpPr>
        <p:sp>
          <p:nvSpPr>
            <p:cNvPr id="4" name="AutoShape 47">
              <a:extLst>
                <a:ext uri="{FF2B5EF4-FFF2-40B4-BE49-F238E27FC236}">
                  <a16:creationId xmlns:a16="http://schemas.microsoft.com/office/drawing/2014/main" id="{C0EBDEFC-60FF-C368-55B1-992E8A19ED51}"/>
                </a:ext>
              </a:extLst>
            </p:cNvPr>
            <p:cNvSpPr>
              <a:spLocks noChangeArrowheads="1"/>
            </p:cNvSpPr>
            <p:nvPr/>
          </p:nvSpPr>
          <p:spPr bwMode="gray">
            <a:xfrm>
              <a:off x="1536" y="1899"/>
              <a:ext cx="216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62C5A85-0C80-BA58-C7CD-E1E338952D3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81E48561-44DF-AEA3-C7E3-A2711A137935}"/>
                </a:ext>
              </a:extLst>
            </p:cNvPr>
            <p:cNvSpPr txBox="1">
              <a:spLocks noChangeArrowheads="1"/>
            </p:cNvSpPr>
            <p:nvPr/>
          </p:nvSpPr>
          <p:spPr bwMode="gray">
            <a:xfrm>
              <a:off x="1843" y="1915"/>
              <a:ext cx="220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a:solidFill>
                    <a:srgbClr val="CC00FF"/>
                  </a:solidFill>
                </a:rPr>
                <a:t>Kết hợp AOS và Animate.css</a:t>
              </a:r>
            </a:p>
            <a:p>
              <a:pPr algn="l"/>
              <a:endParaRPr lang="en-US" sz="2000" b="1">
                <a:solidFill>
                  <a:srgbClr val="CC00FF"/>
                </a:solidFill>
              </a:endParaRPr>
            </a:p>
          </p:txBody>
        </p:sp>
        <p:sp>
          <p:nvSpPr>
            <p:cNvPr id="14" name="Text Box 50">
              <a:extLst>
                <a:ext uri="{FF2B5EF4-FFF2-40B4-BE49-F238E27FC236}">
                  <a16:creationId xmlns:a16="http://schemas.microsoft.com/office/drawing/2014/main" id="{81F50210-122F-9912-EDA5-6F76E7D516E1}"/>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18" name="Picture 17">
            <a:extLst>
              <a:ext uri="{FF2B5EF4-FFF2-40B4-BE49-F238E27FC236}">
                <a16:creationId xmlns:a16="http://schemas.microsoft.com/office/drawing/2014/main" id="{FB71956A-42F0-B16D-2A77-9C1C2CAE9621}"/>
              </a:ext>
            </a:extLst>
          </p:cNvPr>
          <p:cNvPicPr>
            <a:picLocks noChangeAspect="1"/>
          </p:cNvPicPr>
          <p:nvPr/>
        </p:nvPicPr>
        <p:blipFill>
          <a:blip r:embed="rId5"/>
          <a:stretch>
            <a:fillRect/>
          </a:stretch>
        </p:blipFill>
        <p:spPr>
          <a:xfrm>
            <a:off x="1717125" y="2082523"/>
            <a:ext cx="5181600" cy="1857375"/>
          </a:xfrm>
          <a:prstGeom prst="rect">
            <a:avLst/>
          </a:prstGeom>
        </p:spPr>
      </p:pic>
      <p:sp>
        <p:nvSpPr>
          <p:cNvPr id="19" name="TextBox 18">
            <a:extLst>
              <a:ext uri="{FF2B5EF4-FFF2-40B4-BE49-F238E27FC236}">
                <a16:creationId xmlns:a16="http://schemas.microsoft.com/office/drawing/2014/main" id="{6C867CD0-89AB-9C97-7641-CB65783CB9B7}"/>
              </a:ext>
            </a:extLst>
          </p:cNvPr>
          <p:cNvSpPr txBox="1"/>
          <p:nvPr/>
        </p:nvSpPr>
        <p:spPr>
          <a:xfrm>
            <a:off x="1273438" y="4152142"/>
            <a:ext cx="10918562" cy="369332"/>
          </a:xfrm>
          <a:prstGeom prst="rect">
            <a:avLst/>
          </a:prstGeom>
          <a:noFill/>
        </p:spPr>
        <p:txBody>
          <a:bodyPr wrap="square">
            <a:spAutoFit/>
          </a:bodyPr>
          <a:lstStyle/>
          <a:p>
            <a:pPr marL="285750" indent="-285750">
              <a:buFont typeface="Wingdings" panose="05000000000000000000" pitchFamily="2" charset="2"/>
              <a:buChar char="v"/>
            </a:pPr>
            <a:r>
              <a:rPr lang="en-US" b="1" i="1">
                <a:solidFill>
                  <a:srgbClr val="0000CC"/>
                </a:solidFill>
                <a:latin typeface="Times New Roman" pitchFamily="18" charset="0"/>
                <a:cs typeface="Times New Roman" pitchFamily="18" charset="0"/>
              </a:rPr>
              <a:t>Step 4: </a:t>
            </a:r>
            <a:r>
              <a:rPr lang="vi-VN"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Thêm </a:t>
            </a:r>
            <a:r>
              <a:rPr lang="en-US" b="1" i="1">
                <a:solidFill>
                  <a:srgbClr val="F117D7"/>
                </a:solidFill>
                <a:latin typeface="Times New Roman" pitchFamily="18" charset="0"/>
                <a:cs typeface="Times New Roman" pitchFamily="18" charset="0"/>
              </a:rPr>
              <a:t>animatedClassName thư viện Animate vào phần tử  </a:t>
            </a:r>
          </a:p>
        </p:txBody>
      </p:sp>
      <p:pic>
        <p:nvPicPr>
          <p:cNvPr id="20" name="Picture 19">
            <a:extLst>
              <a:ext uri="{FF2B5EF4-FFF2-40B4-BE49-F238E27FC236}">
                <a16:creationId xmlns:a16="http://schemas.microsoft.com/office/drawing/2014/main" id="{9F88CD4C-0E7D-631E-BA55-EDB9432880A4}"/>
              </a:ext>
            </a:extLst>
          </p:cNvPr>
          <p:cNvPicPr>
            <a:picLocks noChangeAspect="1"/>
          </p:cNvPicPr>
          <p:nvPr/>
        </p:nvPicPr>
        <p:blipFill>
          <a:blip r:embed="rId6"/>
          <a:stretch>
            <a:fillRect/>
          </a:stretch>
        </p:blipFill>
        <p:spPr>
          <a:xfrm>
            <a:off x="1667451" y="5094322"/>
            <a:ext cx="2419350" cy="1562100"/>
          </a:xfrm>
          <a:prstGeom prst="rect">
            <a:avLst/>
          </a:prstGeom>
        </p:spPr>
      </p:pic>
      <p:cxnSp>
        <p:nvCxnSpPr>
          <p:cNvPr id="22" name="Straight Arrow Connector 21">
            <a:extLst>
              <a:ext uri="{FF2B5EF4-FFF2-40B4-BE49-F238E27FC236}">
                <a16:creationId xmlns:a16="http://schemas.microsoft.com/office/drawing/2014/main" id="{0F25891D-78D0-50F8-6381-07EB19506182}"/>
              </a:ext>
            </a:extLst>
          </p:cNvPr>
          <p:cNvCxnSpPr>
            <a:cxnSpLocks/>
          </p:cNvCxnSpPr>
          <p:nvPr/>
        </p:nvCxnSpPr>
        <p:spPr>
          <a:xfrm>
            <a:off x="4188455" y="5875372"/>
            <a:ext cx="482936" cy="0"/>
          </a:xfrm>
          <a:prstGeom prst="straightConnector1">
            <a:avLst/>
          </a:prstGeom>
          <a:ln w="381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A841B85-1E7A-BE5B-3985-FBE8F3186F6A}"/>
              </a:ext>
            </a:extLst>
          </p:cNvPr>
          <p:cNvSpPr txBox="1"/>
          <p:nvPr/>
        </p:nvSpPr>
        <p:spPr>
          <a:xfrm>
            <a:off x="1548647" y="4626899"/>
            <a:ext cx="2419350" cy="369332"/>
          </a:xfrm>
          <a:prstGeom prst="rect">
            <a:avLst/>
          </a:prstGeom>
          <a:noFill/>
        </p:spPr>
        <p:txBody>
          <a:bodyPr wrap="square">
            <a:spAutoFit/>
          </a:bodyPr>
          <a:lstStyle/>
          <a:p>
            <a:r>
              <a:rPr lang="en-US" b="1" i="1">
                <a:latin typeface="Times New Roman" pitchFamily="18" charset="0"/>
                <a:cs typeface="Times New Roman" pitchFamily="18" charset="0"/>
                <a:hlinkClick r:id="rId7"/>
              </a:rPr>
              <a:t>https://animate.style/</a:t>
            </a:r>
            <a:r>
              <a:rPr lang="en-US" b="1" i="1">
                <a:latin typeface="Times New Roman" pitchFamily="18" charset="0"/>
                <a:cs typeface="Times New Roman" pitchFamily="18" charset="0"/>
              </a:rPr>
              <a:t> </a:t>
            </a:r>
            <a:endParaRPr lang="en-US"/>
          </a:p>
        </p:txBody>
      </p:sp>
      <p:pic>
        <p:nvPicPr>
          <p:cNvPr id="28" name="Picture 27">
            <a:extLst>
              <a:ext uri="{FF2B5EF4-FFF2-40B4-BE49-F238E27FC236}">
                <a16:creationId xmlns:a16="http://schemas.microsoft.com/office/drawing/2014/main" id="{31BB1536-C9B1-81F4-1D69-FF8234C315D0}"/>
              </a:ext>
            </a:extLst>
          </p:cNvPr>
          <p:cNvPicPr>
            <a:picLocks noChangeAspect="1"/>
          </p:cNvPicPr>
          <p:nvPr/>
        </p:nvPicPr>
        <p:blipFill>
          <a:blip r:embed="rId8"/>
          <a:stretch>
            <a:fillRect/>
          </a:stretch>
        </p:blipFill>
        <p:spPr>
          <a:xfrm>
            <a:off x="4819650" y="5682681"/>
            <a:ext cx="7372350" cy="400050"/>
          </a:xfrm>
          <a:prstGeom prst="rect">
            <a:avLst/>
          </a:prstGeom>
        </p:spPr>
      </p:pic>
    </p:spTree>
    <p:extLst>
      <p:ext uri="{BB962C8B-B14F-4D97-AF65-F5344CB8AC3E}">
        <p14:creationId xmlns:p14="http://schemas.microsoft.com/office/powerpoint/2010/main" val="38943774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TextBox 16">
            <a:extLst>
              <a:ext uri="{FF2B5EF4-FFF2-40B4-BE49-F238E27FC236}">
                <a16:creationId xmlns:a16="http://schemas.microsoft.com/office/drawing/2014/main" id="{67599BD4-DFC7-C5F2-67F8-2BA25724D03A}"/>
              </a:ext>
            </a:extLst>
          </p:cNvPr>
          <p:cNvSpPr txBox="1"/>
          <p:nvPr/>
        </p:nvSpPr>
        <p:spPr>
          <a:xfrm>
            <a:off x="1147494" y="1398964"/>
            <a:ext cx="10918562" cy="369332"/>
          </a:xfrm>
          <a:prstGeom prst="rect">
            <a:avLst/>
          </a:prstGeom>
          <a:noFill/>
        </p:spPr>
        <p:txBody>
          <a:bodyPr wrap="square">
            <a:spAutoFit/>
          </a:bodyPr>
          <a:lstStyle/>
          <a:p>
            <a:pPr marL="285750" indent="-285750">
              <a:buFont typeface="Wingdings" panose="05000000000000000000" pitchFamily="2" charset="2"/>
              <a:buChar char="v"/>
            </a:pPr>
            <a:r>
              <a:rPr lang="en-US" b="1" i="1">
                <a:solidFill>
                  <a:srgbClr val="0000CC"/>
                </a:solidFill>
                <a:latin typeface="Times New Roman" pitchFamily="18" charset="0"/>
                <a:cs typeface="Times New Roman" pitchFamily="18" charset="0"/>
              </a:rPr>
              <a:t>Lưu ý thêm:</a:t>
            </a:r>
            <a:endParaRPr lang="en-US" b="1" i="1">
              <a:solidFill>
                <a:srgbClr val="F117D7"/>
              </a:solidFill>
              <a:latin typeface="Times New Roman" pitchFamily="18" charset="0"/>
              <a:cs typeface="Times New Roman" pitchFamily="18" charset="0"/>
            </a:endParaRPr>
          </a:p>
        </p:txBody>
      </p:sp>
      <p:grpSp>
        <p:nvGrpSpPr>
          <p:cNvPr id="2" name="Group 46">
            <a:extLst>
              <a:ext uri="{FF2B5EF4-FFF2-40B4-BE49-F238E27FC236}">
                <a16:creationId xmlns:a16="http://schemas.microsoft.com/office/drawing/2014/main" id="{1454EBF6-B590-BD0F-57AE-D4A8F3BBA85B}"/>
              </a:ext>
            </a:extLst>
          </p:cNvPr>
          <p:cNvGrpSpPr>
            <a:grpSpLocks/>
          </p:cNvGrpSpPr>
          <p:nvPr/>
        </p:nvGrpSpPr>
        <p:grpSpPr bwMode="auto">
          <a:xfrm>
            <a:off x="702179" y="712440"/>
            <a:ext cx="5102563" cy="852488"/>
            <a:chOff x="1296" y="1824"/>
            <a:chExt cx="2750" cy="537"/>
          </a:xfrm>
        </p:grpSpPr>
        <p:sp>
          <p:nvSpPr>
            <p:cNvPr id="4" name="AutoShape 47">
              <a:extLst>
                <a:ext uri="{FF2B5EF4-FFF2-40B4-BE49-F238E27FC236}">
                  <a16:creationId xmlns:a16="http://schemas.microsoft.com/office/drawing/2014/main" id="{C0EBDEFC-60FF-C368-55B1-992E8A19ED51}"/>
                </a:ext>
              </a:extLst>
            </p:cNvPr>
            <p:cNvSpPr>
              <a:spLocks noChangeArrowheads="1"/>
            </p:cNvSpPr>
            <p:nvPr/>
          </p:nvSpPr>
          <p:spPr bwMode="gray">
            <a:xfrm>
              <a:off x="1536" y="1899"/>
              <a:ext cx="216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62C5A85-0C80-BA58-C7CD-E1E338952D3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81E48561-44DF-AEA3-C7E3-A2711A137935}"/>
                </a:ext>
              </a:extLst>
            </p:cNvPr>
            <p:cNvSpPr txBox="1">
              <a:spLocks noChangeArrowheads="1"/>
            </p:cNvSpPr>
            <p:nvPr/>
          </p:nvSpPr>
          <p:spPr bwMode="gray">
            <a:xfrm>
              <a:off x="1843" y="1915"/>
              <a:ext cx="2203"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a:solidFill>
                    <a:srgbClr val="CC00FF"/>
                  </a:solidFill>
                </a:rPr>
                <a:t>Kết hợp AOS và Animate.css</a:t>
              </a:r>
            </a:p>
            <a:p>
              <a:pPr algn="l"/>
              <a:endParaRPr lang="en-US" sz="2000" b="1">
                <a:solidFill>
                  <a:srgbClr val="CC00FF"/>
                </a:solidFill>
              </a:endParaRPr>
            </a:p>
          </p:txBody>
        </p:sp>
        <p:sp>
          <p:nvSpPr>
            <p:cNvPr id="14" name="Text Box 50">
              <a:extLst>
                <a:ext uri="{FF2B5EF4-FFF2-40B4-BE49-F238E27FC236}">
                  <a16:creationId xmlns:a16="http://schemas.microsoft.com/office/drawing/2014/main" id="{81F50210-122F-9912-EDA5-6F76E7D516E1}"/>
                </a:ext>
              </a:extLst>
            </p:cNvPr>
            <p:cNvSpPr txBox="1">
              <a:spLocks noChangeArrowheads="1"/>
            </p:cNvSpPr>
            <p:nvPr/>
          </p:nvSpPr>
          <p:spPr bwMode="gray">
            <a:xfrm>
              <a:off x="1391"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pic>
        <p:nvPicPr>
          <p:cNvPr id="15" name="Picture 14">
            <a:extLst>
              <a:ext uri="{FF2B5EF4-FFF2-40B4-BE49-F238E27FC236}">
                <a16:creationId xmlns:a16="http://schemas.microsoft.com/office/drawing/2014/main" id="{DB4D6F01-4F4E-5A92-B029-63D82D240795}"/>
              </a:ext>
            </a:extLst>
          </p:cNvPr>
          <p:cNvPicPr>
            <a:picLocks noChangeAspect="1"/>
          </p:cNvPicPr>
          <p:nvPr/>
        </p:nvPicPr>
        <p:blipFill>
          <a:blip r:embed="rId5"/>
          <a:stretch>
            <a:fillRect/>
          </a:stretch>
        </p:blipFill>
        <p:spPr>
          <a:xfrm>
            <a:off x="1504329" y="1750318"/>
            <a:ext cx="6983688" cy="1945296"/>
          </a:xfrm>
          <a:prstGeom prst="rect">
            <a:avLst/>
          </a:prstGeom>
        </p:spPr>
      </p:pic>
      <p:pic>
        <p:nvPicPr>
          <p:cNvPr id="21" name="Picture 20">
            <a:extLst>
              <a:ext uri="{FF2B5EF4-FFF2-40B4-BE49-F238E27FC236}">
                <a16:creationId xmlns:a16="http://schemas.microsoft.com/office/drawing/2014/main" id="{F1710971-195E-F40B-8CD7-61F12E51580E}"/>
              </a:ext>
            </a:extLst>
          </p:cNvPr>
          <p:cNvPicPr>
            <a:picLocks noChangeAspect="1"/>
          </p:cNvPicPr>
          <p:nvPr/>
        </p:nvPicPr>
        <p:blipFill>
          <a:blip r:embed="rId6"/>
          <a:stretch>
            <a:fillRect/>
          </a:stretch>
        </p:blipFill>
        <p:spPr>
          <a:xfrm>
            <a:off x="1504329" y="3749252"/>
            <a:ext cx="3753471" cy="2162325"/>
          </a:xfrm>
          <a:prstGeom prst="rect">
            <a:avLst/>
          </a:prstGeom>
        </p:spPr>
      </p:pic>
      <p:sp>
        <p:nvSpPr>
          <p:cNvPr id="23" name="TextBox 22">
            <a:extLst>
              <a:ext uri="{FF2B5EF4-FFF2-40B4-BE49-F238E27FC236}">
                <a16:creationId xmlns:a16="http://schemas.microsoft.com/office/drawing/2014/main" id="{AC543712-834F-1450-E104-BE139157F011}"/>
              </a:ext>
            </a:extLst>
          </p:cNvPr>
          <p:cNvSpPr txBox="1"/>
          <p:nvPr/>
        </p:nvSpPr>
        <p:spPr>
          <a:xfrm>
            <a:off x="1147494" y="6060252"/>
            <a:ext cx="10918562" cy="646331"/>
          </a:xfrm>
          <a:prstGeom prst="rect">
            <a:avLst/>
          </a:prstGeom>
          <a:noFill/>
        </p:spPr>
        <p:txBody>
          <a:bodyPr wrap="square">
            <a:spAutoFit/>
          </a:bodyPr>
          <a:lstStyle/>
          <a:p>
            <a:pPr marL="285750" indent="-285750">
              <a:buFont typeface="Wingdings" panose="05000000000000000000" pitchFamily="2" charset="2"/>
              <a:buChar char="v"/>
            </a:pPr>
            <a:r>
              <a:rPr lang="en-US" b="1" i="1">
                <a:solidFill>
                  <a:srgbClr val="FF0000"/>
                </a:solidFill>
                <a:latin typeface="Times New Roman" pitchFamily="18" charset="0"/>
                <a:cs typeface="Times New Roman" pitchFamily="18" charset="0"/>
              </a:rPr>
              <a:t>Can thiệp vào các thuộc tính animation </a:t>
            </a:r>
            <a:r>
              <a:rPr lang="en-US" b="1" i="1">
                <a:solidFill>
                  <a:srgbClr val="85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Bạn có thể áp dụng tất cả thuộc tính đã học về animation để tác động trực tiếp vào phần tử</a:t>
            </a:r>
          </a:p>
        </p:txBody>
      </p:sp>
    </p:spTree>
    <p:extLst>
      <p:ext uri="{BB962C8B-B14F-4D97-AF65-F5344CB8AC3E}">
        <p14:creationId xmlns:p14="http://schemas.microsoft.com/office/powerpoint/2010/main" val="2381333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5. Background- origin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Xác định gốc bức ảnh đặt ở vị trí nào</a:t>
            </a:r>
          </a:p>
        </p:txBody>
      </p:sp>
      <p:graphicFrame>
        <p:nvGraphicFramePr>
          <p:cNvPr id="2" name="Table 1">
            <a:extLst>
              <a:ext uri="{FF2B5EF4-FFF2-40B4-BE49-F238E27FC236}">
                <a16:creationId xmlns:a16="http://schemas.microsoft.com/office/drawing/2014/main" id="{7EB1D431-AA63-3FDD-AAA7-AED47CAEC397}"/>
              </a:ext>
            </a:extLst>
          </p:cNvPr>
          <p:cNvGraphicFramePr>
            <a:graphicFrameLocks noGrp="1"/>
          </p:cNvGraphicFramePr>
          <p:nvPr>
            <p:extLst>
              <p:ext uri="{D42A27DB-BD31-4B8C-83A1-F6EECF244321}">
                <p14:modId xmlns:p14="http://schemas.microsoft.com/office/powerpoint/2010/main" val="3941740836"/>
              </p:ext>
            </p:extLst>
          </p:nvPr>
        </p:nvGraphicFramePr>
        <p:xfrm>
          <a:off x="991787" y="1920845"/>
          <a:ext cx="10848944" cy="1394948"/>
        </p:xfrm>
        <a:graphic>
          <a:graphicData uri="http://schemas.openxmlformats.org/drawingml/2006/table">
            <a:tbl>
              <a:tblPr firstRow="1" firstCol="1" bandRow="1">
                <a:tableStyleId>{5C22544A-7EE6-4342-B048-85BDC9FD1C3A}</a:tableStyleId>
              </a:tblPr>
              <a:tblGrid>
                <a:gridCol w="998811">
                  <a:extLst>
                    <a:ext uri="{9D8B030D-6E8A-4147-A177-3AD203B41FA5}">
                      <a16:colId xmlns:a16="http://schemas.microsoft.com/office/drawing/2014/main" val="2583722390"/>
                    </a:ext>
                  </a:extLst>
                </a:gridCol>
                <a:gridCol w="1801404">
                  <a:extLst>
                    <a:ext uri="{9D8B030D-6E8A-4147-A177-3AD203B41FA5}">
                      <a16:colId xmlns:a16="http://schemas.microsoft.com/office/drawing/2014/main" val="4049612280"/>
                    </a:ext>
                  </a:extLst>
                </a:gridCol>
                <a:gridCol w="8048729">
                  <a:extLst>
                    <a:ext uri="{9D8B030D-6E8A-4147-A177-3AD203B41FA5}">
                      <a16:colId xmlns:a16="http://schemas.microsoft.com/office/drawing/2014/main" val="132168980"/>
                    </a:ext>
                  </a:extLst>
                </a:gridCol>
              </a:tblGrid>
              <a:tr h="28623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Border-box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Gốc 0,0 của ảnh sẽ ở border</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padding-box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rgbClr val="0000CC"/>
                          </a:solidFill>
                          <a:latin typeface="Times New Roman" pitchFamily="18" charset="0"/>
                          <a:ea typeface="+mn-ea"/>
                          <a:cs typeface="Times New Roman" pitchFamily="18" charset="0"/>
                        </a:rPr>
                        <a:t>Default  </a:t>
                      </a:r>
                      <a:r>
                        <a:rPr lang="en-US" sz="1800" b="1" i="1" kern="1200">
                          <a:solidFill>
                            <a:schemeClr val="tx1"/>
                          </a:solidFill>
                          <a:latin typeface="Times New Roman" pitchFamily="18" charset="0"/>
                          <a:ea typeface="+mn-ea"/>
                          <a:cs typeface="Times New Roman" pitchFamily="18" charset="0"/>
                        </a:rPr>
                        <a:t>- Gốc ảnh mặc định ở phần padding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Content-box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Gốc 0,0 của ảnh sẽ ở phần content</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011180490"/>
                  </a:ext>
                </a:extLst>
              </a:tr>
            </a:tbl>
          </a:graphicData>
        </a:graphic>
      </p:graphicFrame>
      <p:pic>
        <p:nvPicPr>
          <p:cNvPr id="14" name="Picture 13">
            <a:extLst>
              <a:ext uri="{FF2B5EF4-FFF2-40B4-BE49-F238E27FC236}">
                <a16:creationId xmlns:a16="http://schemas.microsoft.com/office/drawing/2014/main" id="{0A34BBA5-4D58-B53B-0CB7-9E0561CF4F56}"/>
              </a:ext>
            </a:extLst>
          </p:cNvPr>
          <p:cNvPicPr>
            <a:picLocks noChangeAspect="1"/>
          </p:cNvPicPr>
          <p:nvPr/>
        </p:nvPicPr>
        <p:blipFill>
          <a:blip r:embed="rId5"/>
          <a:stretch>
            <a:fillRect/>
          </a:stretch>
        </p:blipFill>
        <p:spPr>
          <a:xfrm>
            <a:off x="991787" y="3556332"/>
            <a:ext cx="2590800" cy="342900"/>
          </a:xfrm>
          <a:prstGeom prst="rect">
            <a:avLst/>
          </a:prstGeom>
        </p:spPr>
      </p:pic>
      <p:pic>
        <p:nvPicPr>
          <p:cNvPr id="16" name="Picture 15">
            <a:extLst>
              <a:ext uri="{FF2B5EF4-FFF2-40B4-BE49-F238E27FC236}">
                <a16:creationId xmlns:a16="http://schemas.microsoft.com/office/drawing/2014/main" id="{A408630E-01AC-4231-E07B-CB8B65604373}"/>
              </a:ext>
            </a:extLst>
          </p:cNvPr>
          <p:cNvPicPr>
            <a:picLocks noChangeAspect="1"/>
          </p:cNvPicPr>
          <p:nvPr/>
        </p:nvPicPr>
        <p:blipFill>
          <a:blip r:embed="rId6"/>
          <a:stretch>
            <a:fillRect/>
          </a:stretch>
        </p:blipFill>
        <p:spPr>
          <a:xfrm>
            <a:off x="991787" y="3980768"/>
            <a:ext cx="3952002" cy="2647096"/>
          </a:xfrm>
          <a:prstGeom prst="rect">
            <a:avLst/>
          </a:prstGeom>
        </p:spPr>
      </p:pic>
      <p:sp>
        <p:nvSpPr>
          <p:cNvPr id="21" name="Rectangle 20">
            <a:extLst>
              <a:ext uri="{FF2B5EF4-FFF2-40B4-BE49-F238E27FC236}">
                <a16:creationId xmlns:a16="http://schemas.microsoft.com/office/drawing/2014/main" id="{41C7EA9A-7B2D-A401-F5BC-51A7140B2500}"/>
              </a:ext>
            </a:extLst>
          </p:cNvPr>
          <p:cNvSpPr/>
          <p:nvPr/>
        </p:nvSpPr>
        <p:spPr>
          <a:xfrm>
            <a:off x="3801202" y="3486380"/>
            <a:ext cx="1318533" cy="377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Gốc ảnh(0,0)</a:t>
            </a:r>
          </a:p>
        </p:txBody>
      </p:sp>
      <p:pic>
        <p:nvPicPr>
          <p:cNvPr id="24" name="Picture 23">
            <a:extLst>
              <a:ext uri="{FF2B5EF4-FFF2-40B4-BE49-F238E27FC236}">
                <a16:creationId xmlns:a16="http://schemas.microsoft.com/office/drawing/2014/main" id="{3E8A772C-7580-40BA-AD07-2980C3D8DA65}"/>
              </a:ext>
            </a:extLst>
          </p:cNvPr>
          <p:cNvPicPr>
            <a:picLocks noChangeAspect="1"/>
          </p:cNvPicPr>
          <p:nvPr/>
        </p:nvPicPr>
        <p:blipFill>
          <a:blip r:embed="rId7"/>
          <a:stretch>
            <a:fillRect/>
          </a:stretch>
        </p:blipFill>
        <p:spPr>
          <a:xfrm>
            <a:off x="5343025" y="3556332"/>
            <a:ext cx="3109452" cy="3071532"/>
          </a:xfrm>
          <a:prstGeom prst="rect">
            <a:avLst/>
          </a:prstGeom>
        </p:spPr>
      </p:pic>
      <p:cxnSp>
        <p:nvCxnSpPr>
          <p:cNvPr id="20" name="Straight Arrow Connector 19">
            <a:extLst>
              <a:ext uri="{FF2B5EF4-FFF2-40B4-BE49-F238E27FC236}">
                <a16:creationId xmlns:a16="http://schemas.microsoft.com/office/drawing/2014/main" id="{1900868A-F220-16B6-F2A9-22901E4100AC}"/>
              </a:ext>
            </a:extLst>
          </p:cNvPr>
          <p:cNvCxnSpPr>
            <a:cxnSpLocks/>
          </p:cNvCxnSpPr>
          <p:nvPr/>
        </p:nvCxnSpPr>
        <p:spPr>
          <a:xfrm>
            <a:off x="5104563" y="3808325"/>
            <a:ext cx="693336" cy="172443"/>
          </a:xfrm>
          <a:prstGeom prst="straightConnector1">
            <a:avLst/>
          </a:prstGeom>
          <a:ln w="38100">
            <a:solidFill>
              <a:srgbClr val="CC00FF"/>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2885749-9DA5-E4C9-1F47-D1A1E14D5B31}"/>
              </a:ext>
            </a:extLst>
          </p:cNvPr>
          <p:cNvPicPr>
            <a:picLocks noChangeAspect="1"/>
          </p:cNvPicPr>
          <p:nvPr/>
        </p:nvPicPr>
        <p:blipFill>
          <a:blip r:embed="rId8"/>
          <a:stretch>
            <a:fillRect/>
          </a:stretch>
        </p:blipFill>
        <p:spPr>
          <a:xfrm>
            <a:off x="8851713" y="5007636"/>
            <a:ext cx="2076450" cy="1590675"/>
          </a:xfrm>
          <a:prstGeom prst="rect">
            <a:avLst/>
          </a:prstGeom>
        </p:spPr>
      </p:pic>
      <p:grpSp>
        <p:nvGrpSpPr>
          <p:cNvPr id="4" name="Group 46">
            <a:extLst>
              <a:ext uri="{FF2B5EF4-FFF2-40B4-BE49-F238E27FC236}">
                <a16:creationId xmlns:a16="http://schemas.microsoft.com/office/drawing/2014/main" id="{A714B7D0-3F92-08DE-735E-252F9076E6F6}"/>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DE981977-77C1-3251-B330-6C5075B965F7}"/>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20A4D744-1560-0868-F203-F9A66BE45C2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CAD28CA6-9582-D2C1-682C-CD4CE44870AD}"/>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7" name="Text Box 50">
              <a:extLst>
                <a:ext uri="{FF2B5EF4-FFF2-40B4-BE49-F238E27FC236}">
                  <a16:creationId xmlns:a16="http://schemas.microsoft.com/office/drawing/2014/main" id="{E5B074A4-48A5-17F2-6C15-9A552AA19386}"/>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4115365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5. Background- origin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Xác định gốc bức ảnh đặt ở vị trí nào</a:t>
            </a:r>
          </a:p>
        </p:txBody>
      </p:sp>
      <p:pic>
        <p:nvPicPr>
          <p:cNvPr id="24" name="Picture 23">
            <a:extLst>
              <a:ext uri="{FF2B5EF4-FFF2-40B4-BE49-F238E27FC236}">
                <a16:creationId xmlns:a16="http://schemas.microsoft.com/office/drawing/2014/main" id="{3E8A772C-7580-40BA-AD07-2980C3D8DA65}"/>
              </a:ext>
            </a:extLst>
          </p:cNvPr>
          <p:cNvPicPr>
            <a:picLocks noChangeAspect="1"/>
          </p:cNvPicPr>
          <p:nvPr/>
        </p:nvPicPr>
        <p:blipFill>
          <a:blip r:embed="rId5"/>
          <a:stretch>
            <a:fillRect/>
          </a:stretch>
        </p:blipFill>
        <p:spPr>
          <a:xfrm>
            <a:off x="1370032" y="3658180"/>
            <a:ext cx="3109452" cy="3071532"/>
          </a:xfrm>
          <a:prstGeom prst="rect">
            <a:avLst/>
          </a:prstGeom>
        </p:spPr>
      </p:pic>
      <p:cxnSp>
        <p:nvCxnSpPr>
          <p:cNvPr id="20" name="Straight Arrow Connector 19">
            <a:extLst>
              <a:ext uri="{FF2B5EF4-FFF2-40B4-BE49-F238E27FC236}">
                <a16:creationId xmlns:a16="http://schemas.microsoft.com/office/drawing/2014/main" id="{1900868A-F220-16B6-F2A9-22901E4100AC}"/>
              </a:ext>
            </a:extLst>
          </p:cNvPr>
          <p:cNvCxnSpPr>
            <a:cxnSpLocks/>
          </p:cNvCxnSpPr>
          <p:nvPr/>
        </p:nvCxnSpPr>
        <p:spPr>
          <a:xfrm>
            <a:off x="1258747" y="3842852"/>
            <a:ext cx="549956" cy="233212"/>
          </a:xfrm>
          <a:prstGeom prst="straightConnector1">
            <a:avLst/>
          </a:prstGeom>
          <a:ln w="381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4A83F4E-A13E-A755-6B13-E9F334DF1E3D}"/>
              </a:ext>
            </a:extLst>
          </p:cNvPr>
          <p:cNvSpPr/>
          <p:nvPr/>
        </p:nvSpPr>
        <p:spPr>
          <a:xfrm>
            <a:off x="603411" y="3658180"/>
            <a:ext cx="679483" cy="377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(0,0)</a:t>
            </a:r>
          </a:p>
        </p:txBody>
      </p:sp>
      <p:pic>
        <p:nvPicPr>
          <p:cNvPr id="18" name="Picture 17">
            <a:extLst>
              <a:ext uri="{FF2B5EF4-FFF2-40B4-BE49-F238E27FC236}">
                <a16:creationId xmlns:a16="http://schemas.microsoft.com/office/drawing/2014/main" id="{D681BBDE-8D02-9950-5072-E419BEF187CC}"/>
              </a:ext>
            </a:extLst>
          </p:cNvPr>
          <p:cNvPicPr>
            <a:picLocks noChangeAspect="1"/>
          </p:cNvPicPr>
          <p:nvPr/>
        </p:nvPicPr>
        <p:blipFill>
          <a:blip r:embed="rId6"/>
          <a:stretch>
            <a:fillRect/>
          </a:stretch>
        </p:blipFill>
        <p:spPr>
          <a:xfrm>
            <a:off x="5124707" y="3611446"/>
            <a:ext cx="3079116" cy="3071532"/>
          </a:xfrm>
          <a:prstGeom prst="rect">
            <a:avLst/>
          </a:prstGeom>
        </p:spPr>
      </p:pic>
      <p:pic>
        <p:nvPicPr>
          <p:cNvPr id="22" name="Picture 21">
            <a:extLst>
              <a:ext uri="{FF2B5EF4-FFF2-40B4-BE49-F238E27FC236}">
                <a16:creationId xmlns:a16="http://schemas.microsoft.com/office/drawing/2014/main" id="{DE0ACC58-2B58-6760-97A4-AD396A5E93C4}"/>
              </a:ext>
            </a:extLst>
          </p:cNvPr>
          <p:cNvPicPr>
            <a:picLocks noChangeAspect="1"/>
          </p:cNvPicPr>
          <p:nvPr/>
        </p:nvPicPr>
        <p:blipFill>
          <a:blip r:embed="rId7"/>
          <a:stretch>
            <a:fillRect/>
          </a:stretch>
        </p:blipFill>
        <p:spPr>
          <a:xfrm>
            <a:off x="5148153" y="6353474"/>
            <a:ext cx="3079116" cy="333375"/>
          </a:xfrm>
          <a:prstGeom prst="rect">
            <a:avLst/>
          </a:prstGeom>
        </p:spPr>
      </p:pic>
      <p:cxnSp>
        <p:nvCxnSpPr>
          <p:cNvPr id="23" name="Straight Arrow Connector 22">
            <a:extLst>
              <a:ext uri="{FF2B5EF4-FFF2-40B4-BE49-F238E27FC236}">
                <a16:creationId xmlns:a16="http://schemas.microsoft.com/office/drawing/2014/main" id="{0ADA2AE9-454A-1694-B7D3-9079E5620455}"/>
              </a:ext>
            </a:extLst>
          </p:cNvPr>
          <p:cNvCxnSpPr>
            <a:cxnSpLocks/>
            <a:stCxn id="25" idx="3"/>
          </p:cNvCxnSpPr>
          <p:nvPr/>
        </p:nvCxnSpPr>
        <p:spPr>
          <a:xfrm flipV="1">
            <a:off x="5024128" y="3658180"/>
            <a:ext cx="124025" cy="142153"/>
          </a:xfrm>
          <a:prstGeom prst="straightConnector1">
            <a:avLst/>
          </a:prstGeom>
          <a:ln w="381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ABE1EB7-92B2-BC79-581C-01B55C45E21A}"/>
              </a:ext>
            </a:extLst>
          </p:cNvPr>
          <p:cNvSpPr/>
          <p:nvPr/>
        </p:nvSpPr>
        <p:spPr>
          <a:xfrm>
            <a:off x="4344645" y="3611446"/>
            <a:ext cx="679483" cy="377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(0,0)</a:t>
            </a:r>
          </a:p>
        </p:txBody>
      </p:sp>
      <p:pic>
        <p:nvPicPr>
          <p:cNvPr id="31" name="Picture 30">
            <a:extLst>
              <a:ext uri="{FF2B5EF4-FFF2-40B4-BE49-F238E27FC236}">
                <a16:creationId xmlns:a16="http://schemas.microsoft.com/office/drawing/2014/main" id="{1CBA7796-DD90-4BC2-9BC6-620619A0B9F8}"/>
              </a:ext>
            </a:extLst>
          </p:cNvPr>
          <p:cNvPicPr>
            <a:picLocks noChangeAspect="1"/>
          </p:cNvPicPr>
          <p:nvPr/>
        </p:nvPicPr>
        <p:blipFill>
          <a:blip r:embed="rId8"/>
          <a:stretch>
            <a:fillRect/>
          </a:stretch>
        </p:blipFill>
        <p:spPr>
          <a:xfrm>
            <a:off x="1387164" y="6310612"/>
            <a:ext cx="3079117" cy="419100"/>
          </a:xfrm>
          <a:prstGeom prst="rect">
            <a:avLst/>
          </a:prstGeom>
        </p:spPr>
      </p:pic>
      <p:pic>
        <p:nvPicPr>
          <p:cNvPr id="10305" name="Picture 10304">
            <a:extLst>
              <a:ext uri="{FF2B5EF4-FFF2-40B4-BE49-F238E27FC236}">
                <a16:creationId xmlns:a16="http://schemas.microsoft.com/office/drawing/2014/main" id="{6F50F1DA-ADF3-B577-6F71-8B58D0DC98B0}"/>
              </a:ext>
            </a:extLst>
          </p:cNvPr>
          <p:cNvPicPr>
            <a:picLocks noChangeAspect="1"/>
          </p:cNvPicPr>
          <p:nvPr/>
        </p:nvPicPr>
        <p:blipFill>
          <a:blip r:embed="rId9"/>
          <a:stretch>
            <a:fillRect/>
          </a:stretch>
        </p:blipFill>
        <p:spPr>
          <a:xfrm>
            <a:off x="8895938" y="3658180"/>
            <a:ext cx="3000456" cy="3000456"/>
          </a:xfrm>
          <a:prstGeom prst="rect">
            <a:avLst/>
          </a:prstGeom>
        </p:spPr>
      </p:pic>
      <p:sp>
        <p:nvSpPr>
          <p:cNvPr id="10306" name="Rectangle 10305">
            <a:extLst>
              <a:ext uri="{FF2B5EF4-FFF2-40B4-BE49-F238E27FC236}">
                <a16:creationId xmlns:a16="http://schemas.microsoft.com/office/drawing/2014/main" id="{DA77E1F7-CE88-C277-9E18-4B8732E04AFC}"/>
              </a:ext>
            </a:extLst>
          </p:cNvPr>
          <p:cNvSpPr/>
          <p:nvPr/>
        </p:nvSpPr>
        <p:spPr>
          <a:xfrm>
            <a:off x="7998741" y="3640464"/>
            <a:ext cx="679483" cy="377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(0,0)</a:t>
            </a:r>
          </a:p>
        </p:txBody>
      </p:sp>
      <p:cxnSp>
        <p:nvCxnSpPr>
          <p:cNvPr id="10307" name="Straight Arrow Connector 10306">
            <a:extLst>
              <a:ext uri="{FF2B5EF4-FFF2-40B4-BE49-F238E27FC236}">
                <a16:creationId xmlns:a16="http://schemas.microsoft.com/office/drawing/2014/main" id="{D28D1300-FE5F-08C4-957E-4B2B2110F12E}"/>
              </a:ext>
            </a:extLst>
          </p:cNvPr>
          <p:cNvCxnSpPr>
            <a:cxnSpLocks/>
          </p:cNvCxnSpPr>
          <p:nvPr/>
        </p:nvCxnSpPr>
        <p:spPr>
          <a:xfrm>
            <a:off x="8684648" y="4018260"/>
            <a:ext cx="1030781" cy="473353"/>
          </a:xfrm>
          <a:prstGeom prst="straightConnector1">
            <a:avLst/>
          </a:prstGeom>
          <a:ln w="38100">
            <a:solidFill>
              <a:srgbClr val="CC00FF"/>
            </a:solidFill>
            <a:tailEnd type="triangle"/>
          </a:ln>
        </p:spPr>
        <p:style>
          <a:lnRef idx="1">
            <a:schemeClr val="accent1"/>
          </a:lnRef>
          <a:fillRef idx="0">
            <a:schemeClr val="accent1"/>
          </a:fillRef>
          <a:effectRef idx="0">
            <a:schemeClr val="accent1"/>
          </a:effectRef>
          <a:fontRef idx="minor">
            <a:schemeClr val="tx1"/>
          </a:fontRef>
        </p:style>
      </p:cxnSp>
      <p:pic>
        <p:nvPicPr>
          <p:cNvPr id="10310" name="Picture 10309">
            <a:extLst>
              <a:ext uri="{FF2B5EF4-FFF2-40B4-BE49-F238E27FC236}">
                <a16:creationId xmlns:a16="http://schemas.microsoft.com/office/drawing/2014/main" id="{507EEF07-5416-BE8E-D0C2-FA05D7670060}"/>
              </a:ext>
            </a:extLst>
          </p:cNvPr>
          <p:cNvPicPr>
            <a:picLocks noChangeAspect="1"/>
          </p:cNvPicPr>
          <p:nvPr/>
        </p:nvPicPr>
        <p:blipFill>
          <a:blip r:embed="rId10"/>
          <a:stretch>
            <a:fillRect/>
          </a:stretch>
        </p:blipFill>
        <p:spPr>
          <a:xfrm>
            <a:off x="8895939" y="6249987"/>
            <a:ext cx="3000456" cy="400050"/>
          </a:xfrm>
          <a:prstGeom prst="rect">
            <a:avLst/>
          </a:prstGeom>
        </p:spPr>
      </p:pic>
      <p:grpSp>
        <p:nvGrpSpPr>
          <p:cNvPr id="5" name="Group 46">
            <a:extLst>
              <a:ext uri="{FF2B5EF4-FFF2-40B4-BE49-F238E27FC236}">
                <a16:creationId xmlns:a16="http://schemas.microsoft.com/office/drawing/2014/main" id="{F29FD296-C5FB-F46B-8C1F-F6C013321F4A}"/>
              </a:ext>
            </a:extLst>
          </p:cNvPr>
          <p:cNvGrpSpPr>
            <a:grpSpLocks/>
          </p:cNvGrpSpPr>
          <p:nvPr/>
        </p:nvGrpSpPr>
        <p:grpSpPr bwMode="auto">
          <a:xfrm>
            <a:off x="702179" y="712439"/>
            <a:ext cx="3777305" cy="685800"/>
            <a:chOff x="1296" y="1824"/>
            <a:chExt cx="2101" cy="432"/>
          </a:xfrm>
        </p:grpSpPr>
        <p:sp>
          <p:nvSpPr>
            <p:cNvPr id="6" name="AutoShape 47">
              <a:extLst>
                <a:ext uri="{FF2B5EF4-FFF2-40B4-BE49-F238E27FC236}">
                  <a16:creationId xmlns:a16="http://schemas.microsoft.com/office/drawing/2014/main" id="{AC973D06-CC5F-BE1C-7A18-B21DB5E70317}"/>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A7F22449-615D-96CB-F638-4772682BD51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BC981080-0A49-93C5-3D16-49E0E5F93082}"/>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6" name="Text Box 50">
              <a:extLst>
                <a:ext uri="{FF2B5EF4-FFF2-40B4-BE49-F238E27FC236}">
                  <a16:creationId xmlns:a16="http://schemas.microsoft.com/office/drawing/2014/main" id="{95BCF1E0-D0ED-BBC7-93CF-30BC9CA75345}"/>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graphicFrame>
        <p:nvGraphicFramePr>
          <p:cNvPr id="17" name="Table 16">
            <a:extLst>
              <a:ext uri="{FF2B5EF4-FFF2-40B4-BE49-F238E27FC236}">
                <a16:creationId xmlns:a16="http://schemas.microsoft.com/office/drawing/2014/main" id="{155A374F-8FF7-F9B7-02D4-7A0605DB6431}"/>
              </a:ext>
            </a:extLst>
          </p:cNvPr>
          <p:cNvGraphicFramePr>
            <a:graphicFrameLocks noGrp="1"/>
          </p:cNvGraphicFramePr>
          <p:nvPr>
            <p:extLst>
              <p:ext uri="{D42A27DB-BD31-4B8C-83A1-F6EECF244321}">
                <p14:modId xmlns:p14="http://schemas.microsoft.com/office/powerpoint/2010/main" val="1614892552"/>
              </p:ext>
            </p:extLst>
          </p:nvPr>
        </p:nvGraphicFramePr>
        <p:xfrm>
          <a:off x="991787" y="1920845"/>
          <a:ext cx="10848944" cy="1394948"/>
        </p:xfrm>
        <a:graphic>
          <a:graphicData uri="http://schemas.openxmlformats.org/drawingml/2006/table">
            <a:tbl>
              <a:tblPr firstRow="1" firstCol="1" bandRow="1">
                <a:tableStyleId>{5C22544A-7EE6-4342-B048-85BDC9FD1C3A}</a:tableStyleId>
              </a:tblPr>
              <a:tblGrid>
                <a:gridCol w="998811">
                  <a:extLst>
                    <a:ext uri="{9D8B030D-6E8A-4147-A177-3AD203B41FA5}">
                      <a16:colId xmlns:a16="http://schemas.microsoft.com/office/drawing/2014/main" val="2583722390"/>
                    </a:ext>
                  </a:extLst>
                </a:gridCol>
                <a:gridCol w="1801404">
                  <a:extLst>
                    <a:ext uri="{9D8B030D-6E8A-4147-A177-3AD203B41FA5}">
                      <a16:colId xmlns:a16="http://schemas.microsoft.com/office/drawing/2014/main" val="4049612280"/>
                    </a:ext>
                  </a:extLst>
                </a:gridCol>
                <a:gridCol w="8048729">
                  <a:extLst>
                    <a:ext uri="{9D8B030D-6E8A-4147-A177-3AD203B41FA5}">
                      <a16:colId xmlns:a16="http://schemas.microsoft.com/office/drawing/2014/main" val="132168980"/>
                    </a:ext>
                  </a:extLst>
                </a:gridCol>
              </a:tblGrid>
              <a:tr h="286238">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Border-box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Gốc 0,0 của ảnh sẽ ở border</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padding-box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rgbClr val="0000CC"/>
                          </a:solidFill>
                          <a:latin typeface="Times New Roman" pitchFamily="18" charset="0"/>
                          <a:ea typeface="+mn-ea"/>
                          <a:cs typeface="Times New Roman" pitchFamily="18" charset="0"/>
                        </a:rPr>
                        <a:t>Default  </a:t>
                      </a:r>
                      <a:r>
                        <a:rPr lang="en-US" sz="1800" b="1" i="1" kern="1200">
                          <a:solidFill>
                            <a:schemeClr val="tx1"/>
                          </a:solidFill>
                          <a:latin typeface="Times New Roman" pitchFamily="18" charset="0"/>
                          <a:ea typeface="+mn-ea"/>
                          <a:cs typeface="Times New Roman" pitchFamily="18" charset="0"/>
                        </a:rPr>
                        <a:t>- Gốc ảnh mặc định ở phần padding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r h="358099">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Content-box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Gốc 0,0 của ảnh sẽ ở phần content</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011180490"/>
                  </a:ext>
                </a:extLst>
              </a:tr>
            </a:tbl>
          </a:graphicData>
        </a:graphic>
      </p:graphicFrame>
    </p:spTree>
    <p:extLst>
      <p:ext uri="{BB962C8B-B14F-4D97-AF65-F5344CB8AC3E}">
        <p14:creationId xmlns:p14="http://schemas.microsoft.com/office/powerpoint/2010/main" val="2954787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704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6. Cú pháp background viết tắt </a:t>
            </a:r>
          </a:p>
        </p:txBody>
      </p:sp>
      <p:pic>
        <p:nvPicPr>
          <p:cNvPr id="5" name="Picture 4">
            <a:extLst>
              <a:ext uri="{FF2B5EF4-FFF2-40B4-BE49-F238E27FC236}">
                <a16:creationId xmlns:a16="http://schemas.microsoft.com/office/drawing/2014/main" id="{062D135C-053F-65F1-90D8-C995FB29A0C0}"/>
              </a:ext>
            </a:extLst>
          </p:cNvPr>
          <p:cNvPicPr>
            <a:picLocks noChangeAspect="1"/>
          </p:cNvPicPr>
          <p:nvPr/>
        </p:nvPicPr>
        <p:blipFill>
          <a:blip r:embed="rId5"/>
          <a:stretch>
            <a:fillRect/>
          </a:stretch>
        </p:blipFill>
        <p:spPr>
          <a:xfrm>
            <a:off x="1373766" y="1864675"/>
            <a:ext cx="3533775" cy="542925"/>
          </a:xfrm>
          <a:prstGeom prst="rect">
            <a:avLst/>
          </a:prstGeom>
        </p:spPr>
      </p:pic>
      <p:pic>
        <p:nvPicPr>
          <p:cNvPr id="15" name="Picture 14">
            <a:extLst>
              <a:ext uri="{FF2B5EF4-FFF2-40B4-BE49-F238E27FC236}">
                <a16:creationId xmlns:a16="http://schemas.microsoft.com/office/drawing/2014/main" id="{4085DD87-E7E3-F050-7832-63A649227C4D}"/>
              </a:ext>
            </a:extLst>
          </p:cNvPr>
          <p:cNvPicPr>
            <a:picLocks noChangeAspect="1"/>
          </p:cNvPicPr>
          <p:nvPr/>
        </p:nvPicPr>
        <p:blipFill>
          <a:blip r:embed="rId6"/>
          <a:stretch>
            <a:fillRect/>
          </a:stretch>
        </p:blipFill>
        <p:spPr>
          <a:xfrm>
            <a:off x="5309102" y="1731325"/>
            <a:ext cx="4181475" cy="676275"/>
          </a:xfrm>
          <a:prstGeom prst="rect">
            <a:avLst/>
          </a:prstGeom>
        </p:spPr>
      </p:pic>
      <p:pic>
        <p:nvPicPr>
          <p:cNvPr id="22" name="Picture 21">
            <a:extLst>
              <a:ext uri="{FF2B5EF4-FFF2-40B4-BE49-F238E27FC236}">
                <a16:creationId xmlns:a16="http://schemas.microsoft.com/office/drawing/2014/main" id="{AE28CA9E-1996-F3D2-78B8-4B724D684E5A}"/>
              </a:ext>
            </a:extLst>
          </p:cNvPr>
          <p:cNvPicPr>
            <a:picLocks noChangeAspect="1"/>
          </p:cNvPicPr>
          <p:nvPr/>
        </p:nvPicPr>
        <p:blipFill>
          <a:blip r:embed="rId7"/>
          <a:stretch>
            <a:fillRect/>
          </a:stretch>
        </p:blipFill>
        <p:spPr>
          <a:xfrm>
            <a:off x="1387164" y="2477821"/>
            <a:ext cx="10319693" cy="428625"/>
          </a:xfrm>
          <a:prstGeom prst="rect">
            <a:avLst/>
          </a:prstGeom>
        </p:spPr>
      </p:pic>
      <p:pic>
        <p:nvPicPr>
          <p:cNvPr id="25" name="Picture 24">
            <a:extLst>
              <a:ext uri="{FF2B5EF4-FFF2-40B4-BE49-F238E27FC236}">
                <a16:creationId xmlns:a16="http://schemas.microsoft.com/office/drawing/2014/main" id="{D249EC1B-7671-7BD5-680D-6D57C6B9F8A2}"/>
              </a:ext>
            </a:extLst>
          </p:cNvPr>
          <p:cNvPicPr>
            <a:picLocks noChangeAspect="1"/>
          </p:cNvPicPr>
          <p:nvPr/>
        </p:nvPicPr>
        <p:blipFill>
          <a:blip r:embed="rId8"/>
          <a:stretch>
            <a:fillRect/>
          </a:stretch>
        </p:blipFill>
        <p:spPr>
          <a:xfrm>
            <a:off x="1373766" y="3069298"/>
            <a:ext cx="2524125" cy="333375"/>
          </a:xfrm>
          <a:prstGeom prst="rect">
            <a:avLst/>
          </a:prstGeom>
        </p:spPr>
      </p:pic>
      <p:pic>
        <p:nvPicPr>
          <p:cNvPr id="10304" name="Picture 10303">
            <a:extLst>
              <a:ext uri="{FF2B5EF4-FFF2-40B4-BE49-F238E27FC236}">
                <a16:creationId xmlns:a16="http://schemas.microsoft.com/office/drawing/2014/main" id="{A5842D4C-F875-1A36-C556-19A1926B3832}"/>
              </a:ext>
            </a:extLst>
          </p:cNvPr>
          <p:cNvPicPr>
            <a:picLocks noChangeAspect="1"/>
          </p:cNvPicPr>
          <p:nvPr/>
        </p:nvPicPr>
        <p:blipFill rotWithShape="1">
          <a:blip r:embed="rId9"/>
          <a:srcRect r="27798"/>
          <a:stretch/>
        </p:blipFill>
        <p:spPr>
          <a:xfrm>
            <a:off x="1373766" y="3466799"/>
            <a:ext cx="6712213" cy="3352800"/>
          </a:xfrm>
          <a:prstGeom prst="rect">
            <a:avLst/>
          </a:prstGeom>
        </p:spPr>
      </p:pic>
      <p:grpSp>
        <p:nvGrpSpPr>
          <p:cNvPr id="2" name="Group 46">
            <a:extLst>
              <a:ext uri="{FF2B5EF4-FFF2-40B4-BE49-F238E27FC236}">
                <a16:creationId xmlns:a16="http://schemas.microsoft.com/office/drawing/2014/main" id="{0201B77C-A427-5909-11D7-877F0322EF41}"/>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C83E1CC2-09D8-E589-334A-CE348D6F0138}"/>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77DA230E-E154-676C-8DFA-1CCF220EBDB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E1895529-0313-F8EB-33D0-F8124B1F893B}"/>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6" name="Text Box 50">
              <a:extLst>
                <a:ext uri="{FF2B5EF4-FFF2-40B4-BE49-F238E27FC236}">
                  <a16:creationId xmlns:a16="http://schemas.microsoft.com/office/drawing/2014/main" id="{16375484-2DD8-F11F-3997-30E0F40F040A}"/>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pic>
        <p:nvPicPr>
          <p:cNvPr id="18" name="Picture 17">
            <a:extLst>
              <a:ext uri="{FF2B5EF4-FFF2-40B4-BE49-F238E27FC236}">
                <a16:creationId xmlns:a16="http://schemas.microsoft.com/office/drawing/2014/main" id="{A9EEDADC-5178-E1C7-D864-7A20A2571DA2}"/>
              </a:ext>
            </a:extLst>
          </p:cNvPr>
          <p:cNvPicPr>
            <a:picLocks noChangeAspect="1"/>
          </p:cNvPicPr>
          <p:nvPr/>
        </p:nvPicPr>
        <p:blipFill>
          <a:blip r:embed="rId10"/>
          <a:stretch>
            <a:fillRect/>
          </a:stretch>
        </p:blipFill>
        <p:spPr>
          <a:xfrm>
            <a:off x="1531986" y="4714639"/>
            <a:ext cx="6553993" cy="1932206"/>
          </a:xfrm>
          <a:prstGeom prst="rect">
            <a:avLst/>
          </a:prstGeom>
        </p:spPr>
      </p:pic>
      <p:sp>
        <p:nvSpPr>
          <p:cNvPr id="20" name="TextBox 19">
            <a:extLst>
              <a:ext uri="{FF2B5EF4-FFF2-40B4-BE49-F238E27FC236}">
                <a16:creationId xmlns:a16="http://schemas.microsoft.com/office/drawing/2014/main" id="{2B3CAB56-30CE-0054-F518-E5304A400C34}"/>
              </a:ext>
            </a:extLst>
          </p:cNvPr>
          <p:cNvSpPr txBox="1"/>
          <p:nvPr/>
        </p:nvSpPr>
        <p:spPr>
          <a:xfrm>
            <a:off x="5037979" y="1042349"/>
            <a:ext cx="6096000" cy="369332"/>
          </a:xfrm>
          <a:prstGeom prst="rect">
            <a:avLst/>
          </a:prstGeom>
          <a:noFill/>
        </p:spPr>
        <p:txBody>
          <a:bodyPr wrap="square">
            <a:spAutoFit/>
          </a:bodyPr>
          <a:lstStyle/>
          <a:p>
            <a:r>
              <a:rPr lang="en-US">
                <a:hlinkClick r:id="rId11"/>
              </a:rPr>
              <a:t>https://github.com/GaLaiLapTrinh/tuhoc-html-css</a:t>
            </a:r>
            <a:r>
              <a:rPr lang="en-US"/>
              <a:t> </a:t>
            </a:r>
          </a:p>
        </p:txBody>
      </p:sp>
    </p:spTree>
    <p:extLst>
      <p:ext uri="{BB962C8B-B14F-4D97-AF65-F5344CB8AC3E}">
        <p14:creationId xmlns:p14="http://schemas.microsoft.com/office/powerpoint/2010/main" val="608509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881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7. </a:t>
            </a:r>
            <a:r>
              <a:rPr lang="vi-VN" b="1" i="1">
                <a:solidFill>
                  <a:srgbClr val="0000CC"/>
                </a:solidFill>
                <a:latin typeface="Times New Roman" pitchFamily="18" charset="0"/>
                <a:cs typeface="Times New Roman" pitchFamily="18" charset="0"/>
              </a:rPr>
              <a:t>Backdrop-filter</a:t>
            </a:r>
            <a:r>
              <a:rPr lang="en-US" b="1" i="1">
                <a:solidFill>
                  <a:srgbClr val="0000CC"/>
                </a:solidFill>
                <a:latin typeface="Times New Roman" pitchFamily="18" charset="0"/>
                <a:cs typeface="Times New Roman" pitchFamily="18" charset="0"/>
              </a:rPr>
              <a:t> : Bộ lọc phông nền  </a:t>
            </a:r>
            <a:endParaRPr lang="vi-VN" b="1" i="1">
              <a:solidFill>
                <a:srgbClr val="0000CC"/>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8C238AAA-CA86-6436-84B6-39493C74A76E}"/>
              </a:ext>
            </a:extLst>
          </p:cNvPr>
          <p:cNvPicPr>
            <a:picLocks noChangeAspect="1"/>
          </p:cNvPicPr>
          <p:nvPr/>
        </p:nvPicPr>
        <p:blipFill>
          <a:blip r:embed="rId5"/>
          <a:stretch>
            <a:fillRect/>
          </a:stretch>
        </p:blipFill>
        <p:spPr>
          <a:xfrm>
            <a:off x="1165004" y="3011170"/>
            <a:ext cx="2895600" cy="581025"/>
          </a:xfrm>
          <a:prstGeom prst="rect">
            <a:avLst/>
          </a:prstGeom>
        </p:spPr>
      </p:pic>
      <p:pic>
        <p:nvPicPr>
          <p:cNvPr id="14" name="Picture 13">
            <a:extLst>
              <a:ext uri="{FF2B5EF4-FFF2-40B4-BE49-F238E27FC236}">
                <a16:creationId xmlns:a16="http://schemas.microsoft.com/office/drawing/2014/main" id="{9AF1A680-558E-268F-9542-614602972DE0}"/>
              </a:ext>
            </a:extLst>
          </p:cNvPr>
          <p:cNvPicPr>
            <a:picLocks noChangeAspect="1"/>
          </p:cNvPicPr>
          <p:nvPr/>
        </p:nvPicPr>
        <p:blipFill>
          <a:blip r:embed="rId6"/>
          <a:stretch>
            <a:fillRect/>
          </a:stretch>
        </p:blipFill>
        <p:spPr>
          <a:xfrm>
            <a:off x="1158836" y="1864675"/>
            <a:ext cx="7219950" cy="1028700"/>
          </a:xfrm>
          <a:prstGeom prst="rect">
            <a:avLst/>
          </a:prstGeom>
        </p:spPr>
      </p:pic>
      <p:pic>
        <p:nvPicPr>
          <p:cNvPr id="17" name="Picture 16">
            <a:extLst>
              <a:ext uri="{FF2B5EF4-FFF2-40B4-BE49-F238E27FC236}">
                <a16:creationId xmlns:a16="http://schemas.microsoft.com/office/drawing/2014/main" id="{556E6EF0-F063-DB15-8E4B-EAE1E8EDEB56}"/>
              </a:ext>
            </a:extLst>
          </p:cNvPr>
          <p:cNvPicPr>
            <a:picLocks noChangeAspect="1"/>
          </p:cNvPicPr>
          <p:nvPr/>
        </p:nvPicPr>
        <p:blipFill>
          <a:blip r:embed="rId7"/>
          <a:stretch>
            <a:fillRect/>
          </a:stretch>
        </p:blipFill>
        <p:spPr>
          <a:xfrm>
            <a:off x="1158836" y="3652564"/>
            <a:ext cx="5933447" cy="3130244"/>
          </a:xfrm>
          <a:prstGeom prst="rect">
            <a:avLst/>
          </a:prstGeom>
        </p:spPr>
      </p:pic>
      <p:grpSp>
        <p:nvGrpSpPr>
          <p:cNvPr id="2" name="Group 46">
            <a:extLst>
              <a:ext uri="{FF2B5EF4-FFF2-40B4-BE49-F238E27FC236}">
                <a16:creationId xmlns:a16="http://schemas.microsoft.com/office/drawing/2014/main" id="{CB301869-C54C-53B2-5EBE-C82885C3F70A}"/>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2F8A384C-62DB-35F4-83CA-07D922F8A058}"/>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DA4A360C-1767-8C70-BA7B-4B0A0C98559F}"/>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12081626-45AF-E009-3BC7-026F4BF9FEB4}"/>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6" name="Text Box 50">
              <a:extLst>
                <a:ext uri="{FF2B5EF4-FFF2-40B4-BE49-F238E27FC236}">
                  <a16:creationId xmlns:a16="http://schemas.microsoft.com/office/drawing/2014/main" id="{A911FC19-FA87-5B76-7143-7099F99AA3F9}"/>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pic>
        <p:nvPicPr>
          <p:cNvPr id="20" name="Picture 19">
            <a:extLst>
              <a:ext uri="{FF2B5EF4-FFF2-40B4-BE49-F238E27FC236}">
                <a16:creationId xmlns:a16="http://schemas.microsoft.com/office/drawing/2014/main" id="{32C74232-5869-3239-36F1-C2DF6BF46B0B}"/>
              </a:ext>
            </a:extLst>
          </p:cNvPr>
          <p:cNvPicPr>
            <a:picLocks noChangeAspect="1"/>
          </p:cNvPicPr>
          <p:nvPr/>
        </p:nvPicPr>
        <p:blipFill rotWithShape="1">
          <a:blip r:embed="rId8">
            <a:extLst>
              <a:ext uri="{28A0092B-C50C-407E-A947-70E740481C1C}">
                <a14:useLocalDpi xmlns:a14="http://schemas.microsoft.com/office/drawing/2010/main" val="0"/>
              </a:ext>
            </a:extLst>
          </a:blip>
          <a:srcRect l="13990" r="16743"/>
          <a:stretch/>
        </p:blipFill>
        <p:spPr>
          <a:xfrm>
            <a:off x="7431155" y="4129919"/>
            <a:ext cx="4665017" cy="2562579"/>
          </a:xfrm>
          <a:prstGeom prst="rect">
            <a:avLst/>
          </a:prstGeom>
        </p:spPr>
      </p:pic>
      <p:sp>
        <p:nvSpPr>
          <p:cNvPr id="22" name="TextBox 21">
            <a:extLst>
              <a:ext uri="{FF2B5EF4-FFF2-40B4-BE49-F238E27FC236}">
                <a16:creationId xmlns:a16="http://schemas.microsoft.com/office/drawing/2014/main" id="{F73D09A8-9037-865F-BA58-747DEBB1B617}"/>
              </a:ext>
            </a:extLst>
          </p:cNvPr>
          <p:cNvSpPr txBox="1"/>
          <p:nvPr/>
        </p:nvSpPr>
        <p:spPr>
          <a:xfrm>
            <a:off x="5468897" y="1096964"/>
            <a:ext cx="6101860" cy="369332"/>
          </a:xfrm>
          <a:prstGeom prst="rect">
            <a:avLst/>
          </a:prstGeom>
          <a:noFill/>
        </p:spPr>
        <p:txBody>
          <a:bodyPr wrap="square">
            <a:spAutoFit/>
          </a:bodyPr>
          <a:lstStyle/>
          <a:p>
            <a:r>
              <a:rPr lang="en-US">
                <a:hlinkClick r:id="rId9"/>
              </a:rPr>
              <a:t>Demo : https://b5jpg.csb.app/</a:t>
            </a:r>
            <a:r>
              <a:rPr lang="en-US"/>
              <a:t> </a:t>
            </a:r>
          </a:p>
        </p:txBody>
      </p:sp>
      <p:pic>
        <p:nvPicPr>
          <p:cNvPr id="24" name="Picture 23">
            <a:extLst>
              <a:ext uri="{FF2B5EF4-FFF2-40B4-BE49-F238E27FC236}">
                <a16:creationId xmlns:a16="http://schemas.microsoft.com/office/drawing/2014/main" id="{9BE87D59-A392-5D12-99B5-49CEC24BD4F1}"/>
              </a:ext>
            </a:extLst>
          </p:cNvPr>
          <p:cNvPicPr>
            <a:picLocks noChangeAspect="1"/>
          </p:cNvPicPr>
          <p:nvPr/>
        </p:nvPicPr>
        <p:blipFill>
          <a:blip r:embed="rId10"/>
          <a:stretch>
            <a:fillRect/>
          </a:stretch>
        </p:blipFill>
        <p:spPr>
          <a:xfrm>
            <a:off x="7415792" y="3054348"/>
            <a:ext cx="3038475" cy="990600"/>
          </a:xfrm>
          <a:prstGeom prst="rect">
            <a:avLst/>
          </a:prstGeom>
        </p:spPr>
      </p:pic>
    </p:spTree>
    <p:extLst>
      <p:ext uri="{BB962C8B-B14F-4D97-AF65-F5344CB8AC3E}">
        <p14:creationId xmlns:p14="http://schemas.microsoft.com/office/powerpoint/2010/main" val="312348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7. </a:t>
            </a:r>
            <a:r>
              <a:rPr lang="vi-VN" b="1" i="1">
                <a:solidFill>
                  <a:srgbClr val="0000CC"/>
                </a:solidFill>
                <a:latin typeface="Times New Roman" pitchFamily="18" charset="0"/>
                <a:cs typeface="Times New Roman" pitchFamily="18" charset="0"/>
              </a:rPr>
              <a:t>Backdrop-filter</a:t>
            </a:r>
            <a:r>
              <a:rPr lang="en-US" b="1" i="1">
                <a:solidFill>
                  <a:srgbClr val="0000CC"/>
                </a:solidFill>
                <a:latin typeface="Times New Roman" pitchFamily="18" charset="0"/>
                <a:cs typeface="Times New Roman" pitchFamily="18" charset="0"/>
              </a:rPr>
              <a:t> : Bộ lọc phông nền  </a:t>
            </a:r>
            <a:endParaRPr lang="vi-VN" b="1" i="1">
              <a:solidFill>
                <a:srgbClr val="0000CC"/>
              </a:solidFill>
              <a:latin typeface="Times New Roman" pitchFamily="18" charset="0"/>
              <a:cs typeface="Times New Roman" pitchFamily="18" charset="0"/>
            </a:endParaRPr>
          </a:p>
        </p:txBody>
      </p:sp>
      <p:pic>
        <p:nvPicPr>
          <p:cNvPr id="19" name="Picture 18">
            <a:extLst>
              <a:ext uri="{FF2B5EF4-FFF2-40B4-BE49-F238E27FC236}">
                <a16:creationId xmlns:a16="http://schemas.microsoft.com/office/drawing/2014/main" id="{455689FD-A640-9CB7-7B98-0C310F22BBCE}"/>
              </a:ext>
            </a:extLst>
          </p:cNvPr>
          <p:cNvPicPr>
            <a:picLocks noChangeAspect="1"/>
          </p:cNvPicPr>
          <p:nvPr/>
        </p:nvPicPr>
        <p:blipFill>
          <a:blip r:embed="rId5"/>
          <a:stretch>
            <a:fillRect/>
          </a:stretch>
        </p:blipFill>
        <p:spPr>
          <a:xfrm>
            <a:off x="1387164" y="1899177"/>
            <a:ext cx="2543175" cy="285750"/>
          </a:xfrm>
          <a:prstGeom prst="rect">
            <a:avLst/>
          </a:prstGeom>
        </p:spPr>
      </p:pic>
      <p:pic>
        <p:nvPicPr>
          <p:cNvPr id="15" name="Picture 14">
            <a:extLst>
              <a:ext uri="{FF2B5EF4-FFF2-40B4-BE49-F238E27FC236}">
                <a16:creationId xmlns:a16="http://schemas.microsoft.com/office/drawing/2014/main" id="{0DA14A43-5446-9542-B5FF-BF13562D44E3}"/>
              </a:ext>
            </a:extLst>
          </p:cNvPr>
          <p:cNvPicPr>
            <a:picLocks noChangeAspect="1"/>
          </p:cNvPicPr>
          <p:nvPr/>
        </p:nvPicPr>
        <p:blipFill>
          <a:blip r:embed="rId6"/>
          <a:stretch>
            <a:fillRect/>
          </a:stretch>
        </p:blipFill>
        <p:spPr>
          <a:xfrm>
            <a:off x="6943725" y="2393339"/>
            <a:ext cx="3848100" cy="2857500"/>
          </a:xfrm>
          <a:prstGeom prst="rect">
            <a:avLst/>
          </a:prstGeom>
        </p:spPr>
      </p:pic>
      <p:sp>
        <p:nvSpPr>
          <p:cNvPr id="16" name="Rectangle 15">
            <a:extLst>
              <a:ext uri="{FF2B5EF4-FFF2-40B4-BE49-F238E27FC236}">
                <a16:creationId xmlns:a16="http://schemas.microsoft.com/office/drawing/2014/main" id="{50945ED7-A872-FCE2-2167-CD8BF71180B3}"/>
              </a:ext>
            </a:extLst>
          </p:cNvPr>
          <p:cNvSpPr/>
          <p:nvPr/>
        </p:nvSpPr>
        <p:spPr>
          <a:xfrm>
            <a:off x="1400175" y="5028562"/>
            <a:ext cx="5283480" cy="377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rgbClr val="0000CC"/>
                </a:solidFill>
                <a:latin typeface="Times New Roman" pitchFamily="18" charset="0"/>
                <a:cs typeface="Times New Roman" pitchFamily="18" charset="0"/>
              </a:rPr>
              <a:t>Lưu ý : </a:t>
            </a:r>
            <a:r>
              <a:rPr lang="vi-VN" sz="1600" b="1" i="1">
                <a:solidFill>
                  <a:srgbClr val="0000CC"/>
                </a:solidFill>
                <a:latin typeface="Times New Roman" pitchFamily="18" charset="0"/>
                <a:cs typeface="Times New Roman" pitchFamily="18" charset="0"/>
              </a:rPr>
              <a:t>Backdrop-filter</a:t>
            </a:r>
            <a:r>
              <a:rPr lang="en-US" sz="1600" b="1" i="1">
                <a:solidFill>
                  <a:srgbClr val="0000CC"/>
                </a:solidFill>
                <a:latin typeface="Times New Roman" pitchFamily="18" charset="0"/>
                <a:cs typeface="Times New Roman" pitchFamily="18" charset="0"/>
              </a:rPr>
              <a:t> không hỗ trợ 100% các trình duyệt </a:t>
            </a:r>
            <a:endParaRPr lang="en-US" sz="1600" b="1">
              <a:solidFill>
                <a:srgbClr val="FF0000"/>
              </a:solidFill>
            </a:endParaRPr>
          </a:p>
        </p:txBody>
      </p:sp>
      <p:sp>
        <p:nvSpPr>
          <p:cNvPr id="20" name="TextBox 19">
            <a:extLst>
              <a:ext uri="{FF2B5EF4-FFF2-40B4-BE49-F238E27FC236}">
                <a16:creationId xmlns:a16="http://schemas.microsoft.com/office/drawing/2014/main" id="{6E31906A-CB5C-1D5F-3E9F-06279A0E2C55}"/>
              </a:ext>
            </a:extLst>
          </p:cNvPr>
          <p:cNvSpPr txBox="1"/>
          <p:nvPr/>
        </p:nvSpPr>
        <p:spPr>
          <a:xfrm>
            <a:off x="1387164" y="5504217"/>
            <a:ext cx="6094324" cy="369332"/>
          </a:xfrm>
          <a:prstGeom prst="rect">
            <a:avLst/>
          </a:prstGeom>
          <a:noFill/>
        </p:spPr>
        <p:txBody>
          <a:bodyPr wrap="square">
            <a:spAutoFit/>
          </a:bodyPr>
          <a:lstStyle/>
          <a:p>
            <a:r>
              <a:rPr lang="vi-VN">
                <a:hlinkClick r:id="rId7"/>
              </a:rPr>
              <a:t>https://caniuse.com/</a:t>
            </a:r>
            <a:r>
              <a:rPr lang="en-US"/>
              <a:t> </a:t>
            </a:r>
            <a:endParaRPr lang="vi-VN"/>
          </a:p>
        </p:txBody>
      </p:sp>
      <p:pic>
        <p:nvPicPr>
          <p:cNvPr id="22" name="Picture 21">
            <a:extLst>
              <a:ext uri="{FF2B5EF4-FFF2-40B4-BE49-F238E27FC236}">
                <a16:creationId xmlns:a16="http://schemas.microsoft.com/office/drawing/2014/main" id="{EEDF7B62-4792-F3A3-521C-B6DD42A221D0}"/>
              </a:ext>
            </a:extLst>
          </p:cNvPr>
          <p:cNvPicPr>
            <a:picLocks noChangeAspect="1"/>
          </p:cNvPicPr>
          <p:nvPr/>
        </p:nvPicPr>
        <p:blipFill>
          <a:blip r:embed="rId8"/>
          <a:stretch>
            <a:fillRect/>
          </a:stretch>
        </p:blipFill>
        <p:spPr>
          <a:xfrm>
            <a:off x="3748087" y="5486975"/>
            <a:ext cx="2594884" cy="1224002"/>
          </a:xfrm>
          <a:prstGeom prst="rect">
            <a:avLst/>
          </a:prstGeom>
        </p:spPr>
      </p:pic>
      <p:pic>
        <p:nvPicPr>
          <p:cNvPr id="24" name="Picture 23">
            <a:extLst>
              <a:ext uri="{FF2B5EF4-FFF2-40B4-BE49-F238E27FC236}">
                <a16:creationId xmlns:a16="http://schemas.microsoft.com/office/drawing/2014/main" id="{4D5C7FE9-C556-4950-B5DB-EDECD075426B}"/>
              </a:ext>
            </a:extLst>
          </p:cNvPr>
          <p:cNvPicPr>
            <a:picLocks noChangeAspect="1"/>
          </p:cNvPicPr>
          <p:nvPr/>
        </p:nvPicPr>
        <p:blipFill>
          <a:blip r:embed="rId9"/>
          <a:stretch>
            <a:fillRect/>
          </a:stretch>
        </p:blipFill>
        <p:spPr>
          <a:xfrm>
            <a:off x="1400175" y="2347005"/>
            <a:ext cx="4955807" cy="2519479"/>
          </a:xfrm>
          <a:prstGeom prst="rect">
            <a:avLst/>
          </a:prstGeom>
        </p:spPr>
      </p:pic>
      <p:grpSp>
        <p:nvGrpSpPr>
          <p:cNvPr id="2" name="Group 46">
            <a:extLst>
              <a:ext uri="{FF2B5EF4-FFF2-40B4-BE49-F238E27FC236}">
                <a16:creationId xmlns:a16="http://schemas.microsoft.com/office/drawing/2014/main" id="{6B02F6E0-B7E8-6AD6-3033-4E276A2D9451}"/>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4F2DDCFB-A551-F1D5-A30B-412061DFEDE2}"/>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86059D07-416E-3B50-990F-30DD7FD5032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7DE5FAFF-6F20-96A8-6C18-8051AD2B9FCC}"/>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4" name="Text Box 50">
              <a:extLst>
                <a:ext uri="{FF2B5EF4-FFF2-40B4-BE49-F238E27FC236}">
                  <a16:creationId xmlns:a16="http://schemas.microsoft.com/office/drawing/2014/main" id="{DFD97A58-4229-6223-C7E5-8EBEECA41DBC}"/>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1017045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7. </a:t>
            </a:r>
            <a:r>
              <a:rPr lang="vi-VN" b="1" i="1">
                <a:solidFill>
                  <a:srgbClr val="0000CC"/>
                </a:solidFill>
                <a:latin typeface="Times New Roman" pitchFamily="18" charset="0"/>
                <a:cs typeface="Times New Roman" pitchFamily="18" charset="0"/>
              </a:rPr>
              <a:t>Backdrop-filter</a:t>
            </a:r>
            <a:r>
              <a:rPr lang="en-US" b="1" i="1">
                <a:solidFill>
                  <a:srgbClr val="0000CC"/>
                </a:solidFill>
                <a:latin typeface="Times New Roman" pitchFamily="18" charset="0"/>
                <a:cs typeface="Times New Roman" pitchFamily="18" charset="0"/>
              </a:rPr>
              <a:t> : Bộ lọc phông nền – </a:t>
            </a:r>
            <a:r>
              <a:rPr lang="en-US" b="1" i="1">
                <a:solidFill>
                  <a:srgbClr val="FF0000"/>
                </a:solidFill>
                <a:latin typeface="Times New Roman" pitchFamily="18" charset="0"/>
                <a:cs typeface="Times New Roman" pitchFamily="18" charset="0"/>
              </a:rPr>
              <a:t>xử lý với trường hợp trình duyệt không hỗ trợ   </a:t>
            </a:r>
            <a:endParaRPr lang="vi-VN" b="1" i="1">
              <a:solidFill>
                <a:srgbClr val="FF0000"/>
              </a:solidFill>
              <a:latin typeface="Times New Roman" pitchFamily="18" charset="0"/>
              <a:cs typeface="Times New Roman" pitchFamily="18" charset="0"/>
            </a:endParaRPr>
          </a:p>
        </p:txBody>
      </p:sp>
      <p:pic>
        <p:nvPicPr>
          <p:cNvPr id="19" name="Picture 18">
            <a:extLst>
              <a:ext uri="{FF2B5EF4-FFF2-40B4-BE49-F238E27FC236}">
                <a16:creationId xmlns:a16="http://schemas.microsoft.com/office/drawing/2014/main" id="{455689FD-A640-9CB7-7B98-0C310F22BBCE}"/>
              </a:ext>
            </a:extLst>
          </p:cNvPr>
          <p:cNvPicPr>
            <a:picLocks noChangeAspect="1"/>
          </p:cNvPicPr>
          <p:nvPr/>
        </p:nvPicPr>
        <p:blipFill>
          <a:blip r:embed="rId5"/>
          <a:stretch>
            <a:fillRect/>
          </a:stretch>
        </p:blipFill>
        <p:spPr>
          <a:xfrm>
            <a:off x="1387164" y="1899177"/>
            <a:ext cx="2543175" cy="285750"/>
          </a:xfrm>
          <a:prstGeom prst="rect">
            <a:avLst/>
          </a:prstGeom>
        </p:spPr>
      </p:pic>
      <p:grpSp>
        <p:nvGrpSpPr>
          <p:cNvPr id="2" name="Group 46">
            <a:extLst>
              <a:ext uri="{FF2B5EF4-FFF2-40B4-BE49-F238E27FC236}">
                <a16:creationId xmlns:a16="http://schemas.microsoft.com/office/drawing/2014/main" id="{89B06E00-7B4A-0644-19E0-BB4F125043DB}"/>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C45B7713-77BD-C18F-C64A-109650477D9A}"/>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4E0D3F79-354F-E79A-3A6B-35582302DF5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931C2F59-DB78-CD4A-06EC-E9835FFE446F}"/>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4" name="Text Box 50">
              <a:extLst>
                <a:ext uri="{FF2B5EF4-FFF2-40B4-BE49-F238E27FC236}">
                  <a16:creationId xmlns:a16="http://schemas.microsoft.com/office/drawing/2014/main" id="{F778CF55-261A-73D7-A1EF-B3E412A4B534}"/>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pic>
        <p:nvPicPr>
          <p:cNvPr id="18" name="Picture 17">
            <a:extLst>
              <a:ext uri="{FF2B5EF4-FFF2-40B4-BE49-F238E27FC236}">
                <a16:creationId xmlns:a16="http://schemas.microsoft.com/office/drawing/2014/main" id="{8E72CF6A-066F-5CAC-49B4-BD42BFD7705C}"/>
              </a:ext>
            </a:extLst>
          </p:cNvPr>
          <p:cNvPicPr>
            <a:picLocks noChangeAspect="1"/>
          </p:cNvPicPr>
          <p:nvPr/>
        </p:nvPicPr>
        <p:blipFill>
          <a:blip r:embed="rId6"/>
          <a:stretch>
            <a:fillRect/>
          </a:stretch>
        </p:blipFill>
        <p:spPr>
          <a:xfrm>
            <a:off x="1367198" y="2303150"/>
            <a:ext cx="5126282" cy="4235046"/>
          </a:xfrm>
          <a:prstGeom prst="rect">
            <a:avLst/>
          </a:prstGeom>
        </p:spPr>
      </p:pic>
      <p:sp>
        <p:nvSpPr>
          <p:cNvPr id="20" name="Rectangle 19">
            <a:extLst>
              <a:ext uri="{FF2B5EF4-FFF2-40B4-BE49-F238E27FC236}">
                <a16:creationId xmlns:a16="http://schemas.microsoft.com/office/drawing/2014/main" id="{96230EAD-7479-DE75-DBE6-6EF86E1F7BD4}"/>
              </a:ext>
            </a:extLst>
          </p:cNvPr>
          <p:cNvSpPr/>
          <p:nvPr/>
        </p:nvSpPr>
        <p:spPr>
          <a:xfrm>
            <a:off x="5622783" y="3957419"/>
            <a:ext cx="2421100" cy="42423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Hiển thị color không blur </a:t>
            </a:r>
          </a:p>
        </p:txBody>
      </p:sp>
      <p:sp>
        <p:nvSpPr>
          <p:cNvPr id="22" name="Rectangle 21">
            <a:extLst>
              <a:ext uri="{FF2B5EF4-FFF2-40B4-BE49-F238E27FC236}">
                <a16:creationId xmlns:a16="http://schemas.microsoft.com/office/drawing/2014/main" id="{88684CC6-E2F9-A453-EDF1-AD588EEBC5BB}"/>
              </a:ext>
            </a:extLst>
          </p:cNvPr>
          <p:cNvSpPr/>
          <p:nvPr/>
        </p:nvSpPr>
        <p:spPr>
          <a:xfrm>
            <a:off x="5980472" y="5265392"/>
            <a:ext cx="2350761" cy="42423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Hiển thị color có blur </a:t>
            </a:r>
          </a:p>
        </p:txBody>
      </p:sp>
    </p:spTree>
    <p:extLst>
      <p:ext uri="{BB962C8B-B14F-4D97-AF65-F5344CB8AC3E}">
        <p14:creationId xmlns:p14="http://schemas.microsoft.com/office/powerpoint/2010/main" val="2379780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935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527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860425"/>
            <a:chOff x="1296" y="1824"/>
            <a:chExt cx="2101" cy="54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Clip-path</a:t>
              </a:r>
            </a:p>
            <a:p>
              <a:pPr algn="ctr"/>
              <a:endParaRPr lang="en-US" sz="2000" b="1">
                <a:solidFill>
                  <a:srgbClr val="CC00FF"/>
                </a:solidFill>
              </a:endParaRP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14</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225098" y="1548955"/>
            <a:ext cx="6690386" cy="646331"/>
          </a:xfrm>
          <a:prstGeom prst="rect">
            <a:avLst/>
          </a:prstGeom>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Tạo 1 vùng cắt, nội dung trong vùng cắt sẽ được hiển thị </a:t>
            </a:r>
          </a:p>
          <a:p>
            <a:pPr marL="285750" indent="-285750">
              <a:buFont typeface="Wingdings" panose="05000000000000000000" pitchFamily="2" charset="2"/>
              <a:buChar char="ü"/>
            </a:pPr>
            <a:r>
              <a:rPr lang="en-US" b="1" i="1">
                <a:latin typeface="Times New Roman" pitchFamily="18" charset="0"/>
                <a:cs typeface="Times New Roman" pitchFamily="18" charset="0"/>
              </a:rPr>
              <a:t>Nội dung ngoài vùng cắt sẽ bị ẩn đi </a:t>
            </a:r>
            <a:endParaRPr lang="vi-VN" b="1" i="1">
              <a:latin typeface="Times New Roman" pitchFamily="18" charset="0"/>
              <a:cs typeface="Times New Roman" pitchFamily="18" charset="0"/>
            </a:endParaRPr>
          </a:p>
        </p:txBody>
      </p:sp>
      <p:graphicFrame>
        <p:nvGraphicFramePr>
          <p:cNvPr id="4" name="Table 3">
            <a:extLst>
              <a:ext uri="{FF2B5EF4-FFF2-40B4-BE49-F238E27FC236}">
                <a16:creationId xmlns:a16="http://schemas.microsoft.com/office/drawing/2014/main" id="{594DB48C-6E94-9D18-9FA7-B229D031EC25}"/>
              </a:ext>
            </a:extLst>
          </p:cNvPr>
          <p:cNvGraphicFramePr>
            <a:graphicFrameLocks noGrp="1"/>
          </p:cNvGraphicFramePr>
          <p:nvPr/>
        </p:nvGraphicFramePr>
        <p:xfrm>
          <a:off x="1237326" y="2968703"/>
          <a:ext cx="5642865" cy="1659216"/>
        </p:xfrm>
        <a:graphic>
          <a:graphicData uri="http://schemas.openxmlformats.org/drawingml/2006/table">
            <a:tbl>
              <a:tblPr firstRow="1" firstCol="1" bandRow="1">
                <a:tableStyleId>{5C22544A-7EE6-4342-B048-85BDC9FD1C3A}</a:tableStyleId>
              </a:tblPr>
              <a:tblGrid>
                <a:gridCol w="814498">
                  <a:extLst>
                    <a:ext uri="{9D8B030D-6E8A-4147-A177-3AD203B41FA5}">
                      <a16:colId xmlns:a16="http://schemas.microsoft.com/office/drawing/2014/main" val="2583722390"/>
                    </a:ext>
                  </a:extLst>
                </a:gridCol>
                <a:gridCol w="1449659">
                  <a:extLst>
                    <a:ext uri="{9D8B030D-6E8A-4147-A177-3AD203B41FA5}">
                      <a16:colId xmlns:a16="http://schemas.microsoft.com/office/drawing/2014/main" val="4049612280"/>
                    </a:ext>
                  </a:extLst>
                </a:gridCol>
                <a:gridCol w="3378708">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a:lnSpc>
                          <a:spcPct val="100000"/>
                        </a:lnSpc>
                      </a:pPr>
                      <a:r>
                        <a:rPr lang="en-US" sz="1800" b="1" i="1" kern="1200">
                          <a:solidFill>
                            <a:srgbClr val="FF0000"/>
                          </a:solidFill>
                          <a:latin typeface="Times New Roman" pitchFamily="18" charset="0"/>
                          <a:ea typeface="+mn-ea"/>
                          <a:cs typeface="Times New Roman" pitchFamily="18" charset="0"/>
                        </a:rPr>
                        <a:t>circle()</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tròn</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inset()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chữ nhật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r>
                        <a:rPr lang="en-US" sz="1800" b="1" i="1" kern="1200">
                          <a:solidFill>
                            <a:srgbClr val="FF0000"/>
                          </a:solidFill>
                          <a:latin typeface="Times New Roman" pitchFamily="18" charset="0"/>
                          <a:ea typeface="+mn-ea"/>
                          <a:cs typeface="Times New Roman" pitchFamily="18" charset="0"/>
                        </a:rPr>
                        <a:t>polygon()</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đa giác</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063522227"/>
                  </a:ext>
                </a:extLst>
              </a:tr>
            </a:tbl>
          </a:graphicData>
        </a:graphic>
      </p:graphicFrame>
      <p:grpSp>
        <p:nvGrpSpPr>
          <p:cNvPr id="15" name="Group 14">
            <a:extLst>
              <a:ext uri="{FF2B5EF4-FFF2-40B4-BE49-F238E27FC236}">
                <a16:creationId xmlns:a16="http://schemas.microsoft.com/office/drawing/2014/main" id="{FA54FF91-E3E2-005A-A758-1697510D4E51}"/>
              </a:ext>
            </a:extLst>
          </p:cNvPr>
          <p:cNvGrpSpPr/>
          <p:nvPr/>
        </p:nvGrpSpPr>
        <p:grpSpPr>
          <a:xfrm>
            <a:off x="7807776" y="1849830"/>
            <a:ext cx="4136973" cy="2773984"/>
            <a:chOff x="7769800" y="797755"/>
            <a:chExt cx="4136973" cy="2773984"/>
          </a:xfrm>
        </p:grpSpPr>
        <p:grpSp>
          <p:nvGrpSpPr>
            <p:cNvPr id="10307" name="Group 10306">
              <a:extLst>
                <a:ext uri="{FF2B5EF4-FFF2-40B4-BE49-F238E27FC236}">
                  <a16:creationId xmlns:a16="http://schemas.microsoft.com/office/drawing/2014/main" id="{7FA531DF-0240-88CA-572D-767A26FD346A}"/>
                </a:ext>
              </a:extLst>
            </p:cNvPr>
            <p:cNvGrpSpPr/>
            <p:nvPr/>
          </p:nvGrpSpPr>
          <p:grpSpPr>
            <a:xfrm>
              <a:off x="7769800" y="797755"/>
              <a:ext cx="4136973" cy="2773984"/>
              <a:chOff x="8138206" y="752031"/>
              <a:chExt cx="4136973" cy="2773984"/>
            </a:xfrm>
          </p:grpSpPr>
          <p:grpSp>
            <p:nvGrpSpPr>
              <p:cNvPr id="2" name="Group 1">
                <a:extLst>
                  <a:ext uri="{FF2B5EF4-FFF2-40B4-BE49-F238E27FC236}">
                    <a16:creationId xmlns:a16="http://schemas.microsoft.com/office/drawing/2014/main" id="{9AF13A19-D9ED-7667-3A11-A669F7DF5D7B}"/>
                  </a:ext>
                </a:extLst>
              </p:cNvPr>
              <p:cNvGrpSpPr/>
              <p:nvPr/>
            </p:nvGrpSpPr>
            <p:grpSpPr>
              <a:xfrm>
                <a:off x="8138206" y="996121"/>
                <a:ext cx="4136973" cy="2529894"/>
                <a:chOff x="8140076" y="1713116"/>
                <a:chExt cx="4136973" cy="2529894"/>
              </a:xfrm>
            </p:grpSpPr>
            <p:sp>
              <p:nvSpPr>
                <p:cNvPr id="17" name="Rectangle 16">
                  <a:extLst>
                    <a:ext uri="{FF2B5EF4-FFF2-40B4-BE49-F238E27FC236}">
                      <a16:creationId xmlns:a16="http://schemas.microsoft.com/office/drawing/2014/main" id="{2902F3D5-21E7-5F28-79DE-6D783F600841}"/>
                    </a:ext>
                  </a:extLst>
                </p:cNvPr>
                <p:cNvSpPr/>
                <p:nvPr/>
              </p:nvSpPr>
              <p:spPr>
                <a:xfrm>
                  <a:off x="8141038" y="3921650"/>
                  <a:ext cx="1010780" cy="321360"/>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100%</a:t>
                  </a:r>
                </a:p>
              </p:txBody>
            </p:sp>
            <p:sp>
              <p:nvSpPr>
                <p:cNvPr id="19" name="Rectangle 18">
                  <a:extLst>
                    <a:ext uri="{FF2B5EF4-FFF2-40B4-BE49-F238E27FC236}">
                      <a16:creationId xmlns:a16="http://schemas.microsoft.com/office/drawing/2014/main" id="{D6576529-BB89-523F-BC80-A5F68E2E7F15}"/>
                    </a:ext>
                  </a:extLst>
                </p:cNvPr>
                <p:cNvSpPr/>
                <p:nvPr/>
              </p:nvSpPr>
              <p:spPr>
                <a:xfrm>
                  <a:off x="8140076" y="1739633"/>
                  <a:ext cx="938140" cy="315702"/>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0%</a:t>
                  </a:r>
                </a:p>
              </p:txBody>
            </p:sp>
            <p:sp>
              <p:nvSpPr>
                <p:cNvPr id="20" name="Rectangle 19">
                  <a:extLst>
                    <a:ext uri="{FF2B5EF4-FFF2-40B4-BE49-F238E27FC236}">
                      <a16:creationId xmlns:a16="http://schemas.microsoft.com/office/drawing/2014/main" id="{FEFE9EBF-B837-37ED-2B45-60596C14ECC2}"/>
                    </a:ext>
                  </a:extLst>
                </p:cNvPr>
                <p:cNvSpPr/>
                <p:nvPr/>
              </p:nvSpPr>
              <p:spPr>
                <a:xfrm>
                  <a:off x="11053520" y="1713116"/>
                  <a:ext cx="1223528"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0%</a:t>
                  </a:r>
                </a:p>
              </p:txBody>
            </p:sp>
            <p:sp>
              <p:nvSpPr>
                <p:cNvPr id="29" name="Rectangle 28">
                  <a:extLst>
                    <a:ext uri="{FF2B5EF4-FFF2-40B4-BE49-F238E27FC236}">
                      <a16:creationId xmlns:a16="http://schemas.microsoft.com/office/drawing/2014/main" id="{E874CFFB-88B4-1402-8FB3-A4DF6F958A15}"/>
                    </a:ext>
                  </a:extLst>
                </p:cNvPr>
                <p:cNvSpPr/>
                <p:nvPr/>
              </p:nvSpPr>
              <p:spPr>
                <a:xfrm>
                  <a:off x="11053520" y="3875799"/>
                  <a:ext cx="1223529"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100%</a:t>
                  </a:r>
                </a:p>
              </p:txBody>
            </p:sp>
          </p:grpSp>
          <p:cxnSp>
            <p:nvCxnSpPr>
              <p:cNvPr id="24" name="Straight Arrow Connector 23">
                <a:extLst>
                  <a:ext uri="{FF2B5EF4-FFF2-40B4-BE49-F238E27FC236}">
                    <a16:creationId xmlns:a16="http://schemas.microsoft.com/office/drawing/2014/main" id="{DFF7ECC2-73DC-CC4A-02D1-50454B7780FE}"/>
                  </a:ext>
                </a:extLst>
              </p:cNvPr>
              <p:cNvCxnSpPr/>
              <p:nvPr/>
            </p:nvCxnSpPr>
            <p:spPr>
              <a:xfrm>
                <a:off x="9217786" y="1105808"/>
                <a:ext cx="1786833" cy="0"/>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D78F34-5F08-C8B8-3D58-B44C47B95FBE}"/>
                  </a:ext>
                </a:extLst>
              </p:cNvPr>
              <p:cNvCxnSpPr>
                <a:cxnSpLocks/>
              </p:cNvCxnSpPr>
              <p:nvPr/>
            </p:nvCxnSpPr>
            <p:spPr>
              <a:xfrm>
                <a:off x="8845997" y="1398239"/>
                <a:ext cx="0" cy="1706702"/>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4100B33-3DBF-73F6-5BC2-5BE9F7BE26CD}"/>
                  </a:ext>
                </a:extLst>
              </p:cNvPr>
              <p:cNvSpPr/>
              <p:nvPr/>
            </p:nvSpPr>
            <p:spPr>
              <a:xfrm>
                <a:off x="8138206" y="2008900"/>
                <a:ext cx="652518"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y </a:t>
                </a:r>
              </a:p>
            </p:txBody>
          </p:sp>
          <p:sp>
            <p:nvSpPr>
              <p:cNvPr id="10308" name="Rectangle 10307">
                <a:extLst>
                  <a:ext uri="{FF2B5EF4-FFF2-40B4-BE49-F238E27FC236}">
                    <a16:creationId xmlns:a16="http://schemas.microsoft.com/office/drawing/2014/main" id="{D3DB59B5-A5A1-7729-FEC9-F69F3751D5BE}"/>
                  </a:ext>
                </a:extLst>
              </p:cNvPr>
              <p:cNvSpPr/>
              <p:nvPr/>
            </p:nvSpPr>
            <p:spPr>
              <a:xfrm>
                <a:off x="9620923" y="752031"/>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x </a:t>
                </a:r>
              </a:p>
            </p:txBody>
          </p:sp>
        </p:grpSp>
        <p:pic>
          <p:nvPicPr>
            <p:cNvPr id="14" name="Picture 13">
              <a:extLst>
                <a:ext uri="{FF2B5EF4-FFF2-40B4-BE49-F238E27FC236}">
                  <a16:creationId xmlns:a16="http://schemas.microsoft.com/office/drawing/2014/main" id="{0D6D35B1-C898-D30F-C627-F845D4B078C5}"/>
                </a:ext>
              </a:extLst>
            </p:cNvPr>
            <p:cNvPicPr>
              <a:picLocks noChangeAspect="1"/>
            </p:cNvPicPr>
            <p:nvPr/>
          </p:nvPicPr>
          <p:blipFill>
            <a:blip r:embed="rId5"/>
            <a:stretch>
              <a:fillRect/>
            </a:stretch>
          </p:blipFill>
          <p:spPr>
            <a:xfrm>
              <a:off x="8765013" y="1390274"/>
              <a:ext cx="1918228" cy="1772044"/>
            </a:xfrm>
            <a:prstGeom prst="rect">
              <a:avLst/>
            </a:prstGeom>
          </p:spPr>
        </p:pic>
      </p:grpSp>
      <p:sp>
        <p:nvSpPr>
          <p:cNvPr id="16" name="TextBox 15">
            <a:extLst>
              <a:ext uri="{FF2B5EF4-FFF2-40B4-BE49-F238E27FC236}">
                <a16:creationId xmlns:a16="http://schemas.microsoft.com/office/drawing/2014/main" id="{BF54B975-B499-4983-863F-9DE6C706C196}"/>
              </a:ext>
            </a:extLst>
          </p:cNvPr>
          <p:cNvSpPr txBox="1"/>
          <p:nvPr/>
        </p:nvSpPr>
        <p:spPr>
          <a:xfrm>
            <a:off x="8143841" y="1133055"/>
            <a:ext cx="3019445"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Gốc ảnh nằm ở góc trên bên trái </a:t>
            </a:r>
            <a:endParaRPr lang="vi-VN" sz="1400" b="1" i="1">
              <a:solidFill>
                <a:srgbClr val="0000CC"/>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7DCD90A5-3A3E-AC25-97D9-97E434C8FDAF}"/>
              </a:ext>
            </a:extLst>
          </p:cNvPr>
          <p:cNvPicPr>
            <a:picLocks noChangeAspect="1"/>
          </p:cNvPicPr>
          <p:nvPr/>
        </p:nvPicPr>
        <p:blipFill>
          <a:blip r:embed="rId6"/>
          <a:stretch>
            <a:fillRect/>
          </a:stretch>
        </p:blipFill>
        <p:spPr>
          <a:xfrm>
            <a:off x="1194663" y="4896739"/>
            <a:ext cx="2403509" cy="1809001"/>
          </a:xfrm>
          <a:prstGeom prst="rect">
            <a:avLst/>
          </a:prstGeom>
        </p:spPr>
      </p:pic>
      <p:pic>
        <p:nvPicPr>
          <p:cNvPr id="6" name="Picture 5">
            <a:extLst>
              <a:ext uri="{FF2B5EF4-FFF2-40B4-BE49-F238E27FC236}">
                <a16:creationId xmlns:a16="http://schemas.microsoft.com/office/drawing/2014/main" id="{252EC066-D556-A458-80DE-9BC072AF43A3}"/>
              </a:ext>
            </a:extLst>
          </p:cNvPr>
          <p:cNvPicPr>
            <a:picLocks noChangeAspect="1"/>
          </p:cNvPicPr>
          <p:nvPr/>
        </p:nvPicPr>
        <p:blipFill>
          <a:blip r:embed="rId7"/>
          <a:stretch>
            <a:fillRect/>
          </a:stretch>
        </p:blipFill>
        <p:spPr>
          <a:xfrm>
            <a:off x="3671313" y="4827468"/>
            <a:ext cx="1952625" cy="1933575"/>
          </a:xfrm>
          <a:prstGeom prst="rect">
            <a:avLst/>
          </a:prstGeom>
        </p:spPr>
      </p:pic>
      <p:pic>
        <p:nvPicPr>
          <p:cNvPr id="27" name="Picture 26">
            <a:extLst>
              <a:ext uri="{FF2B5EF4-FFF2-40B4-BE49-F238E27FC236}">
                <a16:creationId xmlns:a16="http://schemas.microsoft.com/office/drawing/2014/main" id="{BB957C4D-2374-BD6F-80D8-799FF1500676}"/>
              </a:ext>
            </a:extLst>
          </p:cNvPr>
          <p:cNvPicPr>
            <a:picLocks noChangeAspect="1"/>
          </p:cNvPicPr>
          <p:nvPr/>
        </p:nvPicPr>
        <p:blipFill>
          <a:blip r:embed="rId8"/>
          <a:stretch>
            <a:fillRect/>
          </a:stretch>
        </p:blipFill>
        <p:spPr>
          <a:xfrm>
            <a:off x="5857721" y="4975093"/>
            <a:ext cx="2127832" cy="1652294"/>
          </a:xfrm>
          <a:prstGeom prst="rect">
            <a:avLst/>
          </a:prstGeom>
        </p:spPr>
      </p:pic>
      <p:sp>
        <p:nvSpPr>
          <p:cNvPr id="30" name="Oval 29">
            <a:extLst>
              <a:ext uri="{FF2B5EF4-FFF2-40B4-BE49-F238E27FC236}">
                <a16:creationId xmlns:a16="http://schemas.microsoft.com/office/drawing/2014/main" id="{4BB1E082-B77E-CA97-A590-D1D9AD4458CF}"/>
              </a:ext>
            </a:extLst>
          </p:cNvPr>
          <p:cNvSpPr/>
          <p:nvPr/>
        </p:nvSpPr>
        <p:spPr>
          <a:xfrm>
            <a:off x="6048721" y="4756577"/>
            <a:ext cx="226175" cy="18565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a:t>
            </a:r>
            <a:endParaRPr lang="vi-VN">
              <a:solidFill>
                <a:srgbClr val="FF0000"/>
              </a:solidFill>
            </a:endParaRPr>
          </a:p>
        </p:txBody>
      </p:sp>
      <p:sp>
        <p:nvSpPr>
          <p:cNvPr id="31" name="Oval 30">
            <a:extLst>
              <a:ext uri="{FF2B5EF4-FFF2-40B4-BE49-F238E27FC236}">
                <a16:creationId xmlns:a16="http://schemas.microsoft.com/office/drawing/2014/main" id="{2EA52E17-1CE2-2970-A634-9C02030D2CB8}"/>
              </a:ext>
            </a:extLst>
          </p:cNvPr>
          <p:cNvSpPr/>
          <p:nvPr/>
        </p:nvSpPr>
        <p:spPr>
          <a:xfrm>
            <a:off x="7973311" y="4821663"/>
            <a:ext cx="226175" cy="18565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a:t>
            </a:r>
            <a:endParaRPr lang="vi-VN">
              <a:solidFill>
                <a:srgbClr val="FF0000"/>
              </a:solidFill>
            </a:endParaRPr>
          </a:p>
        </p:txBody>
      </p:sp>
      <p:sp>
        <p:nvSpPr>
          <p:cNvPr id="10304" name="Oval 10303">
            <a:extLst>
              <a:ext uri="{FF2B5EF4-FFF2-40B4-BE49-F238E27FC236}">
                <a16:creationId xmlns:a16="http://schemas.microsoft.com/office/drawing/2014/main" id="{404361D8-2450-AF96-72D1-C17257C26FAD}"/>
              </a:ext>
            </a:extLst>
          </p:cNvPr>
          <p:cNvSpPr/>
          <p:nvPr/>
        </p:nvSpPr>
        <p:spPr>
          <a:xfrm>
            <a:off x="7956930" y="6474597"/>
            <a:ext cx="226175" cy="18565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endParaRPr lang="vi-VN">
              <a:solidFill>
                <a:srgbClr val="FF0000"/>
              </a:solidFill>
            </a:endParaRPr>
          </a:p>
        </p:txBody>
      </p:sp>
      <p:sp>
        <p:nvSpPr>
          <p:cNvPr id="10305" name="Oval 10304">
            <a:extLst>
              <a:ext uri="{FF2B5EF4-FFF2-40B4-BE49-F238E27FC236}">
                <a16:creationId xmlns:a16="http://schemas.microsoft.com/office/drawing/2014/main" id="{CC7EA596-4642-197C-DE1A-2604D034480F}"/>
              </a:ext>
            </a:extLst>
          </p:cNvPr>
          <p:cNvSpPr/>
          <p:nvPr/>
        </p:nvSpPr>
        <p:spPr>
          <a:xfrm>
            <a:off x="6568063" y="6575390"/>
            <a:ext cx="226175" cy="18565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a:t>
            </a:r>
            <a:endParaRPr lang="vi-VN">
              <a:solidFill>
                <a:srgbClr val="FF0000"/>
              </a:solidFill>
            </a:endParaRPr>
          </a:p>
        </p:txBody>
      </p:sp>
      <p:sp>
        <p:nvSpPr>
          <p:cNvPr id="21" name="TextBox 20">
            <a:extLst>
              <a:ext uri="{FF2B5EF4-FFF2-40B4-BE49-F238E27FC236}">
                <a16:creationId xmlns:a16="http://schemas.microsoft.com/office/drawing/2014/main" id="{7AA405B3-7EF1-A069-8C68-C7D249B86996}"/>
              </a:ext>
            </a:extLst>
          </p:cNvPr>
          <p:cNvSpPr txBox="1"/>
          <p:nvPr/>
        </p:nvSpPr>
        <p:spPr>
          <a:xfrm>
            <a:off x="1284685" y="2155499"/>
            <a:ext cx="6381649" cy="369332"/>
          </a:xfrm>
          <a:prstGeom prst="rect">
            <a:avLst/>
          </a:prstGeom>
          <a:noFill/>
        </p:spPr>
        <p:txBody>
          <a:bodyPr wrap="square">
            <a:spAutoFit/>
          </a:bodyPr>
          <a:lstStyle/>
          <a:p>
            <a:r>
              <a:rPr lang="en-US">
                <a:hlinkClick r:id="rId9"/>
              </a:rPr>
              <a:t>Demo: https://tools.webdevpuneet.com/css-clip-path-generator/</a:t>
            </a:r>
            <a:r>
              <a:rPr lang="en-US"/>
              <a:t> </a:t>
            </a:r>
          </a:p>
        </p:txBody>
      </p:sp>
      <p:sp>
        <p:nvSpPr>
          <p:cNvPr id="23" name="TextBox 22">
            <a:extLst>
              <a:ext uri="{FF2B5EF4-FFF2-40B4-BE49-F238E27FC236}">
                <a16:creationId xmlns:a16="http://schemas.microsoft.com/office/drawing/2014/main" id="{3027BB86-6910-A3C5-5791-A7C9699AE0F5}"/>
              </a:ext>
            </a:extLst>
          </p:cNvPr>
          <p:cNvSpPr txBox="1"/>
          <p:nvPr/>
        </p:nvSpPr>
        <p:spPr>
          <a:xfrm>
            <a:off x="8134035" y="4898791"/>
            <a:ext cx="4716573" cy="307777"/>
          </a:xfrm>
          <a:prstGeom prst="rect">
            <a:avLst/>
          </a:prstGeom>
          <a:noFill/>
        </p:spPr>
        <p:txBody>
          <a:bodyPr wrap="square">
            <a:spAutoFit/>
          </a:bodyPr>
          <a:lstStyle/>
          <a:p>
            <a:r>
              <a:rPr lang="en-US" sz="1400" b="1">
                <a:solidFill>
                  <a:srgbClr val="0563C1"/>
                </a:solidFill>
                <a:hlinkClick r:id="rId10">
                  <a:extLst>
                    <a:ext uri="{A12FA001-AC4F-418D-AE19-62706E023703}">
                      <ahyp:hlinkClr xmlns:ahyp="http://schemas.microsoft.com/office/drawing/2018/hyperlinkcolor" val="tx"/>
                    </a:ext>
                  </a:extLst>
                </a:hlinkClick>
              </a:rPr>
              <a:t>https://github.com/galailaptrinh/</a:t>
            </a:r>
            <a:r>
              <a:rPr lang="en-US" sz="1400" b="1">
                <a:solidFill>
                  <a:srgbClr val="0000CC"/>
                </a:solidFill>
                <a:hlinkClick r:id="rId10">
                  <a:extLst>
                    <a:ext uri="{A12FA001-AC4F-418D-AE19-62706E023703}">
                      <ahyp:hlinkClr xmlns:ahyp="http://schemas.microsoft.com/office/drawing/2018/hyperlinkcolor" val="tx"/>
                    </a:ext>
                  </a:extLst>
                </a:hlinkClick>
              </a:rPr>
              <a:t>tuhoc-html-css</a:t>
            </a:r>
            <a:r>
              <a:rPr lang="en-US" sz="1400" b="1">
                <a:solidFill>
                  <a:srgbClr val="0000CC"/>
                </a:solidFill>
              </a:rPr>
              <a:t> </a:t>
            </a:r>
          </a:p>
        </p:txBody>
      </p:sp>
      <p:pic>
        <p:nvPicPr>
          <p:cNvPr id="10306" name="Picture 10305">
            <a:extLst>
              <a:ext uri="{FF2B5EF4-FFF2-40B4-BE49-F238E27FC236}">
                <a16:creationId xmlns:a16="http://schemas.microsoft.com/office/drawing/2014/main" id="{9F27DF2D-BDFC-B517-032A-1A3C0EE6E660}"/>
              </a:ext>
            </a:extLst>
          </p:cNvPr>
          <p:cNvPicPr>
            <a:picLocks noChangeAspect="1"/>
          </p:cNvPicPr>
          <p:nvPr/>
        </p:nvPicPr>
        <p:blipFill rotWithShape="1">
          <a:blip r:embed="rId11"/>
          <a:srcRect t="6484" r="47370"/>
          <a:stretch/>
        </p:blipFill>
        <p:spPr>
          <a:xfrm>
            <a:off x="8199486" y="5225975"/>
            <a:ext cx="2862430" cy="409738"/>
          </a:xfrm>
          <a:prstGeom prst="rect">
            <a:avLst/>
          </a:prstGeom>
        </p:spPr>
      </p:pic>
    </p:spTree>
    <p:extLst>
      <p:ext uri="{BB962C8B-B14F-4D97-AF65-F5344CB8AC3E}">
        <p14:creationId xmlns:p14="http://schemas.microsoft.com/office/powerpoint/2010/main" val="1297536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18" name="Picture 17">
            <a:extLst>
              <a:ext uri="{FF2B5EF4-FFF2-40B4-BE49-F238E27FC236}">
                <a16:creationId xmlns:a16="http://schemas.microsoft.com/office/drawing/2014/main" id="{FEE0667A-598F-BF41-9221-FED9DAC48BCA}"/>
              </a:ext>
            </a:extLst>
          </p:cNvPr>
          <p:cNvPicPr>
            <a:picLocks noChangeAspect="1"/>
          </p:cNvPicPr>
          <p:nvPr/>
        </p:nvPicPr>
        <p:blipFill>
          <a:blip r:embed="rId5"/>
          <a:stretch>
            <a:fillRect/>
          </a:stretch>
        </p:blipFill>
        <p:spPr>
          <a:xfrm>
            <a:off x="9692663" y="2853129"/>
            <a:ext cx="2403509" cy="1809001"/>
          </a:xfrm>
          <a:prstGeom prst="rect">
            <a:avLst/>
          </a:prstGeom>
        </p:spPr>
      </p:pic>
      <p:pic>
        <p:nvPicPr>
          <p:cNvPr id="22" name="Picture 21">
            <a:extLst>
              <a:ext uri="{FF2B5EF4-FFF2-40B4-BE49-F238E27FC236}">
                <a16:creationId xmlns:a16="http://schemas.microsoft.com/office/drawing/2014/main" id="{AC5BA175-5DF9-1BCD-E6C5-36B8623A4E93}"/>
              </a:ext>
            </a:extLst>
          </p:cNvPr>
          <p:cNvPicPr>
            <a:picLocks noChangeAspect="1"/>
          </p:cNvPicPr>
          <p:nvPr/>
        </p:nvPicPr>
        <p:blipFill>
          <a:blip r:embed="rId6"/>
          <a:stretch>
            <a:fillRect/>
          </a:stretch>
        </p:blipFill>
        <p:spPr>
          <a:xfrm>
            <a:off x="956235" y="2853129"/>
            <a:ext cx="2809875" cy="885825"/>
          </a:xfrm>
          <a:prstGeom prst="rect">
            <a:avLst/>
          </a:prstGeom>
        </p:spPr>
      </p:pic>
      <p:pic>
        <p:nvPicPr>
          <p:cNvPr id="26" name="Picture 25">
            <a:extLst>
              <a:ext uri="{FF2B5EF4-FFF2-40B4-BE49-F238E27FC236}">
                <a16:creationId xmlns:a16="http://schemas.microsoft.com/office/drawing/2014/main" id="{1B2DFD12-896D-DB2B-E7A1-4EA1C743E9AD}"/>
              </a:ext>
            </a:extLst>
          </p:cNvPr>
          <p:cNvPicPr>
            <a:picLocks noChangeAspect="1"/>
          </p:cNvPicPr>
          <p:nvPr/>
        </p:nvPicPr>
        <p:blipFill>
          <a:blip r:embed="rId7"/>
          <a:stretch>
            <a:fillRect/>
          </a:stretch>
        </p:blipFill>
        <p:spPr>
          <a:xfrm>
            <a:off x="4286742" y="2832514"/>
            <a:ext cx="5153025" cy="1828800"/>
          </a:xfrm>
          <a:prstGeom prst="rect">
            <a:avLst/>
          </a:prstGeom>
        </p:spPr>
      </p:pic>
      <p:pic>
        <p:nvPicPr>
          <p:cNvPr id="30" name="Picture 29">
            <a:extLst>
              <a:ext uri="{FF2B5EF4-FFF2-40B4-BE49-F238E27FC236}">
                <a16:creationId xmlns:a16="http://schemas.microsoft.com/office/drawing/2014/main" id="{3BB808BE-5364-6BA2-6792-CB44A4B8E49A}"/>
              </a:ext>
            </a:extLst>
          </p:cNvPr>
          <p:cNvPicPr>
            <a:picLocks noChangeAspect="1"/>
          </p:cNvPicPr>
          <p:nvPr/>
        </p:nvPicPr>
        <p:blipFill>
          <a:blip r:embed="rId8"/>
          <a:stretch>
            <a:fillRect/>
          </a:stretch>
        </p:blipFill>
        <p:spPr>
          <a:xfrm>
            <a:off x="991787" y="4917619"/>
            <a:ext cx="2628900" cy="552450"/>
          </a:xfrm>
          <a:prstGeom prst="rect">
            <a:avLst/>
          </a:prstGeom>
        </p:spPr>
      </p:pic>
      <p:pic>
        <p:nvPicPr>
          <p:cNvPr id="10304" name="Picture 10303">
            <a:extLst>
              <a:ext uri="{FF2B5EF4-FFF2-40B4-BE49-F238E27FC236}">
                <a16:creationId xmlns:a16="http://schemas.microsoft.com/office/drawing/2014/main" id="{2ABC3A0C-4FA5-AF84-3AA9-07FBF6FDFEFB}"/>
              </a:ext>
            </a:extLst>
          </p:cNvPr>
          <p:cNvPicPr>
            <a:picLocks noChangeAspect="1"/>
          </p:cNvPicPr>
          <p:nvPr/>
        </p:nvPicPr>
        <p:blipFill>
          <a:blip r:embed="rId9"/>
          <a:stretch>
            <a:fillRect/>
          </a:stretch>
        </p:blipFill>
        <p:spPr>
          <a:xfrm>
            <a:off x="9692663" y="4852874"/>
            <a:ext cx="1809750" cy="1638300"/>
          </a:xfrm>
          <a:prstGeom prst="rect">
            <a:avLst/>
          </a:prstGeom>
        </p:spPr>
      </p:pic>
      <p:sp>
        <p:nvSpPr>
          <p:cNvPr id="10305" name="TextBox 10304">
            <a:extLst>
              <a:ext uri="{FF2B5EF4-FFF2-40B4-BE49-F238E27FC236}">
                <a16:creationId xmlns:a16="http://schemas.microsoft.com/office/drawing/2014/main" id="{A1C5F3C2-5A6D-184A-F261-D5F4B3EA93D0}"/>
              </a:ext>
            </a:extLst>
          </p:cNvPr>
          <p:cNvSpPr txBox="1"/>
          <p:nvPr/>
        </p:nvSpPr>
        <p:spPr>
          <a:xfrm>
            <a:off x="10664445" y="5811615"/>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40%</a:t>
            </a:r>
            <a:endParaRPr lang="vi-VN" sz="1400" b="1" i="1">
              <a:solidFill>
                <a:srgbClr val="0000CC"/>
              </a:solidFill>
              <a:latin typeface="Times New Roman" pitchFamily="18" charset="0"/>
              <a:cs typeface="Times New Roman" pitchFamily="18" charset="0"/>
            </a:endParaRPr>
          </a:p>
        </p:txBody>
      </p:sp>
      <p:pic>
        <p:nvPicPr>
          <p:cNvPr id="10309" name="Picture 10308">
            <a:extLst>
              <a:ext uri="{FF2B5EF4-FFF2-40B4-BE49-F238E27FC236}">
                <a16:creationId xmlns:a16="http://schemas.microsoft.com/office/drawing/2014/main" id="{C0837B53-5CF4-EE23-BE9E-78D8844454E1}"/>
              </a:ext>
            </a:extLst>
          </p:cNvPr>
          <p:cNvPicPr>
            <a:picLocks noChangeAspect="1"/>
          </p:cNvPicPr>
          <p:nvPr/>
        </p:nvPicPr>
        <p:blipFill>
          <a:blip r:embed="rId10"/>
          <a:stretch>
            <a:fillRect/>
          </a:stretch>
        </p:blipFill>
        <p:spPr>
          <a:xfrm>
            <a:off x="6477348" y="4847298"/>
            <a:ext cx="3095625" cy="514350"/>
          </a:xfrm>
          <a:prstGeom prst="rect">
            <a:avLst/>
          </a:prstGeom>
        </p:spPr>
      </p:pic>
      <p:pic>
        <p:nvPicPr>
          <p:cNvPr id="10311" name="Picture 10310">
            <a:extLst>
              <a:ext uri="{FF2B5EF4-FFF2-40B4-BE49-F238E27FC236}">
                <a16:creationId xmlns:a16="http://schemas.microsoft.com/office/drawing/2014/main" id="{DA6DEF96-8994-A010-3A8F-E265FC71F48C}"/>
              </a:ext>
            </a:extLst>
          </p:cNvPr>
          <p:cNvPicPr>
            <a:picLocks noChangeAspect="1"/>
          </p:cNvPicPr>
          <p:nvPr/>
        </p:nvPicPr>
        <p:blipFill>
          <a:blip r:embed="rId11"/>
          <a:stretch>
            <a:fillRect/>
          </a:stretch>
        </p:blipFill>
        <p:spPr>
          <a:xfrm>
            <a:off x="4344645" y="4867439"/>
            <a:ext cx="1781175" cy="1657350"/>
          </a:xfrm>
          <a:prstGeom prst="rect">
            <a:avLst/>
          </a:prstGeom>
        </p:spPr>
      </p:pic>
      <p:sp>
        <p:nvSpPr>
          <p:cNvPr id="10312" name="TextBox 10311">
            <a:extLst>
              <a:ext uri="{FF2B5EF4-FFF2-40B4-BE49-F238E27FC236}">
                <a16:creationId xmlns:a16="http://schemas.microsoft.com/office/drawing/2014/main" id="{9181A603-4855-6FDE-496A-E7B3F9237DDC}"/>
              </a:ext>
            </a:extLst>
          </p:cNvPr>
          <p:cNvSpPr txBox="1"/>
          <p:nvPr/>
        </p:nvSpPr>
        <p:spPr>
          <a:xfrm>
            <a:off x="5334162" y="5767075"/>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80px</a:t>
            </a:r>
            <a:endParaRPr lang="vi-VN" sz="1400" b="1" i="1">
              <a:solidFill>
                <a:srgbClr val="0000CC"/>
              </a:solidFill>
              <a:latin typeface="Times New Roman" pitchFamily="18" charset="0"/>
              <a:cs typeface="Times New Roman" pitchFamily="18" charset="0"/>
            </a:endParaRPr>
          </a:p>
        </p:txBody>
      </p:sp>
      <p:graphicFrame>
        <p:nvGraphicFramePr>
          <p:cNvPr id="10313" name="Table 10312">
            <a:extLst>
              <a:ext uri="{FF2B5EF4-FFF2-40B4-BE49-F238E27FC236}">
                <a16:creationId xmlns:a16="http://schemas.microsoft.com/office/drawing/2014/main" id="{F86CB8A0-C5FF-6B4F-74E3-A2592B66F3E4}"/>
              </a:ext>
            </a:extLst>
          </p:cNvPr>
          <p:cNvGraphicFramePr>
            <a:graphicFrameLocks noGrp="1"/>
          </p:cNvGraphicFramePr>
          <p:nvPr/>
        </p:nvGraphicFramePr>
        <p:xfrm>
          <a:off x="944677" y="1712425"/>
          <a:ext cx="5642865" cy="920076"/>
        </p:xfrm>
        <a:graphic>
          <a:graphicData uri="http://schemas.openxmlformats.org/drawingml/2006/table">
            <a:tbl>
              <a:tblPr firstRow="1" firstCol="1" bandRow="1">
                <a:tableStyleId>{5C22544A-7EE6-4342-B048-85BDC9FD1C3A}</a:tableStyleId>
              </a:tblPr>
              <a:tblGrid>
                <a:gridCol w="814498">
                  <a:extLst>
                    <a:ext uri="{9D8B030D-6E8A-4147-A177-3AD203B41FA5}">
                      <a16:colId xmlns:a16="http://schemas.microsoft.com/office/drawing/2014/main" val="1140978101"/>
                    </a:ext>
                  </a:extLst>
                </a:gridCol>
                <a:gridCol w="1449659">
                  <a:extLst>
                    <a:ext uri="{9D8B030D-6E8A-4147-A177-3AD203B41FA5}">
                      <a16:colId xmlns:a16="http://schemas.microsoft.com/office/drawing/2014/main" val="405013495"/>
                    </a:ext>
                  </a:extLst>
                </a:gridCol>
                <a:gridCol w="3378708">
                  <a:extLst>
                    <a:ext uri="{9D8B030D-6E8A-4147-A177-3AD203B41FA5}">
                      <a16:colId xmlns:a16="http://schemas.microsoft.com/office/drawing/2014/main" val="197797635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15642410"/>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a:lnSpc>
                          <a:spcPct val="100000"/>
                        </a:lnSpc>
                      </a:pPr>
                      <a:r>
                        <a:rPr lang="en-US" sz="1800" b="1" i="1" kern="1200">
                          <a:solidFill>
                            <a:srgbClr val="FF0000"/>
                          </a:solidFill>
                          <a:latin typeface="Times New Roman" pitchFamily="18" charset="0"/>
                          <a:ea typeface="+mn-ea"/>
                          <a:cs typeface="Times New Roman" pitchFamily="18" charset="0"/>
                        </a:rPr>
                        <a:t>circle()</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tròn</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51033209"/>
                  </a:ext>
                </a:extLst>
              </a:tr>
            </a:tbl>
          </a:graphicData>
        </a:graphic>
      </p:graphicFrame>
      <p:grpSp>
        <p:nvGrpSpPr>
          <p:cNvPr id="2" name="Group 46">
            <a:extLst>
              <a:ext uri="{FF2B5EF4-FFF2-40B4-BE49-F238E27FC236}">
                <a16:creationId xmlns:a16="http://schemas.microsoft.com/office/drawing/2014/main" id="{C5B2F93A-1114-9261-024F-BE3E32E681B7}"/>
              </a:ext>
            </a:extLst>
          </p:cNvPr>
          <p:cNvGrpSpPr>
            <a:grpSpLocks/>
          </p:cNvGrpSpPr>
          <p:nvPr/>
        </p:nvGrpSpPr>
        <p:grpSpPr bwMode="auto">
          <a:xfrm>
            <a:off x="702179" y="712439"/>
            <a:ext cx="3777305" cy="860425"/>
            <a:chOff x="1296" y="1824"/>
            <a:chExt cx="2101" cy="542"/>
          </a:xfrm>
        </p:grpSpPr>
        <p:sp>
          <p:nvSpPr>
            <p:cNvPr id="3" name="AutoShape 47">
              <a:extLst>
                <a:ext uri="{FF2B5EF4-FFF2-40B4-BE49-F238E27FC236}">
                  <a16:creationId xmlns:a16="http://schemas.microsoft.com/office/drawing/2014/main" id="{5E9E31D4-4602-2123-EE95-FEB2032FBAFC}"/>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D1A7D0E5-74B3-2200-EB52-8FF63CBCF6A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F40D99C6-067F-9C07-BF0E-CB24A68DA931}"/>
                </a:ext>
              </a:extLst>
            </p:cNvPr>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Clip-path</a:t>
              </a:r>
            </a:p>
            <a:p>
              <a:pPr algn="ctr"/>
              <a:endParaRPr lang="en-US" sz="2000" b="1">
                <a:solidFill>
                  <a:srgbClr val="CC00FF"/>
                </a:solidFill>
              </a:endParaRPr>
            </a:p>
          </p:txBody>
        </p:sp>
        <p:sp>
          <p:nvSpPr>
            <p:cNvPr id="6" name="Text Box 50">
              <a:extLst>
                <a:ext uri="{FF2B5EF4-FFF2-40B4-BE49-F238E27FC236}">
                  <a16:creationId xmlns:a16="http://schemas.microsoft.com/office/drawing/2014/main" id="{BDB380C8-06EE-C891-C7CC-0F0B586D1FC9}"/>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14</a:t>
              </a:r>
            </a:p>
          </p:txBody>
        </p:sp>
      </p:grpSp>
    </p:spTree>
    <p:extLst>
      <p:ext uri="{BB962C8B-B14F-4D97-AF65-F5344CB8AC3E}">
        <p14:creationId xmlns:p14="http://schemas.microsoft.com/office/powerpoint/2010/main" val="1589268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22" name="Picture 21">
            <a:extLst>
              <a:ext uri="{FF2B5EF4-FFF2-40B4-BE49-F238E27FC236}">
                <a16:creationId xmlns:a16="http://schemas.microsoft.com/office/drawing/2014/main" id="{AC5BA175-5DF9-1BCD-E6C5-36B8623A4E93}"/>
              </a:ext>
            </a:extLst>
          </p:cNvPr>
          <p:cNvPicPr>
            <a:picLocks noChangeAspect="1"/>
          </p:cNvPicPr>
          <p:nvPr/>
        </p:nvPicPr>
        <p:blipFill>
          <a:blip r:embed="rId5"/>
          <a:stretch>
            <a:fillRect/>
          </a:stretch>
        </p:blipFill>
        <p:spPr>
          <a:xfrm>
            <a:off x="956235" y="2853129"/>
            <a:ext cx="2809875" cy="885825"/>
          </a:xfrm>
          <a:prstGeom prst="rect">
            <a:avLst/>
          </a:prstGeom>
        </p:spPr>
      </p:pic>
      <p:pic>
        <p:nvPicPr>
          <p:cNvPr id="3" name="Picture 2">
            <a:extLst>
              <a:ext uri="{FF2B5EF4-FFF2-40B4-BE49-F238E27FC236}">
                <a16:creationId xmlns:a16="http://schemas.microsoft.com/office/drawing/2014/main" id="{FB8B5DCC-7E85-9D5B-944A-A67156265D3A}"/>
              </a:ext>
            </a:extLst>
          </p:cNvPr>
          <p:cNvPicPr>
            <a:picLocks noChangeAspect="1"/>
          </p:cNvPicPr>
          <p:nvPr/>
        </p:nvPicPr>
        <p:blipFill>
          <a:blip r:embed="rId6"/>
          <a:stretch>
            <a:fillRect/>
          </a:stretch>
        </p:blipFill>
        <p:spPr>
          <a:xfrm>
            <a:off x="956235" y="3890193"/>
            <a:ext cx="4724400" cy="1800225"/>
          </a:xfrm>
          <a:prstGeom prst="rect">
            <a:avLst/>
          </a:prstGeom>
        </p:spPr>
      </p:pic>
      <p:grpSp>
        <p:nvGrpSpPr>
          <p:cNvPr id="4" name="Group 3">
            <a:extLst>
              <a:ext uri="{FF2B5EF4-FFF2-40B4-BE49-F238E27FC236}">
                <a16:creationId xmlns:a16="http://schemas.microsoft.com/office/drawing/2014/main" id="{70EA6A61-2ED2-3BBE-2349-70701FDE6086}"/>
              </a:ext>
            </a:extLst>
          </p:cNvPr>
          <p:cNvGrpSpPr/>
          <p:nvPr/>
        </p:nvGrpSpPr>
        <p:grpSpPr>
          <a:xfrm>
            <a:off x="7279279" y="985689"/>
            <a:ext cx="4422596" cy="2773984"/>
            <a:chOff x="7484177" y="797755"/>
            <a:chExt cx="4422596" cy="2773984"/>
          </a:xfrm>
        </p:grpSpPr>
        <p:grpSp>
          <p:nvGrpSpPr>
            <p:cNvPr id="5" name="Group 4">
              <a:extLst>
                <a:ext uri="{FF2B5EF4-FFF2-40B4-BE49-F238E27FC236}">
                  <a16:creationId xmlns:a16="http://schemas.microsoft.com/office/drawing/2014/main" id="{0533650A-F804-CF7C-0487-1A7EFE52D418}"/>
                </a:ext>
              </a:extLst>
            </p:cNvPr>
            <p:cNvGrpSpPr/>
            <p:nvPr/>
          </p:nvGrpSpPr>
          <p:grpSpPr>
            <a:xfrm>
              <a:off x="7484177" y="797755"/>
              <a:ext cx="4422596" cy="2773984"/>
              <a:chOff x="7852583" y="752031"/>
              <a:chExt cx="4422596" cy="2773984"/>
            </a:xfrm>
          </p:grpSpPr>
          <p:grpSp>
            <p:nvGrpSpPr>
              <p:cNvPr id="14" name="Group 13">
                <a:extLst>
                  <a:ext uri="{FF2B5EF4-FFF2-40B4-BE49-F238E27FC236}">
                    <a16:creationId xmlns:a16="http://schemas.microsoft.com/office/drawing/2014/main" id="{43111CB5-D4F9-88C4-1EF7-C7CEEBCF5EE9}"/>
                  </a:ext>
                </a:extLst>
              </p:cNvPr>
              <p:cNvGrpSpPr/>
              <p:nvPr/>
            </p:nvGrpSpPr>
            <p:grpSpPr>
              <a:xfrm>
                <a:off x="8138206" y="996121"/>
                <a:ext cx="4136973" cy="2529894"/>
                <a:chOff x="8140076" y="1713116"/>
                <a:chExt cx="4136973" cy="2529894"/>
              </a:xfrm>
            </p:grpSpPr>
            <p:sp>
              <p:nvSpPr>
                <p:cNvPr id="20" name="Rectangle 19">
                  <a:extLst>
                    <a:ext uri="{FF2B5EF4-FFF2-40B4-BE49-F238E27FC236}">
                      <a16:creationId xmlns:a16="http://schemas.microsoft.com/office/drawing/2014/main" id="{9FB05AD8-25AF-1863-D541-6BE023F3423B}"/>
                    </a:ext>
                  </a:extLst>
                </p:cNvPr>
                <p:cNvSpPr/>
                <p:nvPr/>
              </p:nvSpPr>
              <p:spPr>
                <a:xfrm>
                  <a:off x="8141038" y="3921650"/>
                  <a:ext cx="1010780" cy="321360"/>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100%</a:t>
                  </a:r>
                </a:p>
              </p:txBody>
            </p:sp>
            <p:sp>
              <p:nvSpPr>
                <p:cNvPr id="21" name="Rectangle 20">
                  <a:extLst>
                    <a:ext uri="{FF2B5EF4-FFF2-40B4-BE49-F238E27FC236}">
                      <a16:creationId xmlns:a16="http://schemas.microsoft.com/office/drawing/2014/main" id="{6D27B6CD-5148-C72E-1B05-B689AA759450}"/>
                    </a:ext>
                  </a:extLst>
                </p:cNvPr>
                <p:cNvSpPr/>
                <p:nvPr/>
              </p:nvSpPr>
              <p:spPr>
                <a:xfrm>
                  <a:off x="8140076" y="1739633"/>
                  <a:ext cx="938140" cy="315702"/>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0%</a:t>
                  </a:r>
                </a:p>
              </p:txBody>
            </p:sp>
            <p:sp>
              <p:nvSpPr>
                <p:cNvPr id="23" name="Rectangle 22">
                  <a:extLst>
                    <a:ext uri="{FF2B5EF4-FFF2-40B4-BE49-F238E27FC236}">
                      <a16:creationId xmlns:a16="http://schemas.microsoft.com/office/drawing/2014/main" id="{3FF487F0-44B2-EC11-8A6F-3914A8152420}"/>
                    </a:ext>
                  </a:extLst>
                </p:cNvPr>
                <p:cNvSpPr/>
                <p:nvPr/>
              </p:nvSpPr>
              <p:spPr>
                <a:xfrm>
                  <a:off x="11053520" y="1713116"/>
                  <a:ext cx="1223528"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0%</a:t>
                  </a:r>
                </a:p>
              </p:txBody>
            </p:sp>
            <p:sp>
              <p:nvSpPr>
                <p:cNvPr id="24" name="Rectangle 23">
                  <a:extLst>
                    <a:ext uri="{FF2B5EF4-FFF2-40B4-BE49-F238E27FC236}">
                      <a16:creationId xmlns:a16="http://schemas.microsoft.com/office/drawing/2014/main" id="{76A0B527-527A-2583-5DFD-331DC6C18B3E}"/>
                    </a:ext>
                  </a:extLst>
                </p:cNvPr>
                <p:cNvSpPr/>
                <p:nvPr/>
              </p:nvSpPr>
              <p:spPr>
                <a:xfrm>
                  <a:off x="11053520" y="3875799"/>
                  <a:ext cx="1223529"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100%</a:t>
                  </a:r>
                </a:p>
              </p:txBody>
            </p:sp>
          </p:grpSp>
          <p:cxnSp>
            <p:nvCxnSpPr>
              <p:cNvPr id="15" name="Straight Arrow Connector 14">
                <a:extLst>
                  <a:ext uri="{FF2B5EF4-FFF2-40B4-BE49-F238E27FC236}">
                    <a16:creationId xmlns:a16="http://schemas.microsoft.com/office/drawing/2014/main" id="{152A8E30-5ED8-1DAA-C954-18CD73F56312}"/>
                  </a:ext>
                </a:extLst>
              </p:cNvPr>
              <p:cNvCxnSpPr/>
              <p:nvPr/>
            </p:nvCxnSpPr>
            <p:spPr>
              <a:xfrm>
                <a:off x="9217786" y="1105808"/>
                <a:ext cx="1786833" cy="0"/>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5416F25-FF88-24B3-7A9E-96AB2250C6B8}"/>
                  </a:ext>
                </a:extLst>
              </p:cNvPr>
              <p:cNvCxnSpPr>
                <a:cxnSpLocks/>
              </p:cNvCxnSpPr>
              <p:nvPr/>
            </p:nvCxnSpPr>
            <p:spPr>
              <a:xfrm>
                <a:off x="8845997" y="1398239"/>
                <a:ext cx="0" cy="1706702"/>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9D3498C-6CB4-25EC-6344-7127171739F1}"/>
                  </a:ext>
                </a:extLst>
              </p:cNvPr>
              <p:cNvSpPr/>
              <p:nvPr/>
            </p:nvSpPr>
            <p:spPr>
              <a:xfrm>
                <a:off x="7852583" y="2008900"/>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y </a:t>
                </a:r>
              </a:p>
            </p:txBody>
          </p:sp>
          <p:sp>
            <p:nvSpPr>
              <p:cNvPr id="19" name="Rectangle 18">
                <a:extLst>
                  <a:ext uri="{FF2B5EF4-FFF2-40B4-BE49-F238E27FC236}">
                    <a16:creationId xmlns:a16="http://schemas.microsoft.com/office/drawing/2014/main" id="{E5D56447-193F-CA59-97DA-A549BAFBD113}"/>
                  </a:ext>
                </a:extLst>
              </p:cNvPr>
              <p:cNvSpPr/>
              <p:nvPr/>
            </p:nvSpPr>
            <p:spPr>
              <a:xfrm>
                <a:off x="9620923" y="752031"/>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x </a:t>
                </a:r>
              </a:p>
            </p:txBody>
          </p:sp>
        </p:grpSp>
        <p:pic>
          <p:nvPicPr>
            <p:cNvPr id="6" name="Picture 5">
              <a:extLst>
                <a:ext uri="{FF2B5EF4-FFF2-40B4-BE49-F238E27FC236}">
                  <a16:creationId xmlns:a16="http://schemas.microsoft.com/office/drawing/2014/main" id="{B941AD68-4D8F-D7AE-D3AF-E51EAC0F77E3}"/>
                </a:ext>
              </a:extLst>
            </p:cNvPr>
            <p:cNvPicPr>
              <a:picLocks noChangeAspect="1"/>
            </p:cNvPicPr>
            <p:nvPr/>
          </p:nvPicPr>
          <p:blipFill>
            <a:blip r:embed="rId7"/>
            <a:stretch>
              <a:fillRect/>
            </a:stretch>
          </p:blipFill>
          <p:spPr>
            <a:xfrm>
              <a:off x="8765013" y="1390274"/>
              <a:ext cx="1918228" cy="1772044"/>
            </a:xfrm>
            <a:prstGeom prst="rect">
              <a:avLst/>
            </a:prstGeom>
          </p:spPr>
        </p:pic>
      </p:grpSp>
      <p:pic>
        <p:nvPicPr>
          <p:cNvPr id="27" name="Picture 26">
            <a:extLst>
              <a:ext uri="{FF2B5EF4-FFF2-40B4-BE49-F238E27FC236}">
                <a16:creationId xmlns:a16="http://schemas.microsoft.com/office/drawing/2014/main" id="{C2D21E6A-0898-5782-91F4-4CF3F1D79646}"/>
              </a:ext>
            </a:extLst>
          </p:cNvPr>
          <p:cNvPicPr>
            <a:picLocks noChangeAspect="1"/>
          </p:cNvPicPr>
          <p:nvPr/>
        </p:nvPicPr>
        <p:blipFill>
          <a:blip r:embed="rId8"/>
          <a:stretch>
            <a:fillRect/>
          </a:stretch>
        </p:blipFill>
        <p:spPr>
          <a:xfrm>
            <a:off x="5873362" y="3988615"/>
            <a:ext cx="2409825" cy="1704975"/>
          </a:xfrm>
          <a:prstGeom prst="rect">
            <a:avLst/>
          </a:prstGeom>
        </p:spPr>
      </p:pic>
      <p:pic>
        <p:nvPicPr>
          <p:cNvPr id="29" name="Picture 28">
            <a:extLst>
              <a:ext uri="{FF2B5EF4-FFF2-40B4-BE49-F238E27FC236}">
                <a16:creationId xmlns:a16="http://schemas.microsoft.com/office/drawing/2014/main" id="{A3ED1BED-519D-F863-7CB0-3B07BDF2A1FC}"/>
              </a:ext>
            </a:extLst>
          </p:cNvPr>
          <p:cNvPicPr>
            <a:picLocks noChangeAspect="1"/>
          </p:cNvPicPr>
          <p:nvPr/>
        </p:nvPicPr>
        <p:blipFill>
          <a:blip r:embed="rId9"/>
          <a:stretch>
            <a:fillRect/>
          </a:stretch>
        </p:blipFill>
        <p:spPr>
          <a:xfrm>
            <a:off x="5759062" y="5906400"/>
            <a:ext cx="2524125" cy="323850"/>
          </a:xfrm>
          <a:prstGeom prst="rect">
            <a:avLst/>
          </a:prstGeom>
        </p:spPr>
      </p:pic>
      <p:pic>
        <p:nvPicPr>
          <p:cNvPr id="10306" name="Picture 10305">
            <a:extLst>
              <a:ext uri="{FF2B5EF4-FFF2-40B4-BE49-F238E27FC236}">
                <a16:creationId xmlns:a16="http://schemas.microsoft.com/office/drawing/2014/main" id="{B6BD4EFC-484A-71D8-D527-33AFE134C7F0}"/>
              </a:ext>
            </a:extLst>
          </p:cNvPr>
          <p:cNvPicPr>
            <a:picLocks noChangeAspect="1"/>
          </p:cNvPicPr>
          <p:nvPr/>
        </p:nvPicPr>
        <p:blipFill>
          <a:blip r:embed="rId10"/>
          <a:stretch>
            <a:fillRect/>
          </a:stretch>
        </p:blipFill>
        <p:spPr>
          <a:xfrm>
            <a:off x="9235515" y="4004492"/>
            <a:ext cx="2000250" cy="1571625"/>
          </a:xfrm>
          <a:prstGeom prst="rect">
            <a:avLst/>
          </a:prstGeom>
        </p:spPr>
      </p:pic>
      <p:pic>
        <p:nvPicPr>
          <p:cNvPr id="10308" name="Picture 10307">
            <a:extLst>
              <a:ext uri="{FF2B5EF4-FFF2-40B4-BE49-F238E27FC236}">
                <a16:creationId xmlns:a16="http://schemas.microsoft.com/office/drawing/2014/main" id="{686F0CAE-01A2-1E1E-21DF-0A02148DDB9D}"/>
              </a:ext>
            </a:extLst>
          </p:cNvPr>
          <p:cNvPicPr>
            <a:picLocks noChangeAspect="1"/>
          </p:cNvPicPr>
          <p:nvPr/>
        </p:nvPicPr>
        <p:blipFill>
          <a:blip r:embed="rId11"/>
          <a:stretch>
            <a:fillRect/>
          </a:stretch>
        </p:blipFill>
        <p:spPr>
          <a:xfrm>
            <a:off x="8920976" y="5872311"/>
            <a:ext cx="3175196" cy="285750"/>
          </a:xfrm>
          <a:prstGeom prst="rect">
            <a:avLst/>
          </a:prstGeom>
        </p:spPr>
      </p:pic>
      <p:cxnSp>
        <p:nvCxnSpPr>
          <p:cNvPr id="10313" name="Straight Connector 10312">
            <a:extLst>
              <a:ext uri="{FF2B5EF4-FFF2-40B4-BE49-F238E27FC236}">
                <a16:creationId xmlns:a16="http://schemas.microsoft.com/office/drawing/2014/main" id="{C3BF7455-DD30-708A-F6E1-35B385F9134C}"/>
              </a:ext>
            </a:extLst>
          </p:cNvPr>
          <p:cNvCxnSpPr>
            <a:stCxn id="6" idx="0"/>
            <a:endCxn id="6" idx="2"/>
          </p:cNvCxnSpPr>
          <p:nvPr/>
        </p:nvCxnSpPr>
        <p:spPr>
          <a:xfrm>
            <a:off x="9519229" y="1578208"/>
            <a:ext cx="0" cy="17720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15" name="Straight Connector 10314">
            <a:extLst>
              <a:ext uri="{FF2B5EF4-FFF2-40B4-BE49-F238E27FC236}">
                <a16:creationId xmlns:a16="http://schemas.microsoft.com/office/drawing/2014/main" id="{18BE763A-1969-6408-C9DD-43CC5500EC18}"/>
              </a:ext>
            </a:extLst>
          </p:cNvPr>
          <p:cNvCxnSpPr>
            <a:stCxn id="6" idx="1"/>
            <a:endCxn id="6" idx="3"/>
          </p:cNvCxnSpPr>
          <p:nvPr/>
        </p:nvCxnSpPr>
        <p:spPr>
          <a:xfrm>
            <a:off x="8560115" y="2464230"/>
            <a:ext cx="191822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316" name="TextBox 10315">
            <a:extLst>
              <a:ext uri="{FF2B5EF4-FFF2-40B4-BE49-F238E27FC236}">
                <a16:creationId xmlns:a16="http://schemas.microsoft.com/office/drawing/2014/main" id="{23D81083-DC91-77C1-1B6F-2B6A3235DF95}"/>
              </a:ext>
            </a:extLst>
          </p:cNvPr>
          <p:cNvSpPr txBox="1"/>
          <p:nvPr/>
        </p:nvSpPr>
        <p:spPr>
          <a:xfrm>
            <a:off x="1997574" y="5872609"/>
            <a:ext cx="1044144"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Bán kính</a:t>
            </a:r>
            <a:endParaRPr lang="vi-VN" sz="1400" b="1" i="1">
              <a:solidFill>
                <a:srgbClr val="0000CC"/>
              </a:solidFill>
              <a:latin typeface="Times New Roman" pitchFamily="18" charset="0"/>
              <a:cs typeface="Times New Roman" pitchFamily="18" charset="0"/>
            </a:endParaRPr>
          </a:p>
        </p:txBody>
      </p:sp>
      <p:cxnSp>
        <p:nvCxnSpPr>
          <p:cNvPr id="10317" name="Straight Arrow Connector 10316">
            <a:extLst>
              <a:ext uri="{FF2B5EF4-FFF2-40B4-BE49-F238E27FC236}">
                <a16:creationId xmlns:a16="http://schemas.microsoft.com/office/drawing/2014/main" id="{4FDE67DF-A29E-3CBE-E171-847137BC3ED9}"/>
              </a:ext>
            </a:extLst>
          </p:cNvPr>
          <p:cNvCxnSpPr>
            <a:cxnSpLocks/>
            <a:endCxn id="10316" idx="0"/>
          </p:cNvCxnSpPr>
          <p:nvPr/>
        </p:nvCxnSpPr>
        <p:spPr>
          <a:xfrm flipH="1">
            <a:off x="2519646" y="5576117"/>
            <a:ext cx="522072" cy="296492"/>
          </a:xfrm>
          <a:prstGeom prst="straightConnector1">
            <a:avLst/>
          </a:prstGeom>
          <a:ln w="28575">
            <a:solidFill>
              <a:srgbClr val="8500FF"/>
            </a:solidFill>
            <a:tailEnd type="triangle"/>
          </a:ln>
        </p:spPr>
        <p:style>
          <a:lnRef idx="1">
            <a:schemeClr val="accent1"/>
          </a:lnRef>
          <a:fillRef idx="0">
            <a:schemeClr val="accent1"/>
          </a:fillRef>
          <a:effectRef idx="0">
            <a:schemeClr val="accent1"/>
          </a:effectRef>
          <a:fontRef idx="minor">
            <a:schemeClr val="tx1"/>
          </a:fontRef>
        </p:style>
      </p:cxnSp>
      <p:cxnSp>
        <p:nvCxnSpPr>
          <p:cNvPr id="10319" name="Straight Arrow Connector 10318">
            <a:extLst>
              <a:ext uri="{FF2B5EF4-FFF2-40B4-BE49-F238E27FC236}">
                <a16:creationId xmlns:a16="http://schemas.microsoft.com/office/drawing/2014/main" id="{89CAAD9F-1226-DF36-82DE-922AD19D5EEA}"/>
              </a:ext>
            </a:extLst>
          </p:cNvPr>
          <p:cNvCxnSpPr>
            <a:cxnSpLocks/>
          </p:cNvCxnSpPr>
          <p:nvPr/>
        </p:nvCxnSpPr>
        <p:spPr>
          <a:xfrm>
            <a:off x="3940543" y="5633268"/>
            <a:ext cx="0" cy="239043"/>
          </a:xfrm>
          <a:prstGeom prst="straightConnector1">
            <a:avLst/>
          </a:prstGeom>
          <a:ln w="28575">
            <a:solidFill>
              <a:srgbClr val="8500FF"/>
            </a:solidFill>
            <a:tailEnd type="triangle"/>
          </a:ln>
        </p:spPr>
        <p:style>
          <a:lnRef idx="1">
            <a:schemeClr val="accent1"/>
          </a:lnRef>
          <a:fillRef idx="0">
            <a:schemeClr val="accent1"/>
          </a:fillRef>
          <a:effectRef idx="0">
            <a:schemeClr val="accent1"/>
          </a:effectRef>
          <a:fontRef idx="minor">
            <a:schemeClr val="tx1"/>
          </a:fontRef>
        </p:style>
      </p:cxnSp>
      <p:sp>
        <p:nvSpPr>
          <p:cNvPr id="10321" name="TextBox 10320">
            <a:extLst>
              <a:ext uri="{FF2B5EF4-FFF2-40B4-BE49-F238E27FC236}">
                <a16:creationId xmlns:a16="http://schemas.microsoft.com/office/drawing/2014/main" id="{5931A3CD-FD57-883B-AEDA-F7C0D1C115AF}"/>
              </a:ext>
            </a:extLst>
          </p:cNvPr>
          <p:cNvSpPr txBox="1"/>
          <p:nvPr/>
        </p:nvSpPr>
        <p:spPr>
          <a:xfrm>
            <a:off x="3639588" y="5936626"/>
            <a:ext cx="505200" cy="369332"/>
          </a:xfrm>
          <a:prstGeom prst="rect">
            <a:avLst/>
          </a:prstGeom>
          <a:solidFill>
            <a:srgbClr val="FFFF00"/>
          </a:solidFill>
        </p:spPr>
        <p:txBody>
          <a:bodyPr wrap="square">
            <a:spAutoFit/>
          </a:bodyPr>
          <a:lstStyle/>
          <a:p>
            <a:pPr algn="ctr"/>
            <a:r>
              <a:rPr lang="en-US" b="1" i="1">
                <a:solidFill>
                  <a:srgbClr val="0000CC"/>
                </a:solidFill>
                <a:latin typeface="Times New Roman" pitchFamily="18" charset="0"/>
                <a:cs typeface="Times New Roman" pitchFamily="18" charset="0"/>
              </a:rPr>
              <a:t>x</a:t>
            </a:r>
            <a:endParaRPr lang="vi-VN" b="1" i="1">
              <a:solidFill>
                <a:srgbClr val="0000CC"/>
              </a:solidFill>
              <a:latin typeface="Times New Roman" pitchFamily="18" charset="0"/>
              <a:cs typeface="Times New Roman" pitchFamily="18" charset="0"/>
            </a:endParaRPr>
          </a:p>
        </p:txBody>
      </p:sp>
      <p:cxnSp>
        <p:nvCxnSpPr>
          <p:cNvPr id="10322" name="Straight Arrow Connector 10321">
            <a:extLst>
              <a:ext uri="{FF2B5EF4-FFF2-40B4-BE49-F238E27FC236}">
                <a16:creationId xmlns:a16="http://schemas.microsoft.com/office/drawing/2014/main" id="{CEC50FEE-A149-4228-D47C-2C790B0374F3}"/>
              </a:ext>
            </a:extLst>
          </p:cNvPr>
          <p:cNvCxnSpPr>
            <a:cxnSpLocks/>
          </p:cNvCxnSpPr>
          <p:nvPr/>
        </p:nvCxnSpPr>
        <p:spPr>
          <a:xfrm>
            <a:off x="4512037" y="5657216"/>
            <a:ext cx="0" cy="239043"/>
          </a:xfrm>
          <a:prstGeom prst="straightConnector1">
            <a:avLst/>
          </a:prstGeom>
          <a:ln w="28575">
            <a:solidFill>
              <a:srgbClr val="8500FF"/>
            </a:solidFill>
            <a:tailEnd type="triangle"/>
          </a:ln>
        </p:spPr>
        <p:style>
          <a:lnRef idx="1">
            <a:schemeClr val="accent1"/>
          </a:lnRef>
          <a:fillRef idx="0">
            <a:schemeClr val="accent1"/>
          </a:fillRef>
          <a:effectRef idx="0">
            <a:schemeClr val="accent1"/>
          </a:effectRef>
          <a:fontRef idx="minor">
            <a:schemeClr val="tx1"/>
          </a:fontRef>
        </p:style>
      </p:cxnSp>
      <p:sp>
        <p:nvSpPr>
          <p:cNvPr id="10323" name="TextBox 10322">
            <a:extLst>
              <a:ext uri="{FF2B5EF4-FFF2-40B4-BE49-F238E27FC236}">
                <a16:creationId xmlns:a16="http://schemas.microsoft.com/office/drawing/2014/main" id="{3E82653D-F3FA-D066-8F12-161161941792}"/>
              </a:ext>
            </a:extLst>
          </p:cNvPr>
          <p:cNvSpPr txBox="1"/>
          <p:nvPr/>
        </p:nvSpPr>
        <p:spPr>
          <a:xfrm>
            <a:off x="4283310" y="5936626"/>
            <a:ext cx="505200" cy="369332"/>
          </a:xfrm>
          <a:prstGeom prst="rect">
            <a:avLst/>
          </a:prstGeom>
          <a:solidFill>
            <a:srgbClr val="FFFF00"/>
          </a:solidFill>
        </p:spPr>
        <p:txBody>
          <a:bodyPr wrap="square">
            <a:spAutoFit/>
          </a:bodyPr>
          <a:lstStyle/>
          <a:p>
            <a:pPr algn="ctr"/>
            <a:r>
              <a:rPr lang="en-US" b="1" i="1">
                <a:solidFill>
                  <a:srgbClr val="0000CC"/>
                </a:solidFill>
                <a:latin typeface="Times New Roman" pitchFamily="18" charset="0"/>
                <a:cs typeface="Times New Roman" pitchFamily="18" charset="0"/>
              </a:rPr>
              <a:t>y</a:t>
            </a:r>
            <a:endParaRPr lang="vi-VN" b="1" i="1">
              <a:solidFill>
                <a:srgbClr val="0000CC"/>
              </a:solidFill>
              <a:latin typeface="Times New Roman" pitchFamily="18" charset="0"/>
              <a:cs typeface="Times New Roman" pitchFamily="18" charset="0"/>
            </a:endParaRPr>
          </a:p>
        </p:txBody>
      </p:sp>
      <p:graphicFrame>
        <p:nvGraphicFramePr>
          <p:cNvPr id="10324" name="Table 10323">
            <a:extLst>
              <a:ext uri="{FF2B5EF4-FFF2-40B4-BE49-F238E27FC236}">
                <a16:creationId xmlns:a16="http://schemas.microsoft.com/office/drawing/2014/main" id="{1E579BD4-A8C1-8215-0507-2D60A21EA463}"/>
              </a:ext>
            </a:extLst>
          </p:cNvPr>
          <p:cNvGraphicFramePr>
            <a:graphicFrameLocks noGrp="1"/>
          </p:cNvGraphicFramePr>
          <p:nvPr/>
        </p:nvGraphicFramePr>
        <p:xfrm>
          <a:off x="943313" y="1571998"/>
          <a:ext cx="5642865" cy="920076"/>
        </p:xfrm>
        <a:graphic>
          <a:graphicData uri="http://schemas.openxmlformats.org/drawingml/2006/table">
            <a:tbl>
              <a:tblPr firstRow="1" firstCol="1" bandRow="1">
                <a:tableStyleId>{5C22544A-7EE6-4342-B048-85BDC9FD1C3A}</a:tableStyleId>
              </a:tblPr>
              <a:tblGrid>
                <a:gridCol w="814498">
                  <a:extLst>
                    <a:ext uri="{9D8B030D-6E8A-4147-A177-3AD203B41FA5}">
                      <a16:colId xmlns:a16="http://schemas.microsoft.com/office/drawing/2014/main" val="1140978101"/>
                    </a:ext>
                  </a:extLst>
                </a:gridCol>
                <a:gridCol w="1449659">
                  <a:extLst>
                    <a:ext uri="{9D8B030D-6E8A-4147-A177-3AD203B41FA5}">
                      <a16:colId xmlns:a16="http://schemas.microsoft.com/office/drawing/2014/main" val="405013495"/>
                    </a:ext>
                  </a:extLst>
                </a:gridCol>
                <a:gridCol w="3378708">
                  <a:extLst>
                    <a:ext uri="{9D8B030D-6E8A-4147-A177-3AD203B41FA5}">
                      <a16:colId xmlns:a16="http://schemas.microsoft.com/office/drawing/2014/main" val="197797635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15642410"/>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a:lnSpc>
                          <a:spcPct val="100000"/>
                        </a:lnSpc>
                      </a:pPr>
                      <a:r>
                        <a:rPr lang="en-US" sz="1800" b="1" i="1" kern="1200">
                          <a:solidFill>
                            <a:srgbClr val="FF0000"/>
                          </a:solidFill>
                          <a:latin typeface="Times New Roman" pitchFamily="18" charset="0"/>
                          <a:ea typeface="+mn-ea"/>
                          <a:cs typeface="Times New Roman" pitchFamily="18" charset="0"/>
                        </a:rPr>
                        <a:t>circle()</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tròn</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51033209"/>
                  </a:ext>
                </a:extLst>
              </a:tr>
            </a:tbl>
          </a:graphicData>
        </a:graphic>
      </p:graphicFrame>
      <p:grpSp>
        <p:nvGrpSpPr>
          <p:cNvPr id="2" name="Group 46">
            <a:extLst>
              <a:ext uri="{FF2B5EF4-FFF2-40B4-BE49-F238E27FC236}">
                <a16:creationId xmlns:a16="http://schemas.microsoft.com/office/drawing/2014/main" id="{FD5731ED-A838-66B1-0FB2-1EACC16FD87F}"/>
              </a:ext>
            </a:extLst>
          </p:cNvPr>
          <p:cNvGrpSpPr>
            <a:grpSpLocks/>
          </p:cNvGrpSpPr>
          <p:nvPr/>
        </p:nvGrpSpPr>
        <p:grpSpPr bwMode="auto">
          <a:xfrm>
            <a:off x="702179" y="712439"/>
            <a:ext cx="3777305" cy="860425"/>
            <a:chOff x="1296" y="1824"/>
            <a:chExt cx="2101" cy="542"/>
          </a:xfrm>
        </p:grpSpPr>
        <p:sp>
          <p:nvSpPr>
            <p:cNvPr id="18" name="AutoShape 47">
              <a:extLst>
                <a:ext uri="{FF2B5EF4-FFF2-40B4-BE49-F238E27FC236}">
                  <a16:creationId xmlns:a16="http://schemas.microsoft.com/office/drawing/2014/main" id="{84A26A9F-93E4-A859-5667-970A406A7524}"/>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5" name="AutoShape 48">
              <a:extLst>
                <a:ext uri="{FF2B5EF4-FFF2-40B4-BE49-F238E27FC236}">
                  <a16:creationId xmlns:a16="http://schemas.microsoft.com/office/drawing/2014/main" id="{9F6AF377-A52A-AF29-A8EB-D3767DA92B3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6" name="Text Box 49">
              <a:extLst>
                <a:ext uri="{FF2B5EF4-FFF2-40B4-BE49-F238E27FC236}">
                  <a16:creationId xmlns:a16="http://schemas.microsoft.com/office/drawing/2014/main" id="{60CFAFF1-784A-BFB2-DC1B-3F1DF3BA006A}"/>
                </a:ext>
              </a:extLst>
            </p:cNvPr>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Clip-path</a:t>
              </a:r>
            </a:p>
            <a:p>
              <a:pPr algn="ctr"/>
              <a:endParaRPr lang="en-US" sz="2000" b="1">
                <a:solidFill>
                  <a:srgbClr val="CC00FF"/>
                </a:solidFill>
              </a:endParaRPr>
            </a:p>
          </p:txBody>
        </p:sp>
        <p:sp>
          <p:nvSpPr>
            <p:cNvPr id="28" name="Text Box 50">
              <a:extLst>
                <a:ext uri="{FF2B5EF4-FFF2-40B4-BE49-F238E27FC236}">
                  <a16:creationId xmlns:a16="http://schemas.microsoft.com/office/drawing/2014/main" id="{E8CAE644-7362-6DAA-DB5F-0D7A8E975969}"/>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14</a:t>
              </a:r>
            </a:p>
          </p:txBody>
        </p:sp>
      </p:grpSp>
    </p:spTree>
    <p:extLst>
      <p:ext uri="{BB962C8B-B14F-4D97-AF65-F5344CB8AC3E}">
        <p14:creationId xmlns:p14="http://schemas.microsoft.com/office/powerpoint/2010/main" val="531367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22" name="Picture 21">
            <a:extLst>
              <a:ext uri="{FF2B5EF4-FFF2-40B4-BE49-F238E27FC236}">
                <a16:creationId xmlns:a16="http://schemas.microsoft.com/office/drawing/2014/main" id="{AC5BA175-5DF9-1BCD-E6C5-36B8623A4E93}"/>
              </a:ext>
            </a:extLst>
          </p:cNvPr>
          <p:cNvPicPr>
            <a:picLocks noChangeAspect="1"/>
          </p:cNvPicPr>
          <p:nvPr/>
        </p:nvPicPr>
        <p:blipFill>
          <a:blip r:embed="rId5"/>
          <a:stretch>
            <a:fillRect/>
          </a:stretch>
        </p:blipFill>
        <p:spPr>
          <a:xfrm>
            <a:off x="943313" y="2367622"/>
            <a:ext cx="2809875" cy="885825"/>
          </a:xfrm>
          <a:prstGeom prst="rect">
            <a:avLst/>
          </a:prstGeom>
        </p:spPr>
      </p:pic>
      <p:graphicFrame>
        <p:nvGraphicFramePr>
          <p:cNvPr id="10324" name="Table 10323">
            <a:extLst>
              <a:ext uri="{FF2B5EF4-FFF2-40B4-BE49-F238E27FC236}">
                <a16:creationId xmlns:a16="http://schemas.microsoft.com/office/drawing/2014/main" id="{1E579BD4-A8C1-8215-0507-2D60A21EA463}"/>
              </a:ext>
            </a:extLst>
          </p:cNvPr>
          <p:cNvGraphicFramePr>
            <a:graphicFrameLocks noGrp="1"/>
          </p:cNvGraphicFramePr>
          <p:nvPr/>
        </p:nvGraphicFramePr>
        <p:xfrm>
          <a:off x="5548848" y="860518"/>
          <a:ext cx="5642865" cy="920076"/>
        </p:xfrm>
        <a:graphic>
          <a:graphicData uri="http://schemas.openxmlformats.org/drawingml/2006/table">
            <a:tbl>
              <a:tblPr firstRow="1" firstCol="1" bandRow="1">
                <a:tableStyleId>{5C22544A-7EE6-4342-B048-85BDC9FD1C3A}</a:tableStyleId>
              </a:tblPr>
              <a:tblGrid>
                <a:gridCol w="814498">
                  <a:extLst>
                    <a:ext uri="{9D8B030D-6E8A-4147-A177-3AD203B41FA5}">
                      <a16:colId xmlns:a16="http://schemas.microsoft.com/office/drawing/2014/main" val="1140978101"/>
                    </a:ext>
                  </a:extLst>
                </a:gridCol>
                <a:gridCol w="1449659">
                  <a:extLst>
                    <a:ext uri="{9D8B030D-6E8A-4147-A177-3AD203B41FA5}">
                      <a16:colId xmlns:a16="http://schemas.microsoft.com/office/drawing/2014/main" val="405013495"/>
                    </a:ext>
                  </a:extLst>
                </a:gridCol>
                <a:gridCol w="3378708">
                  <a:extLst>
                    <a:ext uri="{9D8B030D-6E8A-4147-A177-3AD203B41FA5}">
                      <a16:colId xmlns:a16="http://schemas.microsoft.com/office/drawing/2014/main" val="197797635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15642410"/>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inset()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chữ nhật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51033209"/>
                  </a:ext>
                </a:extLst>
              </a:tr>
            </a:tbl>
          </a:graphicData>
        </a:graphic>
      </p:graphicFrame>
      <p:pic>
        <p:nvPicPr>
          <p:cNvPr id="18" name="Picture 17">
            <a:extLst>
              <a:ext uri="{FF2B5EF4-FFF2-40B4-BE49-F238E27FC236}">
                <a16:creationId xmlns:a16="http://schemas.microsoft.com/office/drawing/2014/main" id="{E4B0C8AD-0121-20BB-7A75-97F846B2331B}"/>
              </a:ext>
            </a:extLst>
          </p:cNvPr>
          <p:cNvPicPr>
            <a:picLocks noChangeAspect="1"/>
          </p:cNvPicPr>
          <p:nvPr/>
        </p:nvPicPr>
        <p:blipFill>
          <a:blip r:embed="rId6"/>
          <a:stretch>
            <a:fillRect/>
          </a:stretch>
        </p:blipFill>
        <p:spPr>
          <a:xfrm>
            <a:off x="865784" y="4261836"/>
            <a:ext cx="5796772" cy="1790700"/>
          </a:xfrm>
          <a:prstGeom prst="rect">
            <a:avLst/>
          </a:prstGeom>
        </p:spPr>
      </p:pic>
      <p:pic>
        <p:nvPicPr>
          <p:cNvPr id="30" name="Picture 29">
            <a:extLst>
              <a:ext uri="{FF2B5EF4-FFF2-40B4-BE49-F238E27FC236}">
                <a16:creationId xmlns:a16="http://schemas.microsoft.com/office/drawing/2014/main" id="{46A8FDA6-3304-A683-8F81-5F897AF3573D}"/>
              </a:ext>
            </a:extLst>
          </p:cNvPr>
          <p:cNvPicPr>
            <a:picLocks noChangeAspect="1"/>
          </p:cNvPicPr>
          <p:nvPr/>
        </p:nvPicPr>
        <p:blipFill>
          <a:blip r:embed="rId7"/>
          <a:stretch>
            <a:fillRect/>
          </a:stretch>
        </p:blipFill>
        <p:spPr>
          <a:xfrm>
            <a:off x="3929420" y="2373198"/>
            <a:ext cx="4762500" cy="1790700"/>
          </a:xfrm>
          <a:prstGeom prst="rect">
            <a:avLst/>
          </a:prstGeom>
        </p:spPr>
      </p:pic>
      <p:sp>
        <p:nvSpPr>
          <p:cNvPr id="31" name="Arrow: Right 30">
            <a:extLst>
              <a:ext uri="{FF2B5EF4-FFF2-40B4-BE49-F238E27FC236}">
                <a16:creationId xmlns:a16="http://schemas.microsoft.com/office/drawing/2014/main" id="{B454B06F-0BFE-8CBC-0B4C-719523B1FEFD}"/>
              </a:ext>
            </a:extLst>
          </p:cNvPr>
          <p:cNvSpPr/>
          <p:nvPr/>
        </p:nvSpPr>
        <p:spPr>
          <a:xfrm>
            <a:off x="7370955" y="5140459"/>
            <a:ext cx="524108" cy="3233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04" name="Rectangle 10303">
            <a:extLst>
              <a:ext uri="{FF2B5EF4-FFF2-40B4-BE49-F238E27FC236}">
                <a16:creationId xmlns:a16="http://schemas.microsoft.com/office/drawing/2014/main" id="{DD2E839E-017E-7F8E-7B31-7B06F07A21D2}"/>
              </a:ext>
            </a:extLst>
          </p:cNvPr>
          <p:cNvSpPr/>
          <p:nvPr/>
        </p:nvSpPr>
        <p:spPr>
          <a:xfrm>
            <a:off x="1044671" y="1875728"/>
            <a:ext cx="2845406" cy="369332"/>
          </a:xfrm>
          <a:prstGeom prst="rect">
            <a:avLst/>
          </a:prstGeom>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2.1</a:t>
            </a:r>
            <a:r>
              <a:rPr lang="en-US" b="1" i="1">
                <a:effectLst/>
                <a:latin typeface="Times New Roman" pitchFamily="18" charset="0"/>
                <a:cs typeface="Times New Roman" pitchFamily="18" charset="0"/>
              </a:rPr>
              <a:t>. Cắt đều 4 cạnh </a:t>
            </a:r>
            <a:endParaRPr lang="en-US" b="1" i="1">
              <a:latin typeface="Times New Roman" pitchFamily="18" charset="0"/>
              <a:cs typeface="Times New Roman" pitchFamily="18" charset="0"/>
            </a:endParaRPr>
          </a:p>
        </p:txBody>
      </p:sp>
      <p:pic>
        <p:nvPicPr>
          <p:cNvPr id="10307" name="Picture 10306">
            <a:extLst>
              <a:ext uri="{FF2B5EF4-FFF2-40B4-BE49-F238E27FC236}">
                <a16:creationId xmlns:a16="http://schemas.microsoft.com/office/drawing/2014/main" id="{9AF68498-6062-324C-9262-48804BE842B6}"/>
              </a:ext>
            </a:extLst>
          </p:cNvPr>
          <p:cNvPicPr>
            <a:picLocks noChangeAspect="1"/>
          </p:cNvPicPr>
          <p:nvPr/>
        </p:nvPicPr>
        <p:blipFill>
          <a:blip r:embed="rId8"/>
          <a:stretch>
            <a:fillRect/>
          </a:stretch>
        </p:blipFill>
        <p:spPr>
          <a:xfrm>
            <a:off x="9220038" y="3826856"/>
            <a:ext cx="1971675" cy="1933575"/>
          </a:xfrm>
          <a:prstGeom prst="rect">
            <a:avLst/>
          </a:prstGeom>
        </p:spPr>
      </p:pic>
      <p:sp>
        <p:nvSpPr>
          <p:cNvPr id="10309" name="TextBox 10308">
            <a:extLst>
              <a:ext uri="{FF2B5EF4-FFF2-40B4-BE49-F238E27FC236}">
                <a16:creationId xmlns:a16="http://schemas.microsoft.com/office/drawing/2014/main" id="{8EF14BBA-26D9-2674-8141-1FED0A5AD82D}"/>
              </a:ext>
            </a:extLst>
          </p:cNvPr>
          <p:cNvSpPr txBox="1"/>
          <p:nvPr/>
        </p:nvSpPr>
        <p:spPr>
          <a:xfrm>
            <a:off x="9925236" y="3455572"/>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10" name="TextBox 10309">
            <a:extLst>
              <a:ext uri="{FF2B5EF4-FFF2-40B4-BE49-F238E27FC236}">
                <a16:creationId xmlns:a16="http://schemas.microsoft.com/office/drawing/2014/main" id="{DAA56476-FD42-3523-A456-2F1BC88BCE07}"/>
              </a:ext>
            </a:extLst>
          </p:cNvPr>
          <p:cNvSpPr txBox="1"/>
          <p:nvPr/>
        </p:nvSpPr>
        <p:spPr>
          <a:xfrm>
            <a:off x="11288244" y="4639754"/>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11" name="TextBox 10310">
            <a:extLst>
              <a:ext uri="{FF2B5EF4-FFF2-40B4-BE49-F238E27FC236}">
                <a16:creationId xmlns:a16="http://schemas.microsoft.com/office/drawing/2014/main" id="{9FCDC344-BE77-453F-64FC-9EF7BF55B625}"/>
              </a:ext>
            </a:extLst>
          </p:cNvPr>
          <p:cNvSpPr txBox="1"/>
          <p:nvPr/>
        </p:nvSpPr>
        <p:spPr>
          <a:xfrm>
            <a:off x="9925236" y="5797595"/>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12" name="TextBox 10311">
            <a:extLst>
              <a:ext uri="{FF2B5EF4-FFF2-40B4-BE49-F238E27FC236}">
                <a16:creationId xmlns:a16="http://schemas.microsoft.com/office/drawing/2014/main" id="{65368DDE-69BC-D05D-634F-792D27501D9B}"/>
              </a:ext>
            </a:extLst>
          </p:cNvPr>
          <p:cNvSpPr txBox="1"/>
          <p:nvPr/>
        </p:nvSpPr>
        <p:spPr>
          <a:xfrm>
            <a:off x="8610495" y="4639753"/>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grpSp>
        <p:nvGrpSpPr>
          <p:cNvPr id="2" name="Group 46">
            <a:extLst>
              <a:ext uri="{FF2B5EF4-FFF2-40B4-BE49-F238E27FC236}">
                <a16:creationId xmlns:a16="http://schemas.microsoft.com/office/drawing/2014/main" id="{C73151DF-8C8B-F8DD-5E51-D40AA24295AB}"/>
              </a:ext>
            </a:extLst>
          </p:cNvPr>
          <p:cNvGrpSpPr>
            <a:grpSpLocks/>
          </p:cNvGrpSpPr>
          <p:nvPr/>
        </p:nvGrpSpPr>
        <p:grpSpPr bwMode="auto">
          <a:xfrm>
            <a:off x="702179" y="712439"/>
            <a:ext cx="3777305" cy="860425"/>
            <a:chOff x="1296" y="1824"/>
            <a:chExt cx="2101" cy="542"/>
          </a:xfrm>
        </p:grpSpPr>
        <p:sp>
          <p:nvSpPr>
            <p:cNvPr id="3" name="AutoShape 47">
              <a:extLst>
                <a:ext uri="{FF2B5EF4-FFF2-40B4-BE49-F238E27FC236}">
                  <a16:creationId xmlns:a16="http://schemas.microsoft.com/office/drawing/2014/main" id="{13014370-B364-CFA6-CC5E-99E87E539ED3}"/>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0C6EB033-BEDE-6EC8-2A63-DEAF34592B7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CE9744D9-BF4C-A5CA-3D10-E4CDADED5E0D}"/>
                </a:ext>
              </a:extLst>
            </p:cNvPr>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Clip-path</a:t>
              </a:r>
            </a:p>
            <a:p>
              <a:pPr algn="ctr"/>
              <a:endParaRPr lang="en-US" sz="2000" b="1">
                <a:solidFill>
                  <a:srgbClr val="CC00FF"/>
                </a:solidFill>
              </a:endParaRPr>
            </a:p>
          </p:txBody>
        </p:sp>
        <p:sp>
          <p:nvSpPr>
            <p:cNvPr id="6" name="Text Box 50">
              <a:extLst>
                <a:ext uri="{FF2B5EF4-FFF2-40B4-BE49-F238E27FC236}">
                  <a16:creationId xmlns:a16="http://schemas.microsoft.com/office/drawing/2014/main" id="{5186C205-C86A-0E33-AD4A-9DAD1C16E96A}"/>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14</a:t>
              </a:r>
            </a:p>
          </p:txBody>
        </p:sp>
      </p:grpSp>
    </p:spTree>
    <p:extLst>
      <p:ext uri="{BB962C8B-B14F-4D97-AF65-F5344CB8AC3E}">
        <p14:creationId xmlns:p14="http://schemas.microsoft.com/office/powerpoint/2010/main" val="3473395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10324" name="Table 10323">
            <a:extLst>
              <a:ext uri="{FF2B5EF4-FFF2-40B4-BE49-F238E27FC236}">
                <a16:creationId xmlns:a16="http://schemas.microsoft.com/office/drawing/2014/main" id="{1E579BD4-A8C1-8215-0507-2D60A21EA463}"/>
              </a:ext>
            </a:extLst>
          </p:cNvPr>
          <p:cNvGraphicFramePr>
            <a:graphicFrameLocks noGrp="1"/>
          </p:cNvGraphicFramePr>
          <p:nvPr/>
        </p:nvGraphicFramePr>
        <p:xfrm>
          <a:off x="943313" y="1561171"/>
          <a:ext cx="5642865" cy="930903"/>
        </p:xfrm>
        <a:graphic>
          <a:graphicData uri="http://schemas.openxmlformats.org/drawingml/2006/table">
            <a:tbl>
              <a:tblPr firstRow="1" firstCol="1" bandRow="1">
                <a:tableStyleId>{5C22544A-7EE6-4342-B048-85BDC9FD1C3A}</a:tableStyleId>
              </a:tblPr>
              <a:tblGrid>
                <a:gridCol w="814498">
                  <a:extLst>
                    <a:ext uri="{9D8B030D-6E8A-4147-A177-3AD203B41FA5}">
                      <a16:colId xmlns:a16="http://schemas.microsoft.com/office/drawing/2014/main" val="1140978101"/>
                    </a:ext>
                  </a:extLst>
                </a:gridCol>
                <a:gridCol w="1449659">
                  <a:extLst>
                    <a:ext uri="{9D8B030D-6E8A-4147-A177-3AD203B41FA5}">
                      <a16:colId xmlns:a16="http://schemas.microsoft.com/office/drawing/2014/main" val="405013495"/>
                    </a:ext>
                  </a:extLst>
                </a:gridCol>
                <a:gridCol w="3378708">
                  <a:extLst>
                    <a:ext uri="{9D8B030D-6E8A-4147-A177-3AD203B41FA5}">
                      <a16:colId xmlns:a16="http://schemas.microsoft.com/office/drawing/2014/main" val="1977976350"/>
                    </a:ext>
                  </a:extLst>
                </a:gridCol>
              </a:tblGrid>
              <a:tr h="561333">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15642410"/>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inset()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chữ nhật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51033209"/>
                  </a:ext>
                </a:extLst>
              </a:tr>
            </a:tbl>
          </a:graphicData>
        </a:graphic>
      </p:graphicFrame>
      <p:sp>
        <p:nvSpPr>
          <p:cNvPr id="10304" name="Rectangle 10303">
            <a:extLst>
              <a:ext uri="{FF2B5EF4-FFF2-40B4-BE49-F238E27FC236}">
                <a16:creationId xmlns:a16="http://schemas.microsoft.com/office/drawing/2014/main" id="{DD2E839E-017E-7F8E-7B31-7B06F07A21D2}"/>
              </a:ext>
            </a:extLst>
          </p:cNvPr>
          <p:cNvSpPr/>
          <p:nvPr/>
        </p:nvSpPr>
        <p:spPr>
          <a:xfrm>
            <a:off x="1044670" y="2533001"/>
            <a:ext cx="9001455" cy="369332"/>
          </a:xfrm>
          <a:prstGeom prst="rect">
            <a:avLst/>
          </a:prstGeom>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2</a:t>
            </a:r>
            <a:r>
              <a:rPr lang="en-US" b="1" i="1">
                <a:effectLst/>
                <a:latin typeface="Times New Roman" pitchFamily="18" charset="0"/>
                <a:cs typeface="Times New Roman" pitchFamily="18" charset="0"/>
              </a:rPr>
              <a:t>.2 Cắt theo </a:t>
            </a:r>
            <a:r>
              <a:rPr lang="en-US" b="1" i="1">
                <a:latin typeface="Times New Roman" pitchFamily="18" charset="0"/>
                <a:cs typeface="Times New Roman" pitchFamily="18" charset="0"/>
              </a:rPr>
              <a:t>từng cạnh  : </a:t>
            </a:r>
            <a:r>
              <a:rPr lang="en-US" b="1" i="1">
                <a:effectLst/>
                <a:latin typeface="Times New Roman" pitchFamily="18" charset="0"/>
                <a:cs typeface="Times New Roman" pitchFamily="18" charset="0"/>
              </a:rPr>
              <a:t>2, 3, 4 đối số giống thuộc tính padding or margin </a:t>
            </a:r>
            <a:endParaRPr lang="en-US" b="1" i="1">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6BE15A52-6F16-4EF2-2FFF-1575AD75B927}"/>
              </a:ext>
            </a:extLst>
          </p:cNvPr>
          <p:cNvPicPr>
            <a:picLocks noChangeAspect="1"/>
          </p:cNvPicPr>
          <p:nvPr/>
        </p:nvPicPr>
        <p:blipFill>
          <a:blip r:embed="rId5"/>
          <a:stretch>
            <a:fillRect/>
          </a:stretch>
        </p:blipFill>
        <p:spPr>
          <a:xfrm>
            <a:off x="1711235" y="3928111"/>
            <a:ext cx="1981200" cy="1943100"/>
          </a:xfrm>
          <a:prstGeom prst="rect">
            <a:avLst/>
          </a:prstGeom>
        </p:spPr>
      </p:pic>
      <p:pic>
        <p:nvPicPr>
          <p:cNvPr id="5" name="Picture 4">
            <a:extLst>
              <a:ext uri="{FF2B5EF4-FFF2-40B4-BE49-F238E27FC236}">
                <a16:creationId xmlns:a16="http://schemas.microsoft.com/office/drawing/2014/main" id="{A1CE130E-5E4A-66C5-7877-313750282500}"/>
              </a:ext>
            </a:extLst>
          </p:cNvPr>
          <p:cNvPicPr>
            <a:picLocks noChangeAspect="1"/>
          </p:cNvPicPr>
          <p:nvPr/>
        </p:nvPicPr>
        <p:blipFill>
          <a:blip r:embed="rId6"/>
          <a:stretch>
            <a:fillRect/>
          </a:stretch>
        </p:blipFill>
        <p:spPr>
          <a:xfrm>
            <a:off x="1044670" y="3222577"/>
            <a:ext cx="3352800" cy="590550"/>
          </a:xfrm>
          <a:prstGeom prst="rect">
            <a:avLst/>
          </a:prstGeom>
        </p:spPr>
      </p:pic>
      <p:pic>
        <p:nvPicPr>
          <p:cNvPr id="14" name="Picture 13">
            <a:extLst>
              <a:ext uri="{FF2B5EF4-FFF2-40B4-BE49-F238E27FC236}">
                <a16:creationId xmlns:a16="http://schemas.microsoft.com/office/drawing/2014/main" id="{4CB1DFAD-48FD-117A-4AE8-47484CDAA1AF}"/>
              </a:ext>
            </a:extLst>
          </p:cNvPr>
          <p:cNvPicPr>
            <a:picLocks noChangeAspect="1"/>
          </p:cNvPicPr>
          <p:nvPr/>
        </p:nvPicPr>
        <p:blipFill>
          <a:blip r:embed="rId7"/>
          <a:stretch>
            <a:fillRect/>
          </a:stretch>
        </p:blipFill>
        <p:spPr>
          <a:xfrm>
            <a:off x="5545397" y="3976772"/>
            <a:ext cx="1962150" cy="1905000"/>
          </a:xfrm>
          <a:prstGeom prst="rect">
            <a:avLst/>
          </a:prstGeom>
        </p:spPr>
      </p:pic>
      <p:pic>
        <p:nvPicPr>
          <p:cNvPr id="16" name="Picture 15">
            <a:extLst>
              <a:ext uri="{FF2B5EF4-FFF2-40B4-BE49-F238E27FC236}">
                <a16:creationId xmlns:a16="http://schemas.microsoft.com/office/drawing/2014/main" id="{784744D7-711B-F64E-2525-C025CF80627F}"/>
              </a:ext>
            </a:extLst>
          </p:cNvPr>
          <p:cNvPicPr>
            <a:picLocks noChangeAspect="1"/>
          </p:cNvPicPr>
          <p:nvPr/>
        </p:nvPicPr>
        <p:blipFill>
          <a:blip r:embed="rId8"/>
          <a:stretch>
            <a:fillRect/>
          </a:stretch>
        </p:blipFill>
        <p:spPr>
          <a:xfrm>
            <a:off x="4735772" y="3179714"/>
            <a:ext cx="3352800" cy="676275"/>
          </a:xfrm>
          <a:prstGeom prst="rect">
            <a:avLst/>
          </a:prstGeom>
        </p:spPr>
      </p:pic>
      <p:sp>
        <p:nvSpPr>
          <p:cNvPr id="17" name="TextBox 16">
            <a:extLst>
              <a:ext uri="{FF2B5EF4-FFF2-40B4-BE49-F238E27FC236}">
                <a16:creationId xmlns:a16="http://schemas.microsoft.com/office/drawing/2014/main" id="{B73F4DD0-EA52-C19E-8411-E13D4A57F3AB}"/>
              </a:ext>
            </a:extLst>
          </p:cNvPr>
          <p:cNvSpPr txBox="1"/>
          <p:nvPr/>
        </p:nvSpPr>
        <p:spPr>
          <a:xfrm>
            <a:off x="2819160" y="385598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9" name="TextBox 18">
            <a:extLst>
              <a:ext uri="{FF2B5EF4-FFF2-40B4-BE49-F238E27FC236}">
                <a16:creationId xmlns:a16="http://schemas.microsoft.com/office/drawing/2014/main" id="{D45B550B-F6DD-98D1-4604-26D4195B7E91}"/>
              </a:ext>
            </a:extLst>
          </p:cNvPr>
          <p:cNvSpPr txBox="1"/>
          <p:nvPr/>
        </p:nvSpPr>
        <p:spPr>
          <a:xfrm>
            <a:off x="2790929" y="564819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20" name="TextBox 19">
            <a:extLst>
              <a:ext uri="{FF2B5EF4-FFF2-40B4-BE49-F238E27FC236}">
                <a16:creationId xmlns:a16="http://schemas.microsoft.com/office/drawing/2014/main" id="{2BBBE989-7961-93E1-98CA-B20817D8CEAC}"/>
              </a:ext>
            </a:extLst>
          </p:cNvPr>
          <p:cNvSpPr txBox="1"/>
          <p:nvPr/>
        </p:nvSpPr>
        <p:spPr>
          <a:xfrm>
            <a:off x="3836192" y="4860738"/>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40px</a:t>
            </a:r>
            <a:endParaRPr lang="vi-VN" sz="1400" b="1" i="1">
              <a:solidFill>
                <a:srgbClr val="0000CC"/>
              </a:solidFill>
              <a:latin typeface="Times New Roman" pitchFamily="18" charset="0"/>
              <a:cs typeface="Times New Roman" pitchFamily="18" charset="0"/>
            </a:endParaRPr>
          </a:p>
        </p:txBody>
      </p:sp>
      <p:sp>
        <p:nvSpPr>
          <p:cNvPr id="21" name="TextBox 20">
            <a:extLst>
              <a:ext uri="{FF2B5EF4-FFF2-40B4-BE49-F238E27FC236}">
                <a16:creationId xmlns:a16="http://schemas.microsoft.com/office/drawing/2014/main" id="{05404FF3-D8A4-9BB6-2EAE-1F1FD4868375}"/>
              </a:ext>
            </a:extLst>
          </p:cNvPr>
          <p:cNvSpPr txBox="1"/>
          <p:nvPr/>
        </p:nvSpPr>
        <p:spPr>
          <a:xfrm>
            <a:off x="991787" y="4860738"/>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40px</a:t>
            </a:r>
            <a:endParaRPr lang="vi-VN" sz="1400" b="1" i="1">
              <a:solidFill>
                <a:srgbClr val="0000CC"/>
              </a:solidFill>
              <a:latin typeface="Times New Roman" pitchFamily="18" charset="0"/>
              <a:cs typeface="Times New Roman" pitchFamily="18" charset="0"/>
            </a:endParaRPr>
          </a:p>
        </p:txBody>
      </p:sp>
      <p:sp>
        <p:nvSpPr>
          <p:cNvPr id="23" name="TextBox 22">
            <a:extLst>
              <a:ext uri="{FF2B5EF4-FFF2-40B4-BE49-F238E27FC236}">
                <a16:creationId xmlns:a16="http://schemas.microsoft.com/office/drawing/2014/main" id="{99C8EA5D-4671-B000-5094-E11A30242F7C}"/>
              </a:ext>
            </a:extLst>
          </p:cNvPr>
          <p:cNvSpPr txBox="1"/>
          <p:nvPr/>
        </p:nvSpPr>
        <p:spPr>
          <a:xfrm>
            <a:off x="6586178" y="3776613"/>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24" name="TextBox 23">
            <a:extLst>
              <a:ext uri="{FF2B5EF4-FFF2-40B4-BE49-F238E27FC236}">
                <a16:creationId xmlns:a16="http://schemas.microsoft.com/office/drawing/2014/main" id="{B47E4526-2E4F-8375-FBD3-EC7AA5F1E47C}"/>
              </a:ext>
            </a:extLst>
          </p:cNvPr>
          <p:cNvSpPr txBox="1"/>
          <p:nvPr/>
        </p:nvSpPr>
        <p:spPr>
          <a:xfrm>
            <a:off x="7572351" y="466044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40px</a:t>
            </a:r>
            <a:endParaRPr lang="vi-VN" sz="1400" b="1" i="1">
              <a:solidFill>
                <a:srgbClr val="0000CC"/>
              </a:solidFill>
              <a:latin typeface="Times New Roman" pitchFamily="18" charset="0"/>
              <a:cs typeface="Times New Roman" pitchFamily="18" charset="0"/>
            </a:endParaRPr>
          </a:p>
        </p:txBody>
      </p:sp>
      <p:sp>
        <p:nvSpPr>
          <p:cNvPr id="27" name="TextBox 26">
            <a:extLst>
              <a:ext uri="{FF2B5EF4-FFF2-40B4-BE49-F238E27FC236}">
                <a16:creationId xmlns:a16="http://schemas.microsoft.com/office/drawing/2014/main" id="{9DB44BD8-8957-A678-3C98-A31A7A37296C}"/>
              </a:ext>
            </a:extLst>
          </p:cNvPr>
          <p:cNvSpPr txBox="1"/>
          <p:nvPr/>
        </p:nvSpPr>
        <p:spPr>
          <a:xfrm>
            <a:off x="4803132" y="470684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40px</a:t>
            </a:r>
            <a:endParaRPr lang="vi-VN" sz="1400" b="1" i="1">
              <a:solidFill>
                <a:srgbClr val="0000CC"/>
              </a:solidFill>
              <a:latin typeface="Times New Roman" pitchFamily="18" charset="0"/>
              <a:cs typeface="Times New Roman" pitchFamily="18" charset="0"/>
            </a:endParaRPr>
          </a:p>
        </p:txBody>
      </p:sp>
      <p:sp>
        <p:nvSpPr>
          <p:cNvPr id="28" name="TextBox 27">
            <a:extLst>
              <a:ext uri="{FF2B5EF4-FFF2-40B4-BE49-F238E27FC236}">
                <a16:creationId xmlns:a16="http://schemas.microsoft.com/office/drawing/2014/main" id="{6EA28ACB-6EFD-F649-D49F-E9058437281B}"/>
              </a:ext>
            </a:extLst>
          </p:cNvPr>
          <p:cNvSpPr txBox="1"/>
          <p:nvPr/>
        </p:nvSpPr>
        <p:spPr>
          <a:xfrm>
            <a:off x="6586178" y="5579495"/>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50px</a:t>
            </a:r>
            <a:endParaRPr lang="vi-VN" sz="1400" b="1" i="1">
              <a:solidFill>
                <a:srgbClr val="0000CC"/>
              </a:solidFill>
              <a:latin typeface="Times New Roman" pitchFamily="18" charset="0"/>
              <a:cs typeface="Times New Roman" pitchFamily="18" charset="0"/>
            </a:endParaRPr>
          </a:p>
        </p:txBody>
      </p:sp>
      <p:pic>
        <p:nvPicPr>
          <p:cNvPr id="30" name="Picture 29">
            <a:extLst>
              <a:ext uri="{FF2B5EF4-FFF2-40B4-BE49-F238E27FC236}">
                <a16:creationId xmlns:a16="http://schemas.microsoft.com/office/drawing/2014/main" id="{99C49C24-B0EA-2574-2E5B-76412F282125}"/>
              </a:ext>
            </a:extLst>
          </p:cNvPr>
          <p:cNvPicPr>
            <a:picLocks noChangeAspect="1"/>
          </p:cNvPicPr>
          <p:nvPr/>
        </p:nvPicPr>
        <p:blipFill>
          <a:blip r:embed="rId9"/>
          <a:stretch>
            <a:fillRect/>
          </a:stretch>
        </p:blipFill>
        <p:spPr>
          <a:xfrm>
            <a:off x="9064886" y="4001438"/>
            <a:ext cx="1952625" cy="1933575"/>
          </a:xfrm>
          <a:prstGeom prst="rect">
            <a:avLst/>
          </a:prstGeom>
        </p:spPr>
      </p:pic>
      <p:pic>
        <p:nvPicPr>
          <p:cNvPr id="10306" name="Picture 10305">
            <a:extLst>
              <a:ext uri="{FF2B5EF4-FFF2-40B4-BE49-F238E27FC236}">
                <a16:creationId xmlns:a16="http://schemas.microsoft.com/office/drawing/2014/main" id="{FF751AB1-9283-0B84-3087-29B57173A5C6}"/>
              </a:ext>
            </a:extLst>
          </p:cNvPr>
          <p:cNvPicPr>
            <a:picLocks noChangeAspect="1"/>
          </p:cNvPicPr>
          <p:nvPr/>
        </p:nvPicPr>
        <p:blipFill>
          <a:blip r:embed="rId10"/>
          <a:stretch>
            <a:fillRect/>
          </a:stretch>
        </p:blipFill>
        <p:spPr>
          <a:xfrm>
            <a:off x="8426874" y="3174270"/>
            <a:ext cx="3559991" cy="676275"/>
          </a:xfrm>
          <a:prstGeom prst="rect">
            <a:avLst/>
          </a:prstGeom>
        </p:spPr>
      </p:pic>
      <p:sp>
        <p:nvSpPr>
          <p:cNvPr id="10308" name="TextBox 10307">
            <a:extLst>
              <a:ext uri="{FF2B5EF4-FFF2-40B4-BE49-F238E27FC236}">
                <a16:creationId xmlns:a16="http://schemas.microsoft.com/office/drawing/2014/main" id="{A2326AD8-182C-A860-809A-8BF51EC1AB37}"/>
              </a:ext>
            </a:extLst>
          </p:cNvPr>
          <p:cNvSpPr txBox="1"/>
          <p:nvPr/>
        </p:nvSpPr>
        <p:spPr>
          <a:xfrm>
            <a:off x="10152009" y="381252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13" name="TextBox 10312">
            <a:extLst>
              <a:ext uri="{FF2B5EF4-FFF2-40B4-BE49-F238E27FC236}">
                <a16:creationId xmlns:a16="http://schemas.microsoft.com/office/drawing/2014/main" id="{84C69831-5892-1B51-1847-0722AE4BBC3F}"/>
              </a:ext>
            </a:extLst>
          </p:cNvPr>
          <p:cNvSpPr txBox="1"/>
          <p:nvPr/>
        </p:nvSpPr>
        <p:spPr>
          <a:xfrm>
            <a:off x="10736872" y="4520755"/>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40px</a:t>
            </a:r>
            <a:endParaRPr lang="vi-VN" sz="1400" b="1" i="1">
              <a:solidFill>
                <a:srgbClr val="0000CC"/>
              </a:solidFill>
              <a:latin typeface="Times New Roman" pitchFamily="18" charset="0"/>
              <a:cs typeface="Times New Roman" pitchFamily="18" charset="0"/>
            </a:endParaRPr>
          </a:p>
        </p:txBody>
      </p:sp>
      <p:sp>
        <p:nvSpPr>
          <p:cNvPr id="10314" name="TextBox 10313">
            <a:extLst>
              <a:ext uri="{FF2B5EF4-FFF2-40B4-BE49-F238E27FC236}">
                <a16:creationId xmlns:a16="http://schemas.microsoft.com/office/drawing/2014/main" id="{DB1E84F7-A668-EA63-B465-7820B1BA93DF}"/>
              </a:ext>
            </a:extLst>
          </p:cNvPr>
          <p:cNvSpPr txBox="1"/>
          <p:nvPr/>
        </p:nvSpPr>
        <p:spPr>
          <a:xfrm>
            <a:off x="10206869" y="5560444"/>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50px</a:t>
            </a:r>
            <a:endParaRPr lang="vi-VN" sz="1400" b="1" i="1">
              <a:solidFill>
                <a:srgbClr val="0000CC"/>
              </a:solidFill>
              <a:latin typeface="Times New Roman" pitchFamily="18" charset="0"/>
              <a:cs typeface="Times New Roman" pitchFamily="18" charset="0"/>
            </a:endParaRPr>
          </a:p>
        </p:txBody>
      </p:sp>
      <p:sp>
        <p:nvSpPr>
          <p:cNvPr id="10315" name="TextBox 10314">
            <a:extLst>
              <a:ext uri="{FF2B5EF4-FFF2-40B4-BE49-F238E27FC236}">
                <a16:creationId xmlns:a16="http://schemas.microsoft.com/office/drawing/2014/main" id="{1BCF5474-DC4F-F965-8A8A-BAF80D94598B}"/>
              </a:ext>
            </a:extLst>
          </p:cNvPr>
          <p:cNvSpPr txBox="1"/>
          <p:nvPr/>
        </p:nvSpPr>
        <p:spPr>
          <a:xfrm>
            <a:off x="8503608" y="4665528"/>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60px</a:t>
            </a:r>
            <a:endParaRPr lang="vi-VN" sz="1400" b="1" i="1">
              <a:solidFill>
                <a:srgbClr val="0000CC"/>
              </a:solidFill>
              <a:latin typeface="Times New Roman" pitchFamily="18" charset="0"/>
              <a:cs typeface="Times New Roman" pitchFamily="18" charset="0"/>
            </a:endParaRPr>
          </a:p>
        </p:txBody>
      </p:sp>
      <p:pic>
        <p:nvPicPr>
          <p:cNvPr id="10316" name="Picture 10315">
            <a:extLst>
              <a:ext uri="{FF2B5EF4-FFF2-40B4-BE49-F238E27FC236}">
                <a16:creationId xmlns:a16="http://schemas.microsoft.com/office/drawing/2014/main" id="{0D96EAFE-C8CF-BDF5-54F8-7DADF3E0469E}"/>
              </a:ext>
            </a:extLst>
          </p:cNvPr>
          <p:cNvPicPr>
            <a:picLocks noChangeAspect="1"/>
          </p:cNvPicPr>
          <p:nvPr/>
        </p:nvPicPr>
        <p:blipFill>
          <a:blip r:embed="rId11"/>
          <a:stretch>
            <a:fillRect/>
          </a:stretch>
        </p:blipFill>
        <p:spPr>
          <a:xfrm>
            <a:off x="9271842" y="1616281"/>
            <a:ext cx="1465030" cy="1443665"/>
          </a:xfrm>
          <a:prstGeom prst="rect">
            <a:avLst/>
          </a:prstGeom>
        </p:spPr>
      </p:pic>
      <p:grpSp>
        <p:nvGrpSpPr>
          <p:cNvPr id="2" name="Group 46">
            <a:extLst>
              <a:ext uri="{FF2B5EF4-FFF2-40B4-BE49-F238E27FC236}">
                <a16:creationId xmlns:a16="http://schemas.microsoft.com/office/drawing/2014/main" id="{EBD6883F-2F26-BC7F-3FFC-9DEDA648261E}"/>
              </a:ext>
            </a:extLst>
          </p:cNvPr>
          <p:cNvGrpSpPr>
            <a:grpSpLocks/>
          </p:cNvGrpSpPr>
          <p:nvPr/>
        </p:nvGrpSpPr>
        <p:grpSpPr bwMode="auto">
          <a:xfrm>
            <a:off x="702179" y="712439"/>
            <a:ext cx="3777305" cy="860425"/>
            <a:chOff x="1296" y="1824"/>
            <a:chExt cx="2101" cy="542"/>
          </a:xfrm>
        </p:grpSpPr>
        <p:sp>
          <p:nvSpPr>
            <p:cNvPr id="4" name="AutoShape 47">
              <a:extLst>
                <a:ext uri="{FF2B5EF4-FFF2-40B4-BE49-F238E27FC236}">
                  <a16:creationId xmlns:a16="http://schemas.microsoft.com/office/drawing/2014/main" id="{9981CFD9-512C-1474-CADB-63542FF0F039}"/>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30FCE570-C40E-6F87-6A34-795DD90EB10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936C0CC9-5613-D1CB-3CDF-C2DE98CF452A}"/>
                </a:ext>
              </a:extLst>
            </p:cNvPr>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Clip-path</a:t>
              </a:r>
            </a:p>
            <a:p>
              <a:pPr algn="ctr"/>
              <a:endParaRPr lang="en-US" sz="2000" b="1">
                <a:solidFill>
                  <a:srgbClr val="CC00FF"/>
                </a:solidFill>
              </a:endParaRPr>
            </a:p>
          </p:txBody>
        </p:sp>
        <p:sp>
          <p:nvSpPr>
            <p:cNvPr id="18" name="Text Box 50">
              <a:extLst>
                <a:ext uri="{FF2B5EF4-FFF2-40B4-BE49-F238E27FC236}">
                  <a16:creationId xmlns:a16="http://schemas.microsoft.com/office/drawing/2014/main" id="{3D04C782-5893-CDB1-A748-5D773ABC637A}"/>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14</a:t>
              </a:r>
            </a:p>
          </p:txBody>
        </p:sp>
      </p:grpSp>
    </p:spTree>
    <p:extLst>
      <p:ext uri="{BB962C8B-B14F-4D97-AF65-F5344CB8AC3E}">
        <p14:creationId xmlns:p14="http://schemas.microsoft.com/office/powerpoint/2010/main" val="3231353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10324" name="Table 10323">
            <a:extLst>
              <a:ext uri="{FF2B5EF4-FFF2-40B4-BE49-F238E27FC236}">
                <a16:creationId xmlns:a16="http://schemas.microsoft.com/office/drawing/2014/main" id="{1E579BD4-A8C1-8215-0507-2D60A21EA463}"/>
              </a:ext>
            </a:extLst>
          </p:cNvPr>
          <p:cNvGraphicFramePr>
            <a:graphicFrameLocks noGrp="1"/>
          </p:cNvGraphicFramePr>
          <p:nvPr/>
        </p:nvGraphicFramePr>
        <p:xfrm>
          <a:off x="5846956" y="823101"/>
          <a:ext cx="5642865" cy="920076"/>
        </p:xfrm>
        <a:graphic>
          <a:graphicData uri="http://schemas.openxmlformats.org/drawingml/2006/table">
            <a:tbl>
              <a:tblPr firstRow="1" firstCol="1" bandRow="1">
                <a:tableStyleId>{5C22544A-7EE6-4342-B048-85BDC9FD1C3A}</a:tableStyleId>
              </a:tblPr>
              <a:tblGrid>
                <a:gridCol w="814498">
                  <a:extLst>
                    <a:ext uri="{9D8B030D-6E8A-4147-A177-3AD203B41FA5}">
                      <a16:colId xmlns:a16="http://schemas.microsoft.com/office/drawing/2014/main" val="1140978101"/>
                    </a:ext>
                  </a:extLst>
                </a:gridCol>
                <a:gridCol w="1449659">
                  <a:extLst>
                    <a:ext uri="{9D8B030D-6E8A-4147-A177-3AD203B41FA5}">
                      <a16:colId xmlns:a16="http://schemas.microsoft.com/office/drawing/2014/main" val="405013495"/>
                    </a:ext>
                  </a:extLst>
                </a:gridCol>
                <a:gridCol w="3378708">
                  <a:extLst>
                    <a:ext uri="{9D8B030D-6E8A-4147-A177-3AD203B41FA5}">
                      <a16:colId xmlns:a16="http://schemas.microsoft.com/office/drawing/2014/main" val="197797635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15642410"/>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inset()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chữ nhật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51033209"/>
                  </a:ext>
                </a:extLst>
              </a:tr>
            </a:tbl>
          </a:graphicData>
        </a:graphic>
      </p:graphicFrame>
      <p:sp>
        <p:nvSpPr>
          <p:cNvPr id="10304" name="Rectangle 10303">
            <a:extLst>
              <a:ext uri="{FF2B5EF4-FFF2-40B4-BE49-F238E27FC236}">
                <a16:creationId xmlns:a16="http://schemas.microsoft.com/office/drawing/2014/main" id="{DD2E839E-017E-7F8E-7B31-7B06F07A21D2}"/>
              </a:ext>
            </a:extLst>
          </p:cNvPr>
          <p:cNvSpPr/>
          <p:nvPr/>
        </p:nvSpPr>
        <p:spPr>
          <a:xfrm>
            <a:off x="1158836" y="1937929"/>
            <a:ext cx="5279067" cy="369332"/>
          </a:xfrm>
          <a:prstGeom prst="rect">
            <a:avLst/>
          </a:prstGeom>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2.3</a:t>
            </a:r>
            <a:r>
              <a:rPr lang="en-US" b="1" i="1">
                <a:effectLst/>
                <a:latin typeface="Times New Roman" pitchFamily="18" charset="0"/>
                <a:cs typeface="Times New Roman" pitchFamily="18" charset="0"/>
              </a:rPr>
              <a:t>. Thêm bo góc khai báo sau keyword </a:t>
            </a:r>
            <a:r>
              <a:rPr lang="en-US" b="1" i="1">
                <a:solidFill>
                  <a:srgbClr val="FF0000"/>
                </a:solidFill>
                <a:effectLst/>
                <a:latin typeface="Times New Roman" pitchFamily="18" charset="0"/>
                <a:cs typeface="Times New Roman" pitchFamily="18" charset="0"/>
              </a:rPr>
              <a:t>round  </a:t>
            </a:r>
            <a:endParaRPr lang="en-US" b="1" i="1">
              <a:solidFill>
                <a:srgbClr val="FF0000"/>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21E86AE1-01B8-31CD-D7F9-BF032C542698}"/>
              </a:ext>
            </a:extLst>
          </p:cNvPr>
          <p:cNvPicPr>
            <a:picLocks noChangeAspect="1"/>
          </p:cNvPicPr>
          <p:nvPr/>
        </p:nvPicPr>
        <p:blipFill>
          <a:blip r:embed="rId5"/>
          <a:stretch>
            <a:fillRect/>
          </a:stretch>
        </p:blipFill>
        <p:spPr>
          <a:xfrm>
            <a:off x="1036880" y="3533199"/>
            <a:ext cx="1971675" cy="1933575"/>
          </a:xfrm>
          <a:prstGeom prst="rect">
            <a:avLst/>
          </a:prstGeom>
        </p:spPr>
      </p:pic>
      <p:pic>
        <p:nvPicPr>
          <p:cNvPr id="15" name="Picture 14">
            <a:extLst>
              <a:ext uri="{FF2B5EF4-FFF2-40B4-BE49-F238E27FC236}">
                <a16:creationId xmlns:a16="http://schemas.microsoft.com/office/drawing/2014/main" id="{25F8E3B8-4983-20E9-58EB-88ABC7DC0F39}"/>
              </a:ext>
            </a:extLst>
          </p:cNvPr>
          <p:cNvPicPr>
            <a:picLocks noChangeAspect="1"/>
          </p:cNvPicPr>
          <p:nvPr/>
        </p:nvPicPr>
        <p:blipFill>
          <a:blip r:embed="rId6"/>
          <a:stretch>
            <a:fillRect/>
          </a:stretch>
        </p:blipFill>
        <p:spPr>
          <a:xfrm>
            <a:off x="509079" y="2686709"/>
            <a:ext cx="3076583" cy="676274"/>
          </a:xfrm>
          <a:prstGeom prst="rect">
            <a:avLst/>
          </a:prstGeom>
        </p:spPr>
      </p:pic>
      <p:sp>
        <p:nvSpPr>
          <p:cNvPr id="18" name="TextBox 17">
            <a:extLst>
              <a:ext uri="{FF2B5EF4-FFF2-40B4-BE49-F238E27FC236}">
                <a16:creationId xmlns:a16="http://schemas.microsoft.com/office/drawing/2014/main" id="{40A5D78E-24EB-FF4C-B0E8-187BF7FD8F70}"/>
              </a:ext>
            </a:extLst>
          </p:cNvPr>
          <p:cNvSpPr txBox="1"/>
          <p:nvPr/>
        </p:nvSpPr>
        <p:spPr>
          <a:xfrm>
            <a:off x="3024384" y="353319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15px</a:t>
            </a:r>
            <a:endParaRPr lang="vi-VN" sz="1400" b="1" i="1">
              <a:solidFill>
                <a:srgbClr val="0000CC"/>
              </a:solidFill>
              <a:latin typeface="Times New Roman" pitchFamily="18" charset="0"/>
              <a:cs typeface="Times New Roman" pitchFamily="18" charset="0"/>
            </a:endParaRPr>
          </a:p>
        </p:txBody>
      </p:sp>
      <p:sp>
        <p:nvSpPr>
          <p:cNvPr id="22" name="TextBox 21">
            <a:extLst>
              <a:ext uri="{FF2B5EF4-FFF2-40B4-BE49-F238E27FC236}">
                <a16:creationId xmlns:a16="http://schemas.microsoft.com/office/drawing/2014/main" id="{C486FF34-A00C-FFB2-D3E6-B4B8F5326708}"/>
              </a:ext>
            </a:extLst>
          </p:cNvPr>
          <p:cNvSpPr txBox="1"/>
          <p:nvPr/>
        </p:nvSpPr>
        <p:spPr>
          <a:xfrm>
            <a:off x="3035535" y="5158997"/>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15px</a:t>
            </a:r>
            <a:endParaRPr lang="vi-VN" sz="1400" b="1" i="1">
              <a:solidFill>
                <a:srgbClr val="0000CC"/>
              </a:solidFill>
              <a:latin typeface="Times New Roman" pitchFamily="18" charset="0"/>
              <a:cs typeface="Times New Roman" pitchFamily="18" charset="0"/>
            </a:endParaRPr>
          </a:p>
        </p:txBody>
      </p:sp>
      <p:sp>
        <p:nvSpPr>
          <p:cNvPr id="25" name="TextBox 24">
            <a:extLst>
              <a:ext uri="{FF2B5EF4-FFF2-40B4-BE49-F238E27FC236}">
                <a16:creationId xmlns:a16="http://schemas.microsoft.com/office/drawing/2014/main" id="{38AD09C0-D874-E71D-2A33-0BDF557C35EF}"/>
              </a:ext>
            </a:extLst>
          </p:cNvPr>
          <p:cNvSpPr txBox="1"/>
          <p:nvPr/>
        </p:nvSpPr>
        <p:spPr>
          <a:xfrm>
            <a:off x="363655" y="5167103"/>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15px</a:t>
            </a:r>
            <a:endParaRPr lang="vi-VN" sz="1400" b="1" i="1">
              <a:solidFill>
                <a:srgbClr val="0000CC"/>
              </a:solidFill>
              <a:latin typeface="Times New Roman" pitchFamily="18" charset="0"/>
              <a:cs typeface="Times New Roman" pitchFamily="18" charset="0"/>
            </a:endParaRPr>
          </a:p>
        </p:txBody>
      </p:sp>
      <p:sp>
        <p:nvSpPr>
          <p:cNvPr id="26" name="TextBox 25">
            <a:extLst>
              <a:ext uri="{FF2B5EF4-FFF2-40B4-BE49-F238E27FC236}">
                <a16:creationId xmlns:a16="http://schemas.microsoft.com/office/drawing/2014/main" id="{508701B5-D065-2891-345D-F2627DE9DDCE}"/>
              </a:ext>
            </a:extLst>
          </p:cNvPr>
          <p:cNvSpPr txBox="1"/>
          <p:nvPr/>
        </p:nvSpPr>
        <p:spPr>
          <a:xfrm>
            <a:off x="390796" y="3533198"/>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15px</a:t>
            </a:r>
            <a:endParaRPr lang="vi-VN" sz="1400" b="1" i="1">
              <a:solidFill>
                <a:srgbClr val="0000CC"/>
              </a:solidFill>
              <a:latin typeface="Times New Roman" pitchFamily="18" charset="0"/>
              <a:cs typeface="Times New Roman" pitchFamily="18" charset="0"/>
            </a:endParaRPr>
          </a:p>
        </p:txBody>
      </p:sp>
      <p:pic>
        <p:nvPicPr>
          <p:cNvPr id="31" name="Picture 30">
            <a:extLst>
              <a:ext uri="{FF2B5EF4-FFF2-40B4-BE49-F238E27FC236}">
                <a16:creationId xmlns:a16="http://schemas.microsoft.com/office/drawing/2014/main" id="{5F34D4A0-C96D-59C0-1043-FBF7E7F77AC0}"/>
              </a:ext>
            </a:extLst>
          </p:cNvPr>
          <p:cNvPicPr>
            <a:picLocks noChangeAspect="1"/>
          </p:cNvPicPr>
          <p:nvPr/>
        </p:nvPicPr>
        <p:blipFill>
          <a:blip r:embed="rId7"/>
          <a:stretch>
            <a:fillRect/>
          </a:stretch>
        </p:blipFill>
        <p:spPr>
          <a:xfrm>
            <a:off x="4560168" y="3638119"/>
            <a:ext cx="2343150" cy="1781175"/>
          </a:xfrm>
          <a:prstGeom prst="rect">
            <a:avLst/>
          </a:prstGeom>
        </p:spPr>
      </p:pic>
      <p:pic>
        <p:nvPicPr>
          <p:cNvPr id="10307" name="Picture 10306">
            <a:extLst>
              <a:ext uri="{FF2B5EF4-FFF2-40B4-BE49-F238E27FC236}">
                <a16:creationId xmlns:a16="http://schemas.microsoft.com/office/drawing/2014/main" id="{55A448EC-9A09-74E2-3880-F652B2E6DDA1}"/>
              </a:ext>
            </a:extLst>
          </p:cNvPr>
          <p:cNvPicPr>
            <a:picLocks noChangeAspect="1"/>
          </p:cNvPicPr>
          <p:nvPr/>
        </p:nvPicPr>
        <p:blipFill rotWithShape="1">
          <a:blip r:embed="rId8"/>
          <a:srcRect t="31201"/>
          <a:stretch/>
        </p:blipFill>
        <p:spPr>
          <a:xfrm>
            <a:off x="4560168" y="2897709"/>
            <a:ext cx="2660147" cy="465275"/>
          </a:xfrm>
          <a:prstGeom prst="rect">
            <a:avLst/>
          </a:prstGeom>
        </p:spPr>
      </p:pic>
      <p:sp>
        <p:nvSpPr>
          <p:cNvPr id="10309" name="TextBox 10308">
            <a:extLst>
              <a:ext uri="{FF2B5EF4-FFF2-40B4-BE49-F238E27FC236}">
                <a16:creationId xmlns:a16="http://schemas.microsoft.com/office/drawing/2014/main" id="{A6C33B6E-838B-6A3A-A8A6-875728A10D91}"/>
              </a:ext>
            </a:extLst>
          </p:cNvPr>
          <p:cNvSpPr txBox="1"/>
          <p:nvPr/>
        </p:nvSpPr>
        <p:spPr>
          <a:xfrm>
            <a:off x="3998890" y="359063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10px</a:t>
            </a:r>
            <a:endParaRPr lang="vi-VN" sz="1400" b="1" i="1">
              <a:solidFill>
                <a:srgbClr val="0000CC"/>
              </a:solidFill>
              <a:latin typeface="Times New Roman" pitchFamily="18" charset="0"/>
              <a:cs typeface="Times New Roman" pitchFamily="18" charset="0"/>
            </a:endParaRPr>
          </a:p>
        </p:txBody>
      </p:sp>
      <p:sp>
        <p:nvSpPr>
          <p:cNvPr id="10310" name="TextBox 10309">
            <a:extLst>
              <a:ext uri="{FF2B5EF4-FFF2-40B4-BE49-F238E27FC236}">
                <a16:creationId xmlns:a16="http://schemas.microsoft.com/office/drawing/2014/main" id="{F17BE9F7-FD14-7C4E-655F-5A9E28FFAC66}"/>
              </a:ext>
            </a:extLst>
          </p:cNvPr>
          <p:cNvSpPr txBox="1"/>
          <p:nvPr/>
        </p:nvSpPr>
        <p:spPr>
          <a:xfrm>
            <a:off x="6926781" y="5121136"/>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10px</a:t>
            </a:r>
            <a:endParaRPr lang="vi-VN" sz="1400" b="1" i="1">
              <a:solidFill>
                <a:srgbClr val="0000CC"/>
              </a:solidFill>
              <a:latin typeface="Times New Roman" pitchFamily="18" charset="0"/>
              <a:cs typeface="Times New Roman" pitchFamily="18" charset="0"/>
            </a:endParaRPr>
          </a:p>
        </p:txBody>
      </p:sp>
      <p:sp>
        <p:nvSpPr>
          <p:cNvPr id="10311" name="TextBox 10310">
            <a:extLst>
              <a:ext uri="{FF2B5EF4-FFF2-40B4-BE49-F238E27FC236}">
                <a16:creationId xmlns:a16="http://schemas.microsoft.com/office/drawing/2014/main" id="{0E6D51EA-ECC6-CBCF-B270-66166CE2C149}"/>
              </a:ext>
            </a:extLst>
          </p:cNvPr>
          <p:cNvSpPr txBox="1"/>
          <p:nvPr/>
        </p:nvSpPr>
        <p:spPr>
          <a:xfrm>
            <a:off x="4010041" y="5158997"/>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12" name="TextBox 10311">
            <a:extLst>
              <a:ext uri="{FF2B5EF4-FFF2-40B4-BE49-F238E27FC236}">
                <a16:creationId xmlns:a16="http://schemas.microsoft.com/office/drawing/2014/main" id="{787394A9-E21F-76A2-3D07-27B5D381CEB1}"/>
              </a:ext>
            </a:extLst>
          </p:cNvPr>
          <p:cNvSpPr txBox="1"/>
          <p:nvPr/>
        </p:nvSpPr>
        <p:spPr>
          <a:xfrm>
            <a:off x="6892167" y="3562841"/>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pic>
        <p:nvPicPr>
          <p:cNvPr id="10318" name="Picture 10317">
            <a:extLst>
              <a:ext uri="{FF2B5EF4-FFF2-40B4-BE49-F238E27FC236}">
                <a16:creationId xmlns:a16="http://schemas.microsoft.com/office/drawing/2014/main" id="{B32E4925-23F6-4E7A-A5D2-CEDAD43B9150}"/>
              </a:ext>
            </a:extLst>
          </p:cNvPr>
          <p:cNvPicPr>
            <a:picLocks noChangeAspect="1"/>
          </p:cNvPicPr>
          <p:nvPr/>
        </p:nvPicPr>
        <p:blipFill>
          <a:blip r:embed="rId9"/>
          <a:stretch>
            <a:fillRect/>
          </a:stretch>
        </p:blipFill>
        <p:spPr>
          <a:xfrm>
            <a:off x="8207082" y="3687086"/>
            <a:ext cx="2228850" cy="1752600"/>
          </a:xfrm>
          <a:prstGeom prst="rect">
            <a:avLst/>
          </a:prstGeom>
        </p:spPr>
      </p:pic>
      <p:pic>
        <p:nvPicPr>
          <p:cNvPr id="10320" name="Picture 10319">
            <a:extLst>
              <a:ext uri="{FF2B5EF4-FFF2-40B4-BE49-F238E27FC236}">
                <a16:creationId xmlns:a16="http://schemas.microsoft.com/office/drawing/2014/main" id="{8BE1AA9E-B2BA-CEFB-03CC-E41B5F6217DC}"/>
              </a:ext>
            </a:extLst>
          </p:cNvPr>
          <p:cNvPicPr>
            <a:picLocks noChangeAspect="1"/>
          </p:cNvPicPr>
          <p:nvPr/>
        </p:nvPicPr>
        <p:blipFill>
          <a:blip r:embed="rId10"/>
          <a:stretch>
            <a:fillRect/>
          </a:stretch>
        </p:blipFill>
        <p:spPr>
          <a:xfrm>
            <a:off x="7840402" y="3047149"/>
            <a:ext cx="3409950" cy="400050"/>
          </a:xfrm>
          <a:prstGeom prst="rect">
            <a:avLst/>
          </a:prstGeom>
        </p:spPr>
      </p:pic>
      <p:sp>
        <p:nvSpPr>
          <p:cNvPr id="10321" name="TextBox 10320">
            <a:extLst>
              <a:ext uri="{FF2B5EF4-FFF2-40B4-BE49-F238E27FC236}">
                <a16:creationId xmlns:a16="http://schemas.microsoft.com/office/drawing/2014/main" id="{F01968C1-41A0-21FB-F039-AA3CEB7387E3}"/>
              </a:ext>
            </a:extLst>
          </p:cNvPr>
          <p:cNvSpPr txBox="1"/>
          <p:nvPr/>
        </p:nvSpPr>
        <p:spPr>
          <a:xfrm>
            <a:off x="10449756" y="3533198"/>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22" name="TextBox 10321">
            <a:extLst>
              <a:ext uri="{FF2B5EF4-FFF2-40B4-BE49-F238E27FC236}">
                <a16:creationId xmlns:a16="http://schemas.microsoft.com/office/drawing/2014/main" id="{ED660F2C-309D-5E7D-ACDA-DB9922A156F1}"/>
              </a:ext>
            </a:extLst>
          </p:cNvPr>
          <p:cNvSpPr txBox="1"/>
          <p:nvPr/>
        </p:nvSpPr>
        <p:spPr>
          <a:xfrm>
            <a:off x="7645804" y="5158996"/>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26" name="TextBox 10325">
            <a:extLst>
              <a:ext uri="{FF2B5EF4-FFF2-40B4-BE49-F238E27FC236}">
                <a16:creationId xmlns:a16="http://schemas.microsoft.com/office/drawing/2014/main" id="{99FB510C-31D5-1A6F-B5BB-A058BCEF2928}"/>
              </a:ext>
            </a:extLst>
          </p:cNvPr>
          <p:cNvSpPr txBox="1"/>
          <p:nvPr/>
        </p:nvSpPr>
        <p:spPr>
          <a:xfrm>
            <a:off x="7622341" y="3533198"/>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10px</a:t>
            </a:r>
            <a:endParaRPr lang="vi-VN" sz="1400" b="1" i="1">
              <a:solidFill>
                <a:srgbClr val="0000CC"/>
              </a:solidFill>
              <a:latin typeface="Times New Roman" pitchFamily="18" charset="0"/>
              <a:cs typeface="Times New Roman" pitchFamily="18" charset="0"/>
            </a:endParaRPr>
          </a:p>
        </p:txBody>
      </p:sp>
      <p:sp>
        <p:nvSpPr>
          <p:cNvPr id="10327" name="TextBox 10326">
            <a:extLst>
              <a:ext uri="{FF2B5EF4-FFF2-40B4-BE49-F238E27FC236}">
                <a16:creationId xmlns:a16="http://schemas.microsoft.com/office/drawing/2014/main" id="{4DEE0820-A5EF-1188-6D64-5E45FF498BA4}"/>
              </a:ext>
            </a:extLst>
          </p:cNvPr>
          <p:cNvSpPr txBox="1"/>
          <p:nvPr/>
        </p:nvSpPr>
        <p:spPr>
          <a:xfrm>
            <a:off x="10449756" y="5166602"/>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30px</a:t>
            </a:r>
            <a:endParaRPr lang="vi-VN" sz="1400" b="1" i="1">
              <a:solidFill>
                <a:srgbClr val="0000CC"/>
              </a:solidFill>
              <a:latin typeface="Times New Roman" pitchFamily="18" charset="0"/>
              <a:cs typeface="Times New Roman" pitchFamily="18" charset="0"/>
            </a:endParaRPr>
          </a:p>
        </p:txBody>
      </p:sp>
      <p:grpSp>
        <p:nvGrpSpPr>
          <p:cNvPr id="2" name="Group 46">
            <a:extLst>
              <a:ext uri="{FF2B5EF4-FFF2-40B4-BE49-F238E27FC236}">
                <a16:creationId xmlns:a16="http://schemas.microsoft.com/office/drawing/2014/main" id="{A84C570A-4E99-3CC1-B7F3-39FDC925034E}"/>
              </a:ext>
            </a:extLst>
          </p:cNvPr>
          <p:cNvGrpSpPr>
            <a:grpSpLocks/>
          </p:cNvGrpSpPr>
          <p:nvPr/>
        </p:nvGrpSpPr>
        <p:grpSpPr bwMode="auto">
          <a:xfrm>
            <a:off x="702179" y="712439"/>
            <a:ext cx="3777305" cy="860425"/>
            <a:chOff x="1296" y="1824"/>
            <a:chExt cx="2101" cy="542"/>
          </a:xfrm>
        </p:grpSpPr>
        <p:sp>
          <p:nvSpPr>
            <p:cNvPr id="3" name="AutoShape 47">
              <a:extLst>
                <a:ext uri="{FF2B5EF4-FFF2-40B4-BE49-F238E27FC236}">
                  <a16:creationId xmlns:a16="http://schemas.microsoft.com/office/drawing/2014/main" id="{C7C888B1-91C5-1923-CF11-5D22D6DFF69A}"/>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D5A7608-BAC0-C859-73F5-53510F0C323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A68FD5DF-6E9D-6D4D-C669-7F2ACF4D458D}"/>
                </a:ext>
              </a:extLst>
            </p:cNvPr>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Clip-path</a:t>
              </a:r>
            </a:p>
            <a:p>
              <a:pPr algn="ctr"/>
              <a:endParaRPr lang="en-US" sz="2000" b="1">
                <a:solidFill>
                  <a:srgbClr val="CC00FF"/>
                </a:solidFill>
              </a:endParaRPr>
            </a:p>
          </p:txBody>
        </p:sp>
        <p:sp>
          <p:nvSpPr>
            <p:cNvPr id="14" name="Text Box 50">
              <a:extLst>
                <a:ext uri="{FF2B5EF4-FFF2-40B4-BE49-F238E27FC236}">
                  <a16:creationId xmlns:a16="http://schemas.microsoft.com/office/drawing/2014/main" id="{83C5839A-49C0-34C8-E85E-E84632676573}"/>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14</a:t>
              </a:r>
            </a:p>
          </p:txBody>
        </p:sp>
      </p:grpSp>
    </p:spTree>
    <p:extLst>
      <p:ext uri="{BB962C8B-B14F-4D97-AF65-F5344CB8AC3E}">
        <p14:creationId xmlns:p14="http://schemas.microsoft.com/office/powerpoint/2010/main" val="161524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10324" name="Table 10323">
            <a:extLst>
              <a:ext uri="{FF2B5EF4-FFF2-40B4-BE49-F238E27FC236}">
                <a16:creationId xmlns:a16="http://schemas.microsoft.com/office/drawing/2014/main" id="{1E579BD4-A8C1-8215-0507-2D60A21EA463}"/>
              </a:ext>
            </a:extLst>
          </p:cNvPr>
          <p:cNvGraphicFramePr>
            <a:graphicFrameLocks noGrp="1"/>
          </p:cNvGraphicFramePr>
          <p:nvPr/>
        </p:nvGraphicFramePr>
        <p:xfrm>
          <a:off x="6453307" y="846542"/>
          <a:ext cx="5642865" cy="920076"/>
        </p:xfrm>
        <a:graphic>
          <a:graphicData uri="http://schemas.openxmlformats.org/drawingml/2006/table">
            <a:tbl>
              <a:tblPr firstRow="1" firstCol="1" bandRow="1">
                <a:tableStyleId>{5C22544A-7EE6-4342-B048-85BDC9FD1C3A}</a:tableStyleId>
              </a:tblPr>
              <a:tblGrid>
                <a:gridCol w="814498">
                  <a:extLst>
                    <a:ext uri="{9D8B030D-6E8A-4147-A177-3AD203B41FA5}">
                      <a16:colId xmlns:a16="http://schemas.microsoft.com/office/drawing/2014/main" val="1140978101"/>
                    </a:ext>
                  </a:extLst>
                </a:gridCol>
                <a:gridCol w="1449659">
                  <a:extLst>
                    <a:ext uri="{9D8B030D-6E8A-4147-A177-3AD203B41FA5}">
                      <a16:colId xmlns:a16="http://schemas.microsoft.com/office/drawing/2014/main" val="405013495"/>
                    </a:ext>
                  </a:extLst>
                </a:gridCol>
                <a:gridCol w="3378708">
                  <a:extLst>
                    <a:ext uri="{9D8B030D-6E8A-4147-A177-3AD203B41FA5}">
                      <a16:colId xmlns:a16="http://schemas.microsoft.com/office/drawing/2014/main" val="197797635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15642410"/>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inset()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chữ nhật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51033209"/>
                  </a:ext>
                </a:extLst>
              </a:tr>
            </a:tbl>
          </a:graphicData>
        </a:graphic>
      </p:graphicFrame>
      <p:sp>
        <p:nvSpPr>
          <p:cNvPr id="10304" name="Rectangle 10303">
            <a:extLst>
              <a:ext uri="{FF2B5EF4-FFF2-40B4-BE49-F238E27FC236}">
                <a16:creationId xmlns:a16="http://schemas.microsoft.com/office/drawing/2014/main" id="{DD2E839E-017E-7F8E-7B31-7B06F07A21D2}"/>
              </a:ext>
            </a:extLst>
          </p:cNvPr>
          <p:cNvSpPr/>
          <p:nvPr/>
        </p:nvSpPr>
        <p:spPr>
          <a:xfrm>
            <a:off x="1133666" y="1733202"/>
            <a:ext cx="5279067" cy="369332"/>
          </a:xfrm>
          <a:prstGeom prst="rect">
            <a:avLst/>
          </a:prstGeom>
        </p:spPr>
        <p:txBody>
          <a:bodyPr wrap="square">
            <a:spAutoFit/>
          </a:bodyPr>
          <a:lstStyle/>
          <a:p>
            <a:pPr marL="285750" indent="-285750">
              <a:buFont typeface="Wingdings" panose="05000000000000000000" pitchFamily="2" charset="2"/>
              <a:buChar char="q"/>
            </a:pPr>
            <a:r>
              <a:rPr lang="en-US" b="1" i="1">
                <a:effectLst/>
                <a:latin typeface="Times New Roman" pitchFamily="18" charset="0"/>
                <a:cs typeface="Times New Roman" pitchFamily="18" charset="0"/>
              </a:rPr>
              <a:t>2.4. Thêm bo góc khai báo sau keyword </a:t>
            </a:r>
            <a:r>
              <a:rPr lang="en-US" b="1" i="1">
                <a:solidFill>
                  <a:srgbClr val="FF0000"/>
                </a:solidFill>
                <a:effectLst/>
                <a:latin typeface="Times New Roman" pitchFamily="18" charset="0"/>
                <a:cs typeface="Times New Roman" pitchFamily="18" charset="0"/>
              </a:rPr>
              <a:t>round  </a:t>
            </a:r>
            <a:endParaRPr lang="en-US" b="1" i="1">
              <a:solidFill>
                <a:srgbClr val="FF0000"/>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21E86AE1-01B8-31CD-D7F9-BF032C542698}"/>
              </a:ext>
            </a:extLst>
          </p:cNvPr>
          <p:cNvPicPr>
            <a:picLocks noChangeAspect="1"/>
          </p:cNvPicPr>
          <p:nvPr/>
        </p:nvPicPr>
        <p:blipFill>
          <a:blip r:embed="rId5"/>
          <a:stretch>
            <a:fillRect/>
          </a:stretch>
        </p:blipFill>
        <p:spPr>
          <a:xfrm>
            <a:off x="1011710" y="3328472"/>
            <a:ext cx="1971675" cy="1933575"/>
          </a:xfrm>
          <a:prstGeom prst="rect">
            <a:avLst/>
          </a:prstGeom>
        </p:spPr>
      </p:pic>
      <p:pic>
        <p:nvPicPr>
          <p:cNvPr id="15" name="Picture 14">
            <a:extLst>
              <a:ext uri="{FF2B5EF4-FFF2-40B4-BE49-F238E27FC236}">
                <a16:creationId xmlns:a16="http://schemas.microsoft.com/office/drawing/2014/main" id="{25F8E3B8-4983-20E9-58EB-88ABC7DC0F39}"/>
              </a:ext>
            </a:extLst>
          </p:cNvPr>
          <p:cNvPicPr>
            <a:picLocks noChangeAspect="1"/>
          </p:cNvPicPr>
          <p:nvPr/>
        </p:nvPicPr>
        <p:blipFill>
          <a:blip r:embed="rId6"/>
          <a:stretch>
            <a:fillRect/>
          </a:stretch>
        </p:blipFill>
        <p:spPr>
          <a:xfrm>
            <a:off x="483909" y="2481982"/>
            <a:ext cx="3076583" cy="676274"/>
          </a:xfrm>
          <a:prstGeom prst="rect">
            <a:avLst/>
          </a:prstGeom>
        </p:spPr>
      </p:pic>
      <p:sp>
        <p:nvSpPr>
          <p:cNvPr id="18" name="TextBox 17">
            <a:extLst>
              <a:ext uri="{FF2B5EF4-FFF2-40B4-BE49-F238E27FC236}">
                <a16:creationId xmlns:a16="http://schemas.microsoft.com/office/drawing/2014/main" id="{40A5D78E-24EB-FF4C-B0E8-187BF7FD8F70}"/>
              </a:ext>
            </a:extLst>
          </p:cNvPr>
          <p:cNvSpPr txBox="1"/>
          <p:nvPr/>
        </p:nvSpPr>
        <p:spPr>
          <a:xfrm>
            <a:off x="2999214" y="3328472"/>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15px</a:t>
            </a:r>
            <a:endParaRPr lang="vi-VN" sz="1400" b="1" i="1">
              <a:solidFill>
                <a:srgbClr val="0000CC"/>
              </a:solidFill>
              <a:latin typeface="Times New Roman" pitchFamily="18" charset="0"/>
              <a:cs typeface="Times New Roman" pitchFamily="18" charset="0"/>
            </a:endParaRPr>
          </a:p>
        </p:txBody>
      </p:sp>
      <p:sp>
        <p:nvSpPr>
          <p:cNvPr id="22" name="TextBox 21">
            <a:extLst>
              <a:ext uri="{FF2B5EF4-FFF2-40B4-BE49-F238E27FC236}">
                <a16:creationId xmlns:a16="http://schemas.microsoft.com/office/drawing/2014/main" id="{C486FF34-A00C-FFB2-D3E6-B4B8F5326708}"/>
              </a:ext>
            </a:extLst>
          </p:cNvPr>
          <p:cNvSpPr txBox="1"/>
          <p:nvPr/>
        </p:nvSpPr>
        <p:spPr>
          <a:xfrm>
            <a:off x="3010365" y="4954270"/>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15px</a:t>
            </a:r>
            <a:endParaRPr lang="vi-VN" sz="1400" b="1" i="1">
              <a:solidFill>
                <a:srgbClr val="0000CC"/>
              </a:solidFill>
              <a:latin typeface="Times New Roman" pitchFamily="18" charset="0"/>
              <a:cs typeface="Times New Roman" pitchFamily="18" charset="0"/>
            </a:endParaRPr>
          </a:p>
        </p:txBody>
      </p:sp>
      <p:sp>
        <p:nvSpPr>
          <p:cNvPr id="25" name="TextBox 24">
            <a:extLst>
              <a:ext uri="{FF2B5EF4-FFF2-40B4-BE49-F238E27FC236}">
                <a16:creationId xmlns:a16="http://schemas.microsoft.com/office/drawing/2014/main" id="{38AD09C0-D874-E71D-2A33-0BDF557C35EF}"/>
              </a:ext>
            </a:extLst>
          </p:cNvPr>
          <p:cNvSpPr txBox="1"/>
          <p:nvPr/>
        </p:nvSpPr>
        <p:spPr>
          <a:xfrm>
            <a:off x="338485" y="4962376"/>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15px</a:t>
            </a:r>
            <a:endParaRPr lang="vi-VN" sz="1400" b="1" i="1">
              <a:solidFill>
                <a:srgbClr val="0000CC"/>
              </a:solidFill>
              <a:latin typeface="Times New Roman" pitchFamily="18" charset="0"/>
              <a:cs typeface="Times New Roman" pitchFamily="18" charset="0"/>
            </a:endParaRPr>
          </a:p>
        </p:txBody>
      </p:sp>
      <p:sp>
        <p:nvSpPr>
          <p:cNvPr id="26" name="TextBox 25">
            <a:extLst>
              <a:ext uri="{FF2B5EF4-FFF2-40B4-BE49-F238E27FC236}">
                <a16:creationId xmlns:a16="http://schemas.microsoft.com/office/drawing/2014/main" id="{508701B5-D065-2891-345D-F2627DE9DDCE}"/>
              </a:ext>
            </a:extLst>
          </p:cNvPr>
          <p:cNvSpPr txBox="1"/>
          <p:nvPr/>
        </p:nvSpPr>
        <p:spPr>
          <a:xfrm>
            <a:off x="365626" y="3328471"/>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15px</a:t>
            </a:r>
            <a:endParaRPr lang="vi-VN" sz="1400" b="1" i="1">
              <a:solidFill>
                <a:srgbClr val="0000CC"/>
              </a:solidFill>
              <a:latin typeface="Times New Roman" pitchFamily="18" charset="0"/>
              <a:cs typeface="Times New Roman" pitchFamily="18" charset="0"/>
            </a:endParaRPr>
          </a:p>
        </p:txBody>
      </p:sp>
      <p:pic>
        <p:nvPicPr>
          <p:cNvPr id="31" name="Picture 30">
            <a:extLst>
              <a:ext uri="{FF2B5EF4-FFF2-40B4-BE49-F238E27FC236}">
                <a16:creationId xmlns:a16="http://schemas.microsoft.com/office/drawing/2014/main" id="{5F34D4A0-C96D-59C0-1043-FBF7E7F77AC0}"/>
              </a:ext>
            </a:extLst>
          </p:cNvPr>
          <p:cNvPicPr>
            <a:picLocks noChangeAspect="1"/>
          </p:cNvPicPr>
          <p:nvPr/>
        </p:nvPicPr>
        <p:blipFill>
          <a:blip r:embed="rId7"/>
          <a:stretch>
            <a:fillRect/>
          </a:stretch>
        </p:blipFill>
        <p:spPr>
          <a:xfrm>
            <a:off x="4534998" y="3433392"/>
            <a:ext cx="2343150" cy="1781175"/>
          </a:xfrm>
          <a:prstGeom prst="rect">
            <a:avLst/>
          </a:prstGeom>
        </p:spPr>
      </p:pic>
      <p:pic>
        <p:nvPicPr>
          <p:cNvPr id="10307" name="Picture 10306">
            <a:extLst>
              <a:ext uri="{FF2B5EF4-FFF2-40B4-BE49-F238E27FC236}">
                <a16:creationId xmlns:a16="http://schemas.microsoft.com/office/drawing/2014/main" id="{55A448EC-9A09-74E2-3880-F652B2E6DDA1}"/>
              </a:ext>
            </a:extLst>
          </p:cNvPr>
          <p:cNvPicPr>
            <a:picLocks noChangeAspect="1"/>
          </p:cNvPicPr>
          <p:nvPr/>
        </p:nvPicPr>
        <p:blipFill rotWithShape="1">
          <a:blip r:embed="rId8"/>
          <a:srcRect t="31201"/>
          <a:stretch/>
        </p:blipFill>
        <p:spPr>
          <a:xfrm>
            <a:off x="4534998" y="2692982"/>
            <a:ext cx="2660147" cy="465275"/>
          </a:xfrm>
          <a:prstGeom prst="rect">
            <a:avLst/>
          </a:prstGeom>
        </p:spPr>
      </p:pic>
      <p:sp>
        <p:nvSpPr>
          <p:cNvPr id="10309" name="TextBox 10308">
            <a:extLst>
              <a:ext uri="{FF2B5EF4-FFF2-40B4-BE49-F238E27FC236}">
                <a16:creationId xmlns:a16="http://schemas.microsoft.com/office/drawing/2014/main" id="{A6C33B6E-838B-6A3A-A8A6-875728A10D91}"/>
              </a:ext>
            </a:extLst>
          </p:cNvPr>
          <p:cNvSpPr txBox="1"/>
          <p:nvPr/>
        </p:nvSpPr>
        <p:spPr>
          <a:xfrm>
            <a:off x="3973720" y="3385912"/>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10px</a:t>
            </a:r>
            <a:endParaRPr lang="vi-VN" sz="1400" b="1" i="1">
              <a:solidFill>
                <a:srgbClr val="0000CC"/>
              </a:solidFill>
              <a:latin typeface="Times New Roman" pitchFamily="18" charset="0"/>
              <a:cs typeface="Times New Roman" pitchFamily="18" charset="0"/>
            </a:endParaRPr>
          </a:p>
        </p:txBody>
      </p:sp>
      <p:sp>
        <p:nvSpPr>
          <p:cNvPr id="10310" name="TextBox 10309">
            <a:extLst>
              <a:ext uri="{FF2B5EF4-FFF2-40B4-BE49-F238E27FC236}">
                <a16:creationId xmlns:a16="http://schemas.microsoft.com/office/drawing/2014/main" id="{F17BE9F7-FD14-7C4E-655F-5A9E28FFAC66}"/>
              </a:ext>
            </a:extLst>
          </p:cNvPr>
          <p:cNvSpPr txBox="1"/>
          <p:nvPr/>
        </p:nvSpPr>
        <p:spPr>
          <a:xfrm>
            <a:off x="6901611" y="491640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10px</a:t>
            </a:r>
            <a:endParaRPr lang="vi-VN" sz="1400" b="1" i="1">
              <a:solidFill>
                <a:srgbClr val="0000CC"/>
              </a:solidFill>
              <a:latin typeface="Times New Roman" pitchFamily="18" charset="0"/>
              <a:cs typeface="Times New Roman" pitchFamily="18" charset="0"/>
            </a:endParaRPr>
          </a:p>
        </p:txBody>
      </p:sp>
      <p:sp>
        <p:nvSpPr>
          <p:cNvPr id="10311" name="TextBox 10310">
            <a:extLst>
              <a:ext uri="{FF2B5EF4-FFF2-40B4-BE49-F238E27FC236}">
                <a16:creationId xmlns:a16="http://schemas.microsoft.com/office/drawing/2014/main" id="{0E6D51EA-ECC6-CBCF-B270-66166CE2C149}"/>
              </a:ext>
            </a:extLst>
          </p:cNvPr>
          <p:cNvSpPr txBox="1"/>
          <p:nvPr/>
        </p:nvSpPr>
        <p:spPr>
          <a:xfrm>
            <a:off x="3984871" y="4954270"/>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12" name="TextBox 10311">
            <a:extLst>
              <a:ext uri="{FF2B5EF4-FFF2-40B4-BE49-F238E27FC236}">
                <a16:creationId xmlns:a16="http://schemas.microsoft.com/office/drawing/2014/main" id="{787394A9-E21F-76A2-3D07-27B5D381CEB1}"/>
              </a:ext>
            </a:extLst>
          </p:cNvPr>
          <p:cNvSpPr txBox="1"/>
          <p:nvPr/>
        </p:nvSpPr>
        <p:spPr>
          <a:xfrm>
            <a:off x="6866997" y="3358114"/>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pic>
        <p:nvPicPr>
          <p:cNvPr id="10318" name="Picture 10317">
            <a:extLst>
              <a:ext uri="{FF2B5EF4-FFF2-40B4-BE49-F238E27FC236}">
                <a16:creationId xmlns:a16="http://schemas.microsoft.com/office/drawing/2014/main" id="{B32E4925-23F6-4E7A-A5D2-CEDAD43B9150}"/>
              </a:ext>
            </a:extLst>
          </p:cNvPr>
          <p:cNvPicPr>
            <a:picLocks noChangeAspect="1"/>
          </p:cNvPicPr>
          <p:nvPr/>
        </p:nvPicPr>
        <p:blipFill>
          <a:blip r:embed="rId9"/>
          <a:stretch>
            <a:fillRect/>
          </a:stretch>
        </p:blipFill>
        <p:spPr>
          <a:xfrm>
            <a:off x="8181912" y="3482359"/>
            <a:ext cx="2228850" cy="1752600"/>
          </a:xfrm>
          <a:prstGeom prst="rect">
            <a:avLst/>
          </a:prstGeom>
        </p:spPr>
      </p:pic>
      <p:pic>
        <p:nvPicPr>
          <p:cNvPr id="10320" name="Picture 10319">
            <a:extLst>
              <a:ext uri="{FF2B5EF4-FFF2-40B4-BE49-F238E27FC236}">
                <a16:creationId xmlns:a16="http://schemas.microsoft.com/office/drawing/2014/main" id="{8BE1AA9E-B2BA-CEFB-03CC-E41B5F6217DC}"/>
              </a:ext>
            </a:extLst>
          </p:cNvPr>
          <p:cNvPicPr>
            <a:picLocks noChangeAspect="1"/>
          </p:cNvPicPr>
          <p:nvPr/>
        </p:nvPicPr>
        <p:blipFill>
          <a:blip r:embed="rId10"/>
          <a:stretch>
            <a:fillRect/>
          </a:stretch>
        </p:blipFill>
        <p:spPr>
          <a:xfrm>
            <a:off x="7815232" y="2842422"/>
            <a:ext cx="3409950" cy="400050"/>
          </a:xfrm>
          <a:prstGeom prst="rect">
            <a:avLst/>
          </a:prstGeom>
        </p:spPr>
      </p:pic>
      <p:sp>
        <p:nvSpPr>
          <p:cNvPr id="10321" name="TextBox 10320">
            <a:extLst>
              <a:ext uri="{FF2B5EF4-FFF2-40B4-BE49-F238E27FC236}">
                <a16:creationId xmlns:a16="http://schemas.microsoft.com/office/drawing/2014/main" id="{F01968C1-41A0-21FB-F039-AA3CEB7387E3}"/>
              </a:ext>
            </a:extLst>
          </p:cNvPr>
          <p:cNvSpPr txBox="1"/>
          <p:nvPr/>
        </p:nvSpPr>
        <p:spPr>
          <a:xfrm>
            <a:off x="10424586" y="3328471"/>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22" name="TextBox 10321">
            <a:extLst>
              <a:ext uri="{FF2B5EF4-FFF2-40B4-BE49-F238E27FC236}">
                <a16:creationId xmlns:a16="http://schemas.microsoft.com/office/drawing/2014/main" id="{ED660F2C-309D-5E7D-ACDA-DB9922A156F1}"/>
              </a:ext>
            </a:extLst>
          </p:cNvPr>
          <p:cNvSpPr txBox="1"/>
          <p:nvPr/>
        </p:nvSpPr>
        <p:spPr>
          <a:xfrm>
            <a:off x="7620634" y="495426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20px</a:t>
            </a:r>
            <a:endParaRPr lang="vi-VN" sz="1400" b="1" i="1">
              <a:solidFill>
                <a:srgbClr val="0000CC"/>
              </a:solidFill>
              <a:latin typeface="Times New Roman" pitchFamily="18" charset="0"/>
              <a:cs typeface="Times New Roman" pitchFamily="18" charset="0"/>
            </a:endParaRPr>
          </a:p>
        </p:txBody>
      </p:sp>
      <p:sp>
        <p:nvSpPr>
          <p:cNvPr id="10326" name="TextBox 10325">
            <a:extLst>
              <a:ext uri="{FF2B5EF4-FFF2-40B4-BE49-F238E27FC236}">
                <a16:creationId xmlns:a16="http://schemas.microsoft.com/office/drawing/2014/main" id="{99FB510C-31D5-1A6F-B5BB-A058BCEF2928}"/>
              </a:ext>
            </a:extLst>
          </p:cNvPr>
          <p:cNvSpPr txBox="1"/>
          <p:nvPr/>
        </p:nvSpPr>
        <p:spPr>
          <a:xfrm>
            <a:off x="7597171" y="3328471"/>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10px</a:t>
            </a:r>
            <a:endParaRPr lang="vi-VN" sz="1400" b="1" i="1">
              <a:solidFill>
                <a:srgbClr val="0000CC"/>
              </a:solidFill>
              <a:latin typeface="Times New Roman" pitchFamily="18" charset="0"/>
              <a:cs typeface="Times New Roman" pitchFamily="18" charset="0"/>
            </a:endParaRPr>
          </a:p>
        </p:txBody>
      </p:sp>
      <p:sp>
        <p:nvSpPr>
          <p:cNvPr id="10327" name="TextBox 10326">
            <a:extLst>
              <a:ext uri="{FF2B5EF4-FFF2-40B4-BE49-F238E27FC236}">
                <a16:creationId xmlns:a16="http://schemas.microsoft.com/office/drawing/2014/main" id="{4DEE0820-A5EF-1188-6D64-5E45FF498BA4}"/>
              </a:ext>
            </a:extLst>
          </p:cNvPr>
          <p:cNvSpPr txBox="1"/>
          <p:nvPr/>
        </p:nvSpPr>
        <p:spPr>
          <a:xfrm>
            <a:off x="10424586" y="4961875"/>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30px</a:t>
            </a:r>
            <a:endParaRPr lang="vi-VN" sz="1400" b="1" i="1">
              <a:solidFill>
                <a:srgbClr val="0000CC"/>
              </a:solidFill>
              <a:latin typeface="Times New Roman" pitchFamily="18" charset="0"/>
              <a:cs typeface="Times New Roman" pitchFamily="18" charset="0"/>
            </a:endParaRPr>
          </a:p>
        </p:txBody>
      </p:sp>
      <p:grpSp>
        <p:nvGrpSpPr>
          <p:cNvPr id="2" name="Group 46">
            <a:extLst>
              <a:ext uri="{FF2B5EF4-FFF2-40B4-BE49-F238E27FC236}">
                <a16:creationId xmlns:a16="http://schemas.microsoft.com/office/drawing/2014/main" id="{A680DAB2-3D65-26C4-16EB-E6841EEF32B8}"/>
              </a:ext>
            </a:extLst>
          </p:cNvPr>
          <p:cNvGrpSpPr>
            <a:grpSpLocks/>
          </p:cNvGrpSpPr>
          <p:nvPr/>
        </p:nvGrpSpPr>
        <p:grpSpPr bwMode="auto">
          <a:xfrm>
            <a:off x="702179" y="712439"/>
            <a:ext cx="3777305" cy="860425"/>
            <a:chOff x="1296" y="1824"/>
            <a:chExt cx="2101" cy="542"/>
          </a:xfrm>
        </p:grpSpPr>
        <p:sp>
          <p:nvSpPr>
            <p:cNvPr id="3" name="AutoShape 47">
              <a:extLst>
                <a:ext uri="{FF2B5EF4-FFF2-40B4-BE49-F238E27FC236}">
                  <a16:creationId xmlns:a16="http://schemas.microsoft.com/office/drawing/2014/main" id="{0606D340-3C25-B508-D627-22387DC9A333}"/>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D5B2A5BC-9BD1-8C6A-1935-8CD0FF68174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0D124FD2-C863-FB4C-A629-20726D553C0C}"/>
                </a:ext>
              </a:extLst>
            </p:cNvPr>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Clip-path</a:t>
              </a:r>
            </a:p>
            <a:p>
              <a:pPr algn="ctr"/>
              <a:endParaRPr lang="en-US" sz="2000" b="1">
                <a:solidFill>
                  <a:srgbClr val="CC00FF"/>
                </a:solidFill>
              </a:endParaRPr>
            </a:p>
          </p:txBody>
        </p:sp>
        <p:sp>
          <p:nvSpPr>
            <p:cNvPr id="14" name="Text Box 50">
              <a:extLst>
                <a:ext uri="{FF2B5EF4-FFF2-40B4-BE49-F238E27FC236}">
                  <a16:creationId xmlns:a16="http://schemas.microsoft.com/office/drawing/2014/main" id="{AA6D471A-46EA-3617-2ED5-B187958D1B9E}"/>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14</a:t>
              </a:r>
            </a:p>
          </p:txBody>
        </p:sp>
      </p:grpSp>
    </p:spTree>
    <p:extLst>
      <p:ext uri="{BB962C8B-B14F-4D97-AF65-F5344CB8AC3E}">
        <p14:creationId xmlns:p14="http://schemas.microsoft.com/office/powerpoint/2010/main" val="2857580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10324" name="Table 10323">
            <a:extLst>
              <a:ext uri="{FF2B5EF4-FFF2-40B4-BE49-F238E27FC236}">
                <a16:creationId xmlns:a16="http://schemas.microsoft.com/office/drawing/2014/main" id="{1E579BD4-A8C1-8215-0507-2D60A21EA463}"/>
              </a:ext>
            </a:extLst>
          </p:cNvPr>
          <p:cNvGraphicFramePr>
            <a:graphicFrameLocks noGrp="1"/>
          </p:cNvGraphicFramePr>
          <p:nvPr/>
        </p:nvGraphicFramePr>
        <p:xfrm>
          <a:off x="4776132" y="864839"/>
          <a:ext cx="5642865" cy="920076"/>
        </p:xfrm>
        <a:graphic>
          <a:graphicData uri="http://schemas.openxmlformats.org/drawingml/2006/table">
            <a:tbl>
              <a:tblPr firstRow="1" firstCol="1" bandRow="1">
                <a:tableStyleId>{5C22544A-7EE6-4342-B048-85BDC9FD1C3A}</a:tableStyleId>
              </a:tblPr>
              <a:tblGrid>
                <a:gridCol w="814498">
                  <a:extLst>
                    <a:ext uri="{9D8B030D-6E8A-4147-A177-3AD203B41FA5}">
                      <a16:colId xmlns:a16="http://schemas.microsoft.com/office/drawing/2014/main" val="1140978101"/>
                    </a:ext>
                  </a:extLst>
                </a:gridCol>
                <a:gridCol w="1449659">
                  <a:extLst>
                    <a:ext uri="{9D8B030D-6E8A-4147-A177-3AD203B41FA5}">
                      <a16:colId xmlns:a16="http://schemas.microsoft.com/office/drawing/2014/main" val="405013495"/>
                    </a:ext>
                  </a:extLst>
                </a:gridCol>
                <a:gridCol w="3378708">
                  <a:extLst>
                    <a:ext uri="{9D8B030D-6E8A-4147-A177-3AD203B41FA5}">
                      <a16:colId xmlns:a16="http://schemas.microsoft.com/office/drawing/2014/main" val="197797635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15642410"/>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r>
                        <a:rPr lang="en-US" sz="1800" b="1" i="1" kern="1200">
                          <a:solidFill>
                            <a:srgbClr val="FF0000"/>
                          </a:solidFill>
                          <a:latin typeface="Times New Roman" pitchFamily="18" charset="0"/>
                          <a:ea typeface="+mn-ea"/>
                          <a:cs typeface="Times New Roman" pitchFamily="18" charset="0"/>
                        </a:rPr>
                        <a:t>polygon()</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đa giác</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51033209"/>
                  </a:ext>
                </a:extLst>
              </a:tr>
            </a:tbl>
          </a:graphicData>
        </a:graphic>
      </p:graphicFrame>
      <p:sp>
        <p:nvSpPr>
          <p:cNvPr id="10304" name="Rectangle 10303">
            <a:extLst>
              <a:ext uri="{FF2B5EF4-FFF2-40B4-BE49-F238E27FC236}">
                <a16:creationId xmlns:a16="http://schemas.microsoft.com/office/drawing/2014/main" id="{DD2E839E-017E-7F8E-7B31-7B06F07A21D2}"/>
              </a:ext>
            </a:extLst>
          </p:cNvPr>
          <p:cNvSpPr/>
          <p:nvPr/>
        </p:nvSpPr>
        <p:spPr>
          <a:xfrm>
            <a:off x="1086000" y="1980126"/>
            <a:ext cx="8781272" cy="738664"/>
          </a:xfrm>
          <a:prstGeom prst="rect">
            <a:avLst/>
          </a:prstGeom>
        </p:spPr>
        <p:txBody>
          <a:bodyPr wrap="square">
            <a:spAutoFit/>
          </a:bodyPr>
          <a:lstStyle/>
          <a:p>
            <a:pPr marL="285750" indent="-285750">
              <a:buFont typeface="Wingdings" panose="05000000000000000000" pitchFamily="2" charset="2"/>
              <a:buChar char="q"/>
            </a:pPr>
            <a:r>
              <a:rPr lang="en-US" b="1" i="1">
                <a:effectLst/>
                <a:latin typeface="Times New Roman" pitchFamily="18" charset="0"/>
                <a:cs typeface="Times New Roman" pitchFamily="18" charset="0"/>
              </a:rPr>
              <a:t>3.1 </a:t>
            </a:r>
            <a:r>
              <a:rPr lang="en-US" b="1" i="1">
                <a:solidFill>
                  <a:srgbClr val="FF0000"/>
                </a:solidFill>
                <a:effectLst/>
                <a:latin typeface="Times New Roman" pitchFamily="18" charset="0"/>
                <a:cs typeface="Times New Roman" pitchFamily="18" charset="0"/>
              </a:rPr>
              <a:t>. polygon</a:t>
            </a:r>
            <a:r>
              <a:rPr lang="en-US" b="1" i="1">
                <a:effectLst/>
                <a:latin typeface="Times New Roman" pitchFamily="18" charset="0"/>
                <a:cs typeface="Times New Roman" pitchFamily="18" charset="0"/>
              </a:rPr>
              <a:t>, cú pháp chung: cặp x, y là các cặp tọa độ các góc theo x, y  </a:t>
            </a:r>
          </a:p>
          <a:p>
            <a:r>
              <a:rPr lang="es-ES" b="0" i="0">
                <a:solidFill>
                  <a:srgbClr val="032F62"/>
                </a:solidFill>
                <a:effectLst/>
                <a:latin typeface="SFMono-Regular"/>
              </a:rPr>
              <a:t> </a:t>
            </a:r>
            <a:r>
              <a:rPr lang="es-ES" sz="2400" b="0" i="0">
                <a:solidFill>
                  <a:srgbClr val="032F62"/>
                </a:solidFill>
                <a:effectLst/>
                <a:latin typeface="SFMono-Regular"/>
              </a:rPr>
              <a:t>clip-path</a:t>
            </a:r>
            <a:r>
              <a:rPr lang="es-ES" sz="2400" b="0" i="0">
                <a:solidFill>
                  <a:srgbClr val="24292E"/>
                </a:solidFill>
                <a:effectLst/>
                <a:latin typeface="SFMono-Regular"/>
              </a:rPr>
              <a:t>: </a:t>
            </a:r>
            <a:r>
              <a:rPr lang="es-ES" sz="2400" b="0" i="0">
                <a:solidFill>
                  <a:srgbClr val="6F42C1"/>
                </a:solidFill>
                <a:effectLst/>
                <a:latin typeface="SFMono-Regular"/>
              </a:rPr>
              <a:t>polygon</a:t>
            </a:r>
            <a:r>
              <a:rPr lang="es-ES" sz="2400" b="0" i="0">
                <a:solidFill>
                  <a:srgbClr val="24292E"/>
                </a:solidFill>
                <a:effectLst/>
                <a:latin typeface="SFMono-Regular"/>
              </a:rPr>
              <a:t>(x y, x y, x y, x y);</a:t>
            </a:r>
            <a:endParaRPr lang="en-US" b="1" i="1">
              <a:solidFill>
                <a:srgbClr val="FF0000"/>
              </a:solidFill>
              <a:latin typeface="Times New Roman" pitchFamily="18" charset="0"/>
              <a:cs typeface="Times New Roman" pitchFamily="18" charset="0"/>
            </a:endParaRPr>
          </a:p>
        </p:txBody>
      </p:sp>
      <p:grpSp>
        <p:nvGrpSpPr>
          <p:cNvPr id="2" name="Group 1">
            <a:extLst>
              <a:ext uri="{FF2B5EF4-FFF2-40B4-BE49-F238E27FC236}">
                <a16:creationId xmlns:a16="http://schemas.microsoft.com/office/drawing/2014/main" id="{80BF3E13-CB08-AA08-DC1B-37AD123EE784}"/>
              </a:ext>
            </a:extLst>
          </p:cNvPr>
          <p:cNvGrpSpPr/>
          <p:nvPr/>
        </p:nvGrpSpPr>
        <p:grpSpPr>
          <a:xfrm>
            <a:off x="7596057" y="3569949"/>
            <a:ext cx="4136973" cy="2773984"/>
            <a:chOff x="7769800" y="797755"/>
            <a:chExt cx="4136973" cy="2773984"/>
          </a:xfrm>
        </p:grpSpPr>
        <p:grpSp>
          <p:nvGrpSpPr>
            <p:cNvPr id="3" name="Group 2">
              <a:extLst>
                <a:ext uri="{FF2B5EF4-FFF2-40B4-BE49-F238E27FC236}">
                  <a16:creationId xmlns:a16="http://schemas.microsoft.com/office/drawing/2014/main" id="{95C81DAB-D29A-058C-D845-CCC7B06EFDCE}"/>
                </a:ext>
              </a:extLst>
            </p:cNvPr>
            <p:cNvGrpSpPr/>
            <p:nvPr/>
          </p:nvGrpSpPr>
          <p:grpSpPr>
            <a:xfrm>
              <a:off x="7769800" y="797755"/>
              <a:ext cx="4136973" cy="2773984"/>
              <a:chOff x="8138206" y="752031"/>
              <a:chExt cx="4136973" cy="2773984"/>
            </a:xfrm>
          </p:grpSpPr>
          <p:grpSp>
            <p:nvGrpSpPr>
              <p:cNvPr id="6" name="Group 5">
                <a:extLst>
                  <a:ext uri="{FF2B5EF4-FFF2-40B4-BE49-F238E27FC236}">
                    <a16:creationId xmlns:a16="http://schemas.microsoft.com/office/drawing/2014/main" id="{67D6CFC3-DDC0-B63A-C19E-6F882ACCEAA7}"/>
                  </a:ext>
                </a:extLst>
              </p:cNvPr>
              <p:cNvGrpSpPr/>
              <p:nvPr/>
            </p:nvGrpSpPr>
            <p:grpSpPr>
              <a:xfrm>
                <a:off x="8138206" y="996121"/>
                <a:ext cx="4136973" cy="2529894"/>
                <a:chOff x="8140076" y="1713116"/>
                <a:chExt cx="4136973" cy="2529894"/>
              </a:xfrm>
            </p:grpSpPr>
            <p:sp>
              <p:nvSpPr>
                <p:cNvPr id="20" name="Rectangle 19">
                  <a:extLst>
                    <a:ext uri="{FF2B5EF4-FFF2-40B4-BE49-F238E27FC236}">
                      <a16:creationId xmlns:a16="http://schemas.microsoft.com/office/drawing/2014/main" id="{130DDC04-83A5-F561-F304-101E946DD33B}"/>
                    </a:ext>
                  </a:extLst>
                </p:cNvPr>
                <p:cNvSpPr/>
                <p:nvPr/>
              </p:nvSpPr>
              <p:spPr>
                <a:xfrm>
                  <a:off x="8141038" y="3921650"/>
                  <a:ext cx="1010780" cy="321360"/>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100%</a:t>
                  </a:r>
                </a:p>
              </p:txBody>
            </p:sp>
            <p:sp>
              <p:nvSpPr>
                <p:cNvPr id="21" name="Rectangle 20">
                  <a:extLst>
                    <a:ext uri="{FF2B5EF4-FFF2-40B4-BE49-F238E27FC236}">
                      <a16:creationId xmlns:a16="http://schemas.microsoft.com/office/drawing/2014/main" id="{F637A435-AF49-844E-ED36-EEDB969A15AF}"/>
                    </a:ext>
                  </a:extLst>
                </p:cNvPr>
                <p:cNvSpPr/>
                <p:nvPr/>
              </p:nvSpPr>
              <p:spPr>
                <a:xfrm>
                  <a:off x="8140076" y="1739633"/>
                  <a:ext cx="938140" cy="315702"/>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0%</a:t>
                  </a:r>
                </a:p>
              </p:txBody>
            </p:sp>
            <p:sp>
              <p:nvSpPr>
                <p:cNvPr id="23" name="Rectangle 22">
                  <a:extLst>
                    <a:ext uri="{FF2B5EF4-FFF2-40B4-BE49-F238E27FC236}">
                      <a16:creationId xmlns:a16="http://schemas.microsoft.com/office/drawing/2014/main" id="{B1E0451D-B099-34FA-55AA-C1B4DF1D065A}"/>
                    </a:ext>
                  </a:extLst>
                </p:cNvPr>
                <p:cNvSpPr/>
                <p:nvPr/>
              </p:nvSpPr>
              <p:spPr>
                <a:xfrm>
                  <a:off x="11053520" y="1713116"/>
                  <a:ext cx="1223528"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0%</a:t>
                  </a:r>
                </a:p>
              </p:txBody>
            </p:sp>
            <p:sp>
              <p:nvSpPr>
                <p:cNvPr id="24" name="Rectangle 23">
                  <a:extLst>
                    <a:ext uri="{FF2B5EF4-FFF2-40B4-BE49-F238E27FC236}">
                      <a16:creationId xmlns:a16="http://schemas.microsoft.com/office/drawing/2014/main" id="{68997743-BB0D-439B-E103-164566C000A6}"/>
                    </a:ext>
                  </a:extLst>
                </p:cNvPr>
                <p:cNvSpPr/>
                <p:nvPr/>
              </p:nvSpPr>
              <p:spPr>
                <a:xfrm>
                  <a:off x="11053520" y="3875799"/>
                  <a:ext cx="1223529"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100%</a:t>
                  </a:r>
                </a:p>
              </p:txBody>
            </p:sp>
          </p:grpSp>
          <p:cxnSp>
            <p:nvCxnSpPr>
              <p:cNvPr id="14" name="Straight Arrow Connector 13">
                <a:extLst>
                  <a:ext uri="{FF2B5EF4-FFF2-40B4-BE49-F238E27FC236}">
                    <a16:creationId xmlns:a16="http://schemas.microsoft.com/office/drawing/2014/main" id="{32EDAD4B-D40C-49B7-E5C1-4AC40AAEF2A7}"/>
                  </a:ext>
                </a:extLst>
              </p:cNvPr>
              <p:cNvCxnSpPr/>
              <p:nvPr/>
            </p:nvCxnSpPr>
            <p:spPr>
              <a:xfrm>
                <a:off x="9217786" y="1105808"/>
                <a:ext cx="1786833" cy="0"/>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2535C7-FF4E-7BA6-F352-650DC89FA550}"/>
                  </a:ext>
                </a:extLst>
              </p:cNvPr>
              <p:cNvCxnSpPr>
                <a:cxnSpLocks/>
              </p:cNvCxnSpPr>
              <p:nvPr/>
            </p:nvCxnSpPr>
            <p:spPr>
              <a:xfrm>
                <a:off x="8845997" y="1398239"/>
                <a:ext cx="0" cy="1706702"/>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3B87278-94D6-1FCA-E11C-559E8683E56C}"/>
                  </a:ext>
                </a:extLst>
              </p:cNvPr>
              <p:cNvSpPr/>
              <p:nvPr/>
            </p:nvSpPr>
            <p:spPr>
              <a:xfrm>
                <a:off x="8138206" y="2008900"/>
                <a:ext cx="652518"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y </a:t>
                </a:r>
              </a:p>
            </p:txBody>
          </p:sp>
          <p:sp>
            <p:nvSpPr>
              <p:cNvPr id="19" name="Rectangle 18">
                <a:extLst>
                  <a:ext uri="{FF2B5EF4-FFF2-40B4-BE49-F238E27FC236}">
                    <a16:creationId xmlns:a16="http://schemas.microsoft.com/office/drawing/2014/main" id="{C225ED45-94EF-107A-4F8B-6DFD41AF6B5A}"/>
                  </a:ext>
                </a:extLst>
              </p:cNvPr>
              <p:cNvSpPr/>
              <p:nvPr/>
            </p:nvSpPr>
            <p:spPr>
              <a:xfrm>
                <a:off x="9620923" y="752031"/>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x </a:t>
                </a:r>
              </a:p>
            </p:txBody>
          </p:sp>
        </p:grpSp>
        <p:pic>
          <p:nvPicPr>
            <p:cNvPr id="5" name="Picture 4">
              <a:extLst>
                <a:ext uri="{FF2B5EF4-FFF2-40B4-BE49-F238E27FC236}">
                  <a16:creationId xmlns:a16="http://schemas.microsoft.com/office/drawing/2014/main" id="{30EDC19F-72CD-577C-72D5-B7C0DB94FF7B}"/>
                </a:ext>
              </a:extLst>
            </p:cNvPr>
            <p:cNvPicPr>
              <a:picLocks noChangeAspect="1"/>
            </p:cNvPicPr>
            <p:nvPr/>
          </p:nvPicPr>
          <p:blipFill>
            <a:blip r:embed="rId5"/>
            <a:stretch>
              <a:fillRect/>
            </a:stretch>
          </p:blipFill>
          <p:spPr>
            <a:xfrm>
              <a:off x="8765013" y="1390274"/>
              <a:ext cx="1918228" cy="1772044"/>
            </a:xfrm>
            <a:prstGeom prst="rect">
              <a:avLst/>
            </a:prstGeom>
          </p:spPr>
        </p:pic>
      </p:grpSp>
      <p:pic>
        <p:nvPicPr>
          <p:cNvPr id="28" name="Picture 27">
            <a:extLst>
              <a:ext uri="{FF2B5EF4-FFF2-40B4-BE49-F238E27FC236}">
                <a16:creationId xmlns:a16="http://schemas.microsoft.com/office/drawing/2014/main" id="{1091A6D1-6442-BA63-6A89-33E5FFBE0357}"/>
              </a:ext>
            </a:extLst>
          </p:cNvPr>
          <p:cNvPicPr>
            <a:picLocks noChangeAspect="1"/>
          </p:cNvPicPr>
          <p:nvPr/>
        </p:nvPicPr>
        <p:blipFill>
          <a:blip r:embed="rId6"/>
          <a:stretch>
            <a:fillRect/>
          </a:stretch>
        </p:blipFill>
        <p:spPr>
          <a:xfrm>
            <a:off x="1122513" y="2847477"/>
            <a:ext cx="5715000" cy="581025"/>
          </a:xfrm>
          <a:prstGeom prst="rect">
            <a:avLst/>
          </a:prstGeom>
        </p:spPr>
      </p:pic>
      <p:pic>
        <p:nvPicPr>
          <p:cNvPr id="30" name="Picture 29">
            <a:extLst>
              <a:ext uri="{FF2B5EF4-FFF2-40B4-BE49-F238E27FC236}">
                <a16:creationId xmlns:a16="http://schemas.microsoft.com/office/drawing/2014/main" id="{162CB2DD-5DC5-2880-6ACD-2F8A4E8E5EF5}"/>
              </a:ext>
            </a:extLst>
          </p:cNvPr>
          <p:cNvPicPr>
            <a:picLocks noChangeAspect="1"/>
          </p:cNvPicPr>
          <p:nvPr/>
        </p:nvPicPr>
        <p:blipFill>
          <a:blip r:embed="rId7"/>
          <a:stretch>
            <a:fillRect/>
          </a:stretch>
        </p:blipFill>
        <p:spPr>
          <a:xfrm>
            <a:off x="1981776" y="4143125"/>
            <a:ext cx="2514600" cy="1952625"/>
          </a:xfrm>
          <a:prstGeom prst="rect">
            <a:avLst/>
          </a:prstGeom>
        </p:spPr>
      </p:pic>
      <p:sp>
        <p:nvSpPr>
          <p:cNvPr id="10305" name="Oval 10304">
            <a:extLst>
              <a:ext uri="{FF2B5EF4-FFF2-40B4-BE49-F238E27FC236}">
                <a16:creationId xmlns:a16="http://schemas.microsoft.com/office/drawing/2014/main" id="{FB570880-FD22-1ED8-21F0-C8CE78E46C9B}"/>
              </a:ext>
            </a:extLst>
          </p:cNvPr>
          <p:cNvSpPr/>
          <p:nvPr/>
        </p:nvSpPr>
        <p:spPr>
          <a:xfrm>
            <a:off x="3133276" y="3232825"/>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a:t>
            </a:r>
            <a:endParaRPr lang="vi-VN">
              <a:solidFill>
                <a:srgbClr val="FF0000"/>
              </a:solidFill>
            </a:endParaRPr>
          </a:p>
        </p:txBody>
      </p:sp>
      <p:sp>
        <p:nvSpPr>
          <p:cNvPr id="10306" name="Oval 10305">
            <a:extLst>
              <a:ext uri="{FF2B5EF4-FFF2-40B4-BE49-F238E27FC236}">
                <a16:creationId xmlns:a16="http://schemas.microsoft.com/office/drawing/2014/main" id="{1F8BF9ED-15D2-A446-C61A-B209035501AB}"/>
              </a:ext>
            </a:extLst>
          </p:cNvPr>
          <p:cNvSpPr/>
          <p:nvPr/>
        </p:nvSpPr>
        <p:spPr>
          <a:xfrm>
            <a:off x="3847544" y="3234741"/>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a:t>
            </a:r>
            <a:endParaRPr lang="vi-VN">
              <a:solidFill>
                <a:srgbClr val="FF0000"/>
              </a:solidFill>
            </a:endParaRPr>
          </a:p>
        </p:txBody>
      </p:sp>
      <p:sp>
        <p:nvSpPr>
          <p:cNvPr id="10308" name="Oval 10307">
            <a:extLst>
              <a:ext uri="{FF2B5EF4-FFF2-40B4-BE49-F238E27FC236}">
                <a16:creationId xmlns:a16="http://schemas.microsoft.com/office/drawing/2014/main" id="{2C5BBD01-089A-24BF-5FE4-2A2BBF1ECF13}"/>
              </a:ext>
            </a:extLst>
          </p:cNvPr>
          <p:cNvSpPr/>
          <p:nvPr/>
        </p:nvSpPr>
        <p:spPr>
          <a:xfrm>
            <a:off x="4815232" y="3232933"/>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endParaRPr lang="vi-VN">
              <a:solidFill>
                <a:srgbClr val="FF0000"/>
              </a:solidFill>
            </a:endParaRPr>
          </a:p>
        </p:txBody>
      </p:sp>
      <p:sp>
        <p:nvSpPr>
          <p:cNvPr id="10313" name="Oval 10312">
            <a:extLst>
              <a:ext uri="{FF2B5EF4-FFF2-40B4-BE49-F238E27FC236}">
                <a16:creationId xmlns:a16="http://schemas.microsoft.com/office/drawing/2014/main" id="{4510B956-3B59-85BF-9BBF-B65362F79300}"/>
              </a:ext>
            </a:extLst>
          </p:cNvPr>
          <p:cNvSpPr/>
          <p:nvPr/>
        </p:nvSpPr>
        <p:spPr>
          <a:xfrm>
            <a:off x="5982604" y="3233321"/>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a:t>
            </a:r>
            <a:endParaRPr lang="vi-VN">
              <a:solidFill>
                <a:srgbClr val="FF0000"/>
              </a:solidFill>
            </a:endParaRPr>
          </a:p>
        </p:txBody>
      </p:sp>
      <p:sp>
        <p:nvSpPr>
          <p:cNvPr id="10314" name="Oval 10313">
            <a:extLst>
              <a:ext uri="{FF2B5EF4-FFF2-40B4-BE49-F238E27FC236}">
                <a16:creationId xmlns:a16="http://schemas.microsoft.com/office/drawing/2014/main" id="{066F83BF-C663-B7E7-735E-3B3DF761DD84}"/>
              </a:ext>
            </a:extLst>
          </p:cNvPr>
          <p:cNvSpPr/>
          <p:nvPr/>
        </p:nvSpPr>
        <p:spPr>
          <a:xfrm>
            <a:off x="2237680" y="3923726"/>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a:t>
            </a:r>
            <a:endParaRPr lang="vi-VN">
              <a:solidFill>
                <a:srgbClr val="FF0000"/>
              </a:solidFill>
            </a:endParaRPr>
          </a:p>
        </p:txBody>
      </p:sp>
      <p:sp>
        <p:nvSpPr>
          <p:cNvPr id="10315" name="Oval 10314">
            <a:extLst>
              <a:ext uri="{FF2B5EF4-FFF2-40B4-BE49-F238E27FC236}">
                <a16:creationId xmlns:a16="http://schemas.microsoft.com/office/drawing/2014/main" id="{5A2BA095-CCB7-7AE9-4D74-DB6A1A71CDCD}"/>
              </a:ext>
            </a:extLst>
          </p:cNvPr>
          <p:cNvSpPr/>
          <p:nvPr/>
        </p:nvSpPr>
        <p:spPr>
          <a:xfrm>
            <a:off x="4380358" y="4007787"/>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a:t>
            </a:r>
            <a:endParaRPr lang="vi-VN">
              <a:solidFill>
                <a:srgbClr val="FF0000"/>
              </a:solidFill>
            </a:endParaRPr>
          </a:p>
        </p:txBody>
      </p:sp>
      <p:sp>
        <p:nvSpPr>
          <p:cNvPr id="10316" name="Oval 10315">
            <a:extLst>
              <a:ext uri="{FF2B5EF4-FFF2-40B4-BE49-F238E27FC236}">
                <a16:creationId xmlns:a16="http://schemas.microsoft.com/office/drawing/2014/main" id="{778A8192-8984-8403-5C01-A7C2A7C48C29}"/>
              </a:ext>
            </a:extLst>
          </p:cNvPr>
          <p:cNvSpPr/>
          <p:nvPr/>
        </p:nvSpPr>
        <p:spPr>
          <a:xfrm>
            <a:off x="4246544" y="6121388"/>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endParaRPr lang="vi-VN">
              <a:solidFill>
                <a:srgbClr val="FF0000"/>
              </a:solidFill>
            </a:endParaRPr>
          </a:p>
        </p:txBody>
      </p:sp>
      <p:sp>
        <p:nvSpPr>
          <p:cNvPr id="10317" name="Oval 10316">
            <a:extLst>
              <a:ext uri="{FF2B5EF4-FFF2-40B4-BE49-F238E27FC236}">
                <a16:creationId xmlns:a16="http://schemas.microsoft.com/office/drawing/2014/main" id="{9E549C81-B80E-1077-4B98-908DD4976DB3}"/>
              </a:ext>
            </a:extLst>
          </p:cNvPr>
          <p:cNvSpPr/>
          <p:nvPr/>
        </p:nvSpPr>
        <p:spPr>
          <a:xfrm>
            <a:off x="2871201" y="6095750"/>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a:t>
            </a:r>
            <a:endParaRPr lang="vi-VN">
              <a:solidFill>
                <a:srgbClr val="FF0000"/>
              </a:solidFill>
            </a:endParaRPr>
          </a:p>
        </p:txBody>
      </p:sp>
      <p:grpSp>
        <p:nvGrpSpPr>
          <p:cNvPr id="4" name="Group 46">
            <a:extLst>
              <a:ext uri="{FF2B5EF4-FFF2-40B4-BE49-F238E27FC236}">
                <a16:creationId xmlns:a16="http://schemas.microsoft.com/office/drawing/2014/main" id="{E36E5402-0DAE-55D7-F4B7-92C45CE253C0}"/>
              </a:ext>
            </a:extLst>
          </p:cNvPr>
          <p:cNvGrpSpPr>
            <a:grpSpLocks/>
          </p:cNvGrpSpPr>
          <p:nvPr/>
        </p:nvGrpSpPr>
        <p:grpSpPr bwMode="auto">
          <a:xfrm>
            <a:off x="702179" y="712439"/>
            <a:ext cx="3777305" cy="860425"/>
            <a:chOff x="1296" y="1824"/>
            <a:chExt cx="2101" cy="542"/>
          </a:xfrm>
        </p:grpSpPr>
        <p:sp>
          <p:nvSpPr>
            <p:cNvPr id="15" name="AutoShape 47">
              <a:extLst>
                <a:ext uri="{FF2B5EF4-FFF2-40B4-BE49-F238E27FC236}">
                  <a16:creationId xmlns:a16="http://schemas.microsoft.com/office/drawing/2014/main" id="{102CBBF1-C4F5-6BC1-E2DA-C5ED6521EA8C}"/>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3771956A-EDFC-DEC3-1504-A970AB1D2E6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2" name="Text Box 49">
              <a:extLst>
                <a:ext uri="{FF2B5EF4-FFF2-40B4-BE49-F238E27FC236}">
                  <a16:creationId xmlns:a16="http://schemas.microsoft.com/office/drawing/2014/main" id="{8F0F3E25-B214-1532-419C-3E17B7111F93}"/>
                </a:ext>
              </a:extLst>
            </p:cNvPr>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Clip-path</a:t>
              </a:r>
            </a:p>
            <a:p>
              <a:pPr algn="ctr"/>
              <a:endParaRPr lang="en-US" sz="2000" b="1">
                <a:solidFill>
                  <a:srgbClr val="CC00FF"/>
                </a:solidFill>
              </a:endParaRPr>
            </a:p>
          </p:txBody>
        </p:sp>
        <p:sp>
          <p:nvSpPr>
            <p:cNvPr id="25" name="Text Box 50">
              <a:extLst>
                <a:ext uri="{FF2B5EF4-FFF2-40B4-BE49-F238E27FC236}">
                  <a16:creationId xmlns:a16="http://schemas.microsoft.com/office/drawing/2014/main" id="{C16380C6-D6B1-F3ED-7938-F7E97252D415}"/>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14</a:t>
              </a:r>
            </a:p>
          </p:txBody>
        </p:sp>
      </p:grpSp>
    </p:spTree>
    <p:extLst>
      <p:ext uri="{BB962C8B-B14F-4D97-AF65-F5344CB8AC3E}">
        <p14:creationId xmlns:p14="http://schemas.microsoft.com/office/powerpoint/2010/main" val="3720421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10324" name="Table 10323">
            <a:extLst>
              <a:ext uri="{FF2B5EF4-FFF2-40B4-BE49-F238E27FC236}">
                <a16:creationId xmlns:a16="http://schemas.microsoft.com/office/drawing/2014/main" id="{1E579BD4-A8C1-8215-0507-2D60A21EA463}"/>
              </a:ext>
            </a:extLst>
          </p:cNvPr>
          <p:cNvGraphicFramePr>
            <a:graphicFrameLocks noGrp="1"/>
          </p:cNvGraphicFramePr>
          <p:nvPr/>
        </p:nvGraphicFramePr>
        <p:xfrm>
          <a:off x="4776132" y="864839"/>
          <a:ext cx="5642865" cy="920076"/>
        </p:xfrm>
        <a:graphic>
          <a:graphicData uri="http://schemas.openxmlformats.org/drawingml/2006/table">
            <a:tbl>
              <a:tblPr firstRow="1" firstCol="1" bandRow="1">
                <a:tableStyleId>{5C22544A-7EE6-4342-B048-85BDC9FD1C3A}</a:tableStyleId>
              </a:tblPr>
              <a:tblGrid>
                <a:gridCol w="814498">
                  <a:extLst>
                    <a:ext uri="{9D8B030D-6E8A-4147-A177-3AD203B41FA5}">
                      <a16:colId xmlns:a16="http://schemas.microsoft.com/office/drawing/2014/main" val="1140978101"/>
                    </a:ext>
                  </a:extLst>
                </a:gridCol>
                <a:gridCol w="1449659">
                  <a:extLst>
                    <a:ext uri="{9D8B030D-6E8A-4147-A177-3AD203B41FA5}">
                      <a16:colId xmlns:a16="http://schemas.microsoft.com/office/drawing/2014/main" val="405013495"/>
                    </a:ext>
                  </a:extLst>
                </a:gridCol>
                <a:gridCol w="3378708">
                  <a:extLst>
                    <a:ext uri="{9D8B030D-6E8A-4147-A177-3AD203B41FA5}">
                      <a16:colId xmlns:a16="http://schemas.microsoft.com/office/drawing/2014/main" val="197797635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15642410"/>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r>
                        <a:rPr lang="en-US" sz="1800" b="1" i="1" kern="1200">
                          <a:solidFill>
                            <a:srgbClr val="FF0000"/>
                          </a:solidFill>
                          <a:latin typeface="Times New Roman" pitchFamily="18" charset="0"/>
                          <a:ea typeface="+mn-ea"/>
                          <a:cs typeface="Times New Roman" pitchFamily="18" charset="0"/>
                        </a:rPr>
                        <a:t>polygon()</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Cắt hình đa giác</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251033209"/>
                  </a:ext>
                </a:extLst>
              </a:tr>
            </a:tbl>
          </a:graphicData>
        </a:graphic>
      </p:graphicFrame>
      <p:sp>
        <p:nvSpPr>
          <p:cNvPr id="10304" name="Rectangle 10303">
            <a:extLst>
              <a:ext uri="{FF2B5EF4-FFF2-40B4-BE49-F238E27FC236}">
                <a16:creationId xmlns:a16="http://schemas.microsoft.com/office/drawing/2014/main" id="{DD2E839E-017E-7F8E-7B31-7B06F07A21D2}"/>
              </a:ext>
            </a:extLst>
          </p:cNvPr>
          <p:cNvSpPr/>
          <p:nvPr/>
        </p:nvSpPr>
        <p:spPr>
          <a:xfrm>
            <a:off x="1086000" y="1980126"/>
            <a:ext cx="8781272" cy="369332"/>
          </a:xfrm>
          <a:prstGeom prst="rect">
            <a:avLst/>
          </a:prstGeom>
        </p:spPr>
        <p:txBody>
          <a:bodyPr wrap="square">
            <a:spAutoFit/>
          </a:bodyPr>
          <a:lstStyle/>
          <a:p>
            <a:pPr marL="285750" indent="-285750">
              <a:buFont typeface="Wingdings" panose="05000000000000000000" pitchFamily="2" charset="2"/>
              <a:buChar char="q"/>
            </a:pPr>
            <a:r>
              <a:rPr lang="en-US" b="1" i="1">
                <a:effectLst/>
                <a:latin typeface="Times New Roman" pitchFamily="18" charset="0"/>
                <a:cs typeface="Times New Roman" pitchFamily="18" charset="0"/>
              </a:rPr>
              <a:t>3.2 </a:t>
            </a:r>
            <a:r>
              <a:rPr lang="en-US" b="1" i="1">
                <a:solidFill>
                  <a:srgbClr val="FF0000"/>
                </a:solidFill>
                <a:effectLst/>
                <a:latin typeface="Times New Roman" pitchFamily="18" charset="0"/>
                <a:cs typeface="Times New Roman" pitchFamily="18" charset="0"/>
              </a:rPr>
              <a:t>. Polygon</a:t>
            </a:r>
            <a:r>
              <a:rPr lang="en-US" b="1" i="1">
                <a:effectLst/>
                <a:latin typeface="Times New Roman" pitchFamily="18" charset="0"/>
                <a:cs typeface="Times New Roman" pitchFamily="18" charset="0"/>
              </a:rPr>
              <a:t> : Lưu ý có thể tạo ra nhiều cặp điểm để nối các góc đa giác </a:t>
            </a:r>
          </a:p>
        </p:txBody>
      </p:sp>
      <p:grpSp>
        <p:nvGrpSpPr>
          <p:cNvPr id="2" name="Group 1">
            <a:extLst>
              <a:ext uri="{FF2B5EF4-FFF2-40B4-BE49-F238E27FC236}">
                <a16:creationId xmlns:a16="http://schemas.microsoft.com/office/drawing/2014/main" id="{80BF3E13-CB08-AA08-DC1B-37AD123EE784}"/>
              </a:ext>
            </a:extLst>
          </p:cNvPr>
          <p:cNvGrpSpPr/>
          <p:nvPr/>
        </p:nvGrpSpPr>
        <p:grpSpPr>
          <a:xfrm>
            <a:off x="7446414" y="2968703"/>
            <a:ext cx="4136973" cy="2773984"/>
            <a:chOff x="7769800" y="797755"/>
            <a:chExt cx="4136973" cy="2773984"/>
          </a:xfrm>
        </p:grpSpPr>
        <p:grpSp>
          <p:nvGrpSpPr>
            <p:cNvPr id="3" name="Group 2">
              <a:extLst>
                <a:ext uri="{FF2B5EF4-FFF2-40B4-BE49-F238E27FC236}">
                  <a16:creationId xmlns:a16="http://schemas.microsoft.com/office/drawing/2014/main" id="{95C81DAB-D29A-058C-D845-CCC7B06EFDCE}"/>
                </a:ext>
              </a:extLst>
            </p:cNvPr>
            <p:cNvGrpSpPr/>
            <p:nvPr/>
          </p:nvGrpSpPr>
          <p:grpSpPr>
            <a:xfrm>
              <a:off x="7769800" y="797755"/>
              <a:ext cx="4136973" cy="2773984"/>
              <a:chOff x="8138206" y="752031"/>
              <a:chExt cx="4136973" cy="2773984"/>
            </a:xfrm>
          </p:grpSpPr>
          <p:grpSp>
            <p:nvGrpSpPr>
              <p:cNvPr id="6" name="Group 5">
                <a:extLst>
                  <a:ext uri="{FF2B5EF4-FFF2-40B4-BE49-F238E27FC236}">
                    <a16:creationId xmlns:a16="http://schemas.microsoft.com/office/drawing/2014/main" id="{67D6CFC3-DDC0-B63A-C19E-6F882ACCEAA7}"/>
                  </a:ext>
                </a:extLst>
              </p:cNvPr>
              <p:cNvGrpSpPr/>
              <p:nvPr/>
            </p:nvGrpSpPr>
            <p:grpSpPr>
              <a:xfrm>
                <a:off x="8138206" y="996121"/>
                <a:ext cx="4136973" cy="2529894"/>
                <a:chOff x="8140076" y="1713116"/>
                <a:chExt cx="4136973" cy="2529894"/>
              </a:xfrm>
            </p:grpSpPr>
            <p:sp>
              <p:nvSpPr>
                <p:cNvPr id="20" name="Rectangle 19">
                  <a:extLst>
                    <a:ext uri="{FF2B5EF4-FFF2-40B4-BE49-F238E27FC236}">
                      <a16:creationId xmlns:a16="http://schemas.microsoft.com/office/drawing/2014/main" id="{130DDC04-83A5-F561-F304-101E946DD33B}"/>
                    </a:ext>
                  </a:extLst>
                </p:cNvPr>
                <p:cNvSpPr/>
                <p:nvPr/>
              </p:nvSpPr>
              <p:spPr>
                <a:xfrm>
                  <a:off x="8141038" y="3921650"/>
                  <a:ext cx="1010780" cy="321360"/>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100%</a:t>
                  </a:r>
                </a:p>
              </p:txBody>
            </p:sp>
            <p:sp>
              <p:nvSpPr>
                <p:cNvPr id="21" name="Rectangle 20">
                  <a:extLst>
                    <a:ext uri="{FF2B5EF4-FFF2-40B4-BE49-F238E27FC236}">
                      <a16:creationId xmlns:a16="http://schemas.microsoft.com/office/drawing/2014/main" id="{F637A435-AF49-844E-ED36-EEDB969A15AF}"/>
                    </a:ext>
                  </a:extLst>
                </p:cNvPr>
                <p:cNvSpPr/>
                <p:nvPr/>
              </p:nvSpPr>
              <p:spPr>
                <a:xfrm>
                  <a:off x="8140076" y="1739633"/>
                  <a:ext cx="938140" cy="315702"/>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0% 0%</a:t>
                  </a:r>
                </a:p>
              </p:txBody>
            </p:sp>
            <p:sp>
              <p:nvSpPr>
                <p:cNvPr id="23" name="Rectangle 22">
                  <a:extLst>
                    <a:ext uri="{FF2B5EF4-FFF2-40B4-BE49-F238E27FC236}">
                      <a16:creationId xmlns:a16="http://schemas.microsoft.com/office/drawing/2014/main" id="{B1E0451D-B099-34FA-55AA-C1B4DF1D065A}"/>
                    </a:ext>
                  </a:extLst>
                </p:cNvPr>
                <p:cNvSpPr/>
                <p:nvPr/>
              </p:nvSpPr>
              <p:spPr>
                <a:xfrm>
                  <a:off x="11053520" y="1713116"/>
                  <a:ext cx="1223528"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0%</a:t>
                  </a:r>
                </a:p>
              </p:txBody>
            </p:sp>
            <p:sp>
              <p:nvSpPr>
                <p:cNvPr id="24" name="Rectangle 23">
                  <a:extLst>
                    <a:ext uri="{FF2B5EF4-FFF2-40B4-BE49-F238E27FC236}">
                      <a16:creationId xmlns:a16="http://schemas.microsoft.com/office/drawing/2014/main" id="{68997743-BB0D-439B-E103-164566C000A6}"/>
                    </a:ext>
                  </a:extLst>
                </p:cNvPr>
                <p:cNvSpPr/>
                <p:nvPr/>
              </p:nvSpPr>
              <p:spPr>
                <a:xfrm>
                  <a:off x="11053520" y="3875799"/>
                  <a:ext cx="1223529" cy="365439"/>
                </a:xfrm>
                <a:prstGeom prst="rect">
                  <a:avLst/>
                </a:prstGeom>
                <a:solidFill>
                  <a:srgbClr val="39CF9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100% 100%</a:t>
                  </a:r>
                </a:p>
              </p:txBody>
            </p:sp>
          </p:grpSp>
          <p:cxnSp>
            <p:nvCxnSpPr>
              <p:cNvPr id="14" name="Straight Arrow Connector 13">
                <a:extLst>
                  <a:ext uri="{FF2B5EF4-FFF2-40B4-BE49-F238E27FC236}">
                    <a16:creationId xmlns:a16="http://schemas.microsoft.com/office/drawing/2014/main" id="{32EDAD4B-D40C-49B7-E5C1-4AC40AAEF2A7}"/>
                  </a:ext>
                </a:extLst>
              </p:cNvPr>
              <p:cNvCxnSpPr/>
              <p:nvPr/>
            </p:nvCxnSpPr>
            <p:spPr>
              <a:xfrm>
                <a:off x="9217786" y="1105808"/>
                <a:ext cx="1786833" cy="0"/>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2535C7-FF4E-7BA6-F352-650DC89FA550}"/>
                  </a:ext>
                </a:extLst>
              </p:cNvPr>
              <p:cNvCxnSpPr>
                <a:cxnSpLocks/>
              </p:cNvCxnSpPr>
              <p:nvPr/>
            </p:nvCxnSpPr>
            <p:spPr>
              <a:xfrm>
                <a:off x="8845997" y="1398239"/>
                <a:ext cx="0" cy="1706702"/>
              </a:xfrm>
              <a:prstGeom prst="straightConnector1">
                <a:avLst/>
              </a:prstGeom>
              <a:ln w="127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3B87278-94D6-1FCA-E11C-559E8683E56C}"/>
                  </a:ext>
                </a:extLst>
              </p:cNvPr>
              <p:cNvSpPr/>
              <p:nvPr/>
            </p:nvSpPr>
            <p:spPr>
              <a:xfrm>
                <a:off x="8138206" y="2008900"/>
                <a:ext cx="652518"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y </a:t>
                </a:r>
              </a:p>
            </p:txBody>
          </p:sp>
          <p:sp>
            <p:nvSpPr>
              <p:cNvPr id="19" name="Rectangle 18">
                <a:extLst>
                  <a:ext uri="{FF2B5EF4-FFF2-40B4-BE49-F238E27FC236}">
                    <a16:creationId xmlns:a16="http://schemas.microsoft.com/office/drawing/2014/main" id="{C225ED45-94EF-107A-4F8B-6DFD41AF6B5A}"/>
                  </a:ext>
                </a:extLst>
              </p:cNvPr>
              <p:cNvSpPr/>
              <p:nvPr/>
            </p:nvSpPr>
            <p:spPr>
              <a:xfrm>
                <a:off x="9620923" y="752031"/>
                <a:ext cx="938141"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x </a:t>
                </a:r>
              </a:p>
            </p:txBody>
          </p:sp>
        </p:grpSp>
        <p:pic>
          <p:nvPicPr>
            <p:cNvPr id="5" name="Picture 4">
              <a:extLst>
                <a:ext uri="{FF2B5EF4-FFF2-40B4-BE49-F238E27FC236}">
                  <a16:creationId xmlns:a16="http://schemas.microsoft.com/office/drawing/2014/main" id="{30EDC19F-72CD-577C-72D5-B7C0DB94FF7B}"/>
                </a:ext>
              </a:extLst>
            </p:cNvPr>
            <p:cNvPicPr>
              <a:picLocks noChangeAspect="1"/>
            </p:cNvPicPr>
            <p:nvPr/>
          </p:nvPicPr>
          <p:blipFill>
            <a:blip r:embed="rId5"/>
            <a:stretch>
              <a:fillRect/>
            </a:stretch>
          </p:blipFill>
          <p:spPr>
            <a:xfrm>
              <a:off x="8765013" y="1390274"/>
              <a:ext cx="1918228" cy="1772044"/>
            </a:xfrm>
            <a:prstGeom prst="rect">
              <a:avLst/>
            </a:prstGeom>
          </p:spPr>
        </p:pic>
      </p:grpSp>
      <p:pic>
        <p:nvPicPr>
          <p:cNvPr id="15" name="Picture 14">
            <a:extLst>
              <a:ext uri="{FF2B5EF4-FFF2-40B4-BE49-F238E27FC236}">
                <a16:creationId xmlns:a16="http://schemas.microsoft.com/office/drawing/2014/main" id="{DAE6546B-5F3F-57C4-1308-AB1304727379}"/>
              </a:ext>
            </a:extLst>
          </p:cNvPr>
          <p:cNvPicPr>
            <a:picLocks noChangeAspect="1"/>
          </p:cNvPicPr>
          <p:nvPr/>
        </p:nvPicPr>
        <p:blipFill>
          <a:blip r:embed="rId6"/>
          <a:stretch>
            <a:fillRect/>
          </a:stretch>
        </p:blipFill>
        <p:spPr>
          <a:xfrm>
            <a:off x="991787" y="3948533"/>
            <a:ext cx="1990725" cy="1933575"/>
          </a:xfrm>
          <a:prstGeom prst="rect">
            <a:avLst/>
          </a:prstGeom>
        </p:spPr>
      </p:pic>
      <p:grpSp>
        <p:nvGrpSpPr>
          <p:cNvPr id="10323" name="Group 10322">
            <a:extLst>
              <a:ext uri="{FF2B5EF4-FFF2-40B4-BE49-F238E27FC236}">
                <a16:creationId xmlns:a16="http://schemas.microsoft.com/office/drawing/2014/main" id="{0E943BC9-15BC-865A-5BCC-2758079FA853}"/>
              </a:ext>
            </a:extLst>
          </p:cNvPr>
          <p:cNvGrpSpPr/>
          <p:nvPr/>
        </p:nvGrpSpPr>
        <p:grpSpPr>
          <a:xfrm>
            <a:off x="904662" y="2489065"/>
            <a:ext cx="6429375" cy="879218"/>
            <a:chOff x="875599" y="2756720"/>
            <a:chExt cx="6429375" cy="879218"/>
          </a:xfrm>
        </p:grpSpPr>
        <p:pic>
          <p:nvPicPr>
            <p:cNvPr id="22" name="Picture 21">
              <a:extLst>
                <a:ext uri="{FF2B5EF4-FFF2-40B4-BE49-F238E27FC236}">
                  <a16:creationId xmlns:a16="http://schemas.microsoft.com/office/drawing/2014/main" id="{C2015E97-DC2A-D961-09A5-1B92F466AECE}"/>
                </a:ext>
              </a:extLst>
            </p:cNvPr>
            <p:cNvPicPr>
              <a:picLocks noChangeAspect="1"/>
            </p:cNvPicPr>
            <p:nvPr/>
          </p:nvPicPr>
          <p:blipFill>
            <a:blip r:embed="rId7"/>
            <a:stretch>
              <a:fillRect/>
            </a:stretch>
          </p:blipFill>
          <p:spPr>
            <a:xfrm>
              <a:off x="875599" y="2756720"/>
              <a:ext cx="6429375" cy="847725"/>
            </a:xfrm>
            <a:prstGeom prst="rect">
              <a:avLst/>
            </a:prstGeom>
          </p:spPr>
        </p:pic>
        <p:sp>
          <p:nvSpPr>
            <p:cNvPr id="25" name="Oval 24">
              <a:extLst>
                <a:ext uri="{FF2B5EF4-FFF2-40B4-BE49-F238E27FC236}">
                  <a16:creationId xmlns:a16="http://schemas.microsoft.com/office/drawing/2014/main" id="{03D66FB1-FE65-617B-AD4E-1428838440DC}"/>
                </a:ext>
              </a:extLst>
            </p:cNvPr>
            <p:cNvSpPr/>
            <p:nvPr/>
          </p:nvSpPr>
          <p:spPr>
            <a:xfrm>
              <a:off x="3055434" y="3395512"/>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a:t>
              </a:r>
              <a:endParaRPr lang="vi-VN">
                <a:solidFill>
                  <a:srgbClr val="FF0000"/>
                </a:solidFill>
              </a:endParaRPr>
            </a:p>
          </p:txBody>
        </p:sp>
        <p:sp>
          <p:nvSpPr>
            <p:cNvPr id="26" name="Oval 25">
              <a:extLst>
                <a:ext uri="{FF2B5EF4-FFF2-40B4-BE49-F238E27FC236}">
                  <a16:creationId xmlns:a16="http://schemas.microsoft.com/office/drawing/2014/main" id="{9B4B2C5F-861C-279B-5AD6-7C1FBEB40A38}"/>
                </a:ext>
              </a:extLst>
            </p:cNvPr>
            <p:cNvSpPr/>
            <p:nvPr/>
          </p:nvSpPr>
          <p:spPr>
            <a:xfrm>
              <a:off x="3769702" y="3397428"/>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a:t>
              </a:r>
              <a:endParaRPr lang="vi-VN">
                <a:solidFill>
                  <a:srgbClr val="FF0000"/>
                </a:solidFill>
              </a:endParaRPr>
            </a:p>
          </p:txBody>
        </p:sp>
        <p:sp>
          <p:nvSpPr>
            <p:cNvPr id="27" name="Oval 26">
              <a:extLst>
                <a:ext uri="{FF2B5EF4-FFF2-40B4-BE49-F238E27FC236}">
                  <a16:creationId xmlns:a16="http://schemas.microsoft.com/office/drawing/2014/main" id="{909D93B3-A1CE-BF44-E93B-BFE47D5A01C4}"/>
                </a:ext>
              </a:extLst>
            </p:cNvPr>
            <p:cNvSpPr/>
            <p:nvPr/>
          </p:nvSpPr>
          <p:spPr>
            <a:xfrm>
              <a:off x="4737390" y="3395620"/>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endParaRPr lang="vi-VN">
                <a:solidFill>
                  <a:srgbClr val="FF0000"/>
                </a:solidFill>
              </a:endParaRPr>
            </a:p>
          </p:txBody>
        </p:sp>
        <p:sp>
          <p:nvSpPr>
            <p:cNvPr id="29" name="Oval 28">
              <a:extLst>
                <a:ext uri="{FF2B5EF4-FFF2-40B4-BE49-F238E27FC236}">
                  <a16:creationId xmlns:a16="http://schemas.microsoft.com/office/drawing/2014/main" id="{7CAADFD4-3482-6260-5E71-7D1E01E5ED5B}"/>
                </a:ext>
              </a:extLst>
            </p:cNvPr>
            <p:cNvSpPr/>
            <p:nvPr/>
          </p:nvSpPr>
          <p:spPr>
            <a:xfrm>
              <a:off x="5738007" y="3416539"/>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a:t>
              </a:r>
              <a:endParaRPr lang="vi-VN">
                <a:solidFill>
                  <a:srgbClr val="FF0000"/>
                </a:solidFill>
              </a:endParaRPr>
            </a:p>
          </p:txBody>
        </p:sp>
        <p:sp>
          <p:nvSpPr>
            <p:cNvPr id="31" name="Oval 30">
              <a:extLst>
                <a:ext uri="{FF2B5EF4-FFF2-40B4-BE49-F238E27FC236}">
                  <a16:creationId xmlns:a16="http://schemas.microsoft.com/office/drawing/2014/main" id="{48C60E79-4928-756F-1C28-A48627171767}"/>
                </a:ext>
              </a:extLst>
            </p:cNvPr>
            <p:cNvSpPr/>
            <p:nvPr/>
          </p:nvSpPr>
          <p:spPr>
            <a:xfrm>
              <a:off x="6643760" y="3395512"/>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a:t>
              </a:r>
              <a:endParaRPr lang="vi-VN">
                <a:solidFill>
                  <a:srgbClr val="FF0000"/>
                </a:solidFill>
              </a:endParaRPr>
            </a:p>
          </p:txBody>
        </p:sp>
      </p:grpSp>
      <p:sp>
        <p:nvSpPr>
          <p:cNvPr id="10307" name="Oval 10306">
            <a:extLst>
              <a:ext uri="{FF2B5EF4-FFF2-40B4-BE49-F238E27FC236}">
                <a16:creationId xmlns:a16="http://schemas.microsoft.com/office/drawing/2014/main" id="{1AE2149C-B3B7-4379-A89D-13DE0C6CBA73}"/>
              </a:ext>
            </a:extLst>
          </p:cNvPr>
          <p:cNvSpPr/>
          <p:nvPr/>
        </p:nvSpPr>
        <p:spPr>
          <a:xfrm>
            <a:off x="730910" y="3717392"/>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a:t>
            </a:r>
            <a:endParaRPr lang="vi-VN">
              <a:solidFill>
                <a:srgbClr val="FF0000"/>
              </a:solidFill>
            </a:endParaRPr>
          </a:p>
        </p:txBody>
      </p:sp>
      <p:sp>
        <p:nvSpPr>
          <p:cNvPr id="10309" name="Oval 10308">
            <a:extLst>
              <a:ext uri="{FF2B5EF4-FFF2-40B4-BE49-F238E27FC236}">
                <a16:creationId xmlns:a16="http://schemas.microsoft.com/office/drawing/2014/main" id="{4D433520-30DC-46F8-C115-D60E301E452A}"/>
              </a:ext>
            </a:extLst>
          </p:cNvPr>
          <p:cNvSpPr/>
          <p:nvPr/>
        </p:nvSpPr>
        <p:spPr>
          <a:xfrm>
            <a:off x="2937290" y="3706241"/>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a:t>
            </a:r>
            <a:endParaRPr lang="vi-VN">
              <a:solidFill>
                <a:srgbClr val="FF0000"/>
              </a:solidFill>
            </a:endParaRPr>
          </a:p>
        </p:txBody>
      </p:sp>
      <p:sp>
        <p:nvSpPr>
          <p:cNvPr id="10310" name="Oval 10309">
            <a:extLst>
              <a:ext uri="{FF2B5EF4-FFF2-40B4-BE49-F238E27FC236}">
                <a16:creationId xmlns:a16="http://schemas.microsoft.com/office/drawing/2014/main" id="{8787B787-A7E2-76F9-9AEC-73673154DFE1}"/>
              </a:ext>
            </a:extLst>
          </p:cNvPr>
          <p:cNvSpPr/>
          <p:nvPr/>
        </p:nvSpPr>
        <p:spPr>
          <a:xfrm>
            <a:off x="2995597" y="5772408"/>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endParaRPr lang="vi-VN">
              <a:solidFill>
                <a:srgbClr val="FF0000"/>
              </a:solidFill>
            </a:endParaRPr>
          </a:p>
        </p:txBody>
      </p:sp>
      <p:sp>
        <p:nvSpPr>
          <p:cNvPr id="10311" name="Oval 10310">
            <a:extLst>
              <a:ext uri="{FF2B5EF4-FFF2-40B4-BE49-F238E27FC236}">
                <a16:creationId xmlns:a16="http://schemas.microsoft.com/office/drawing/2014/main" id="{D669F6FD-2FFD-CAF7-94BE-DDD464B1E7B0}"/>
              </a:ext>
            </a:extLst>
          </p:cNvPr>
          <p:cNvSpPr/>
          <p:nvPr/>
        </p:nvSpPr>
        <p:spPr>
          <a:xfrm>
            <a:off x="1853335" y="5606422"/>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a:t>
            </a:r>
            <a:endParaRPr lang="vi-VN">
              <a:solidFill>
                <a:srgbClr val="FF0000"/>
              </a:solidFill>
            </a:endParaRPr>
          </a:p>
        </p:txBody>
      </p:sp>
      <p:sp>
        <p:nvSpPr>
          <p:cNvPr id="10312" name="Oval 10311">
            <a:extLst>
              <a:ext uri="{FF2B5EF4-FFF2-40B4-BE49-F238E27FC236}">
                <a16:creationId xmlns:a16="http://schemas.microsoft.com/office/drawing/2014/main" id="{4AA315B9-0B31-5539-72E0-1D6514B84CB4}"/>
              </a:ext>
            </a:extLst>
          </p:cNvPr>
          <p:cNvSpPr/>
          <p:nvPr/>
        </p:nvSpPr>
        <p:spPr>
          <a:xfrm>
            <a:off x="730910" y="5827737"/>
            <a:ext cx="267628" cy="2193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a:t>
            </a:r>
            <a:endParaRPr lang="vi-VN">
              <a:solidFill>
                <a:srgbClr val="FF0000"/>
              </a:solidFill>
            </a:endParaRPr>
          </a:p>
        </p:txBody>
      </p:sp>
      <p:pic>
        <p:nvPicPr>
          <p:cNvPr id="10319" name="Picture 10318">
            <a:extLst>
              <a:ext uri="{FF2B5EF4-FFF2-40B4-BE49-F238E27FC236}">
                <a16:creationId xmlns:a16="http://schemas.microsoft.com/office/drawing/2014/main" id="{6C0B3321-1AF8-CA4D-5B93-DBA323BD3939}"/>
              </a:ext>
            </a:extLst>
          </p:cNvPr>
          <p:cNvPicPr>
            <a:picLocks noChangeAspect="1"/>
          </p:cNvPicPr>
          <p:nvPr/>
        </p:nvPicPr>
        <p:blipFill>
          <a:blip r:embed="rId8"/>
          <a:stretch>
            <a:fillRect/>
          </a:stretch>
        </p:blipFill>
        <p:spPr>
          <a:xfrm>
            <a:off x="4536562" y="6018412"/>
            <a:ext cx="2305050" cy="409575"/>
          </a:xfrm>
          <a:prstGeom prst="rect">
            <a:avLst/>
          </a:prstGeom>
        </p:spPr>
      </p:pic>
      <p:pic>
        <p:nvPicPr>
          <p:cNvPr id="10321" name="Picture 10320">
            <a:extLst>
              <a:ext uri="{FF2B5EF4-FFF2-40B4-BE49-F238E27FC236}">
                <a16:creationId xmlns:a16="http://schemas.microsoft.com/office/drawing/2014/main" id="{19988F16-A255-B034-4F38-B450E517F6F3}"/>
              </a:ext>
            </a:extLst>
          </p:cNvPr>
          <p:cNvPicPr>
            <a:picLocks noChangeAspect="1"/>
          </p:cNvPicPr>
          <p:nvPr/>
        </p:nvPicPr>
        <p:blipFill>
          <a:blip r:embed="rId9"/>
          <a:stretch>
            <a:fillRect/>
          </a:stretch>
        </p:blipFill>
        <p:spPr>
          <a:xfrm>
            <a:off x="4498484" y="3963869"/>
            <a:ext cx="2400300" cy="1990725"/>
          </a:xfrm>
          <a:prstGeom prst="rect">
            <a:avLst/>
          </a:prstGeom>
        </p:spPr>
      </p:pic>
      <p:sp>
        <p:nvSpPr>
          <p:cNvPr id="10322" name="Rectangle 10321">
            <a:extLst>
              <a:ext uri="{FF2B5EF4-FFF2-40B4-BE49-F238E27FC236}">
                <a16:creationId xmlns:a16="http://schemas.microsoft.com/office/drawing/2014/main" id="{092CEB70-C5CF-910B-024F-A8356AD95EB2}"/>
              </a:ext>
            </a:extLst>
          </p:cNvPr>
          <p:cNvSpPr/>
          <p:nvPr/>
        </p:nvSpPr>
        <p:spPr>
          <a:xfrm>
            <a:off x="4186613" y="6473425"/>
            <a:ext cx="3082307"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Thậm chí có thể bo góc nếu muốn </a:t>
            </a:r>
          </a:p>
        </p:txBody>
      </p:sp>
      <p:grpSp>
        <p:nvGrpSpPr>
          <p:cNvPr id="4" name="Group 46">
            <a:extLst>
              <a:ext uri="{FF2B5EF4-FFF2-40B4-BE49-F238E27FC236}">
                <a16:creationId xmlns:a16="http://schemas.microsoft.com/office/drawing/2014/main" id="{8FE0A11E-2331-1602-0EA0-4EB0C9AF0DEE}"/>
              </a:ext>
            </a:extLst>
          </p:cNvPr>
          <p:cNvGrpSpPr>
            <a:grpSpLocks/>
          </p:cNvGrpSpPr>
          <p:nvPr/>
        </p:nvGrpSpPr>
        <p:grpSpPr bwMode="auto">
          <a:xfrm>
            <a:off x="702179" y="712439"/>
            <a:ext cx="3777305" cy="860425"/>
            <a:chOff x="1296" y="1824"/>
            <a:chExt cx="2101" cy="542"/>
          </a:xfrm>
        </p:grpSpPr>
        <p:sp>
          <p:nvSpPr>
            <p:cNvPr id="18" name="AutoShape 47">
              <a:extLst>
                <a:ext uri="{FF2B5EF4-FFF2-40B4-BE49-F238E27FC236}">
                  <a16:creationId xmlns:a16="http://schemas.microsoft.com/office/drawing/2014/main" id="{846DCE9F-D170-69CA-5921-D817A5D1C2CB}"/>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8" name="AutoShape 48">
              <a:extLst>
                <a:ext uri="{FF2B5EF4-FFF2-40B4-BE49-F238E27FC236}">
                  <a16:creationId xmlns:a16="http://schemas.microsoft.com/office/drawing/2014/main" id="{1039A148-150A-2F9C-5E8D-A3F7194B2A6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0" name="Text Box 49">
              <a:extLst>
                <a:ext uri="{FF2B5EF4-FFF2-40B4-BE49-F238E27FC236}">
                  <a16:creationId xmlns:a16="http://schemas.microsoft.com/office/drawing/2014/main" id="{94CCC72A-AB5F-8102-4CD1-AA1586062643}"/>
                </a:ext>
              </a:extLst>
            </p:cNvPr>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Clip-path</a:t>
              </a:r>
            </a:p>
            <a:p>
              <a:pPr algn="ctr"/>
              <a:endParaRPr lang="en-US" sz="2000" b="1">
                <a:solidFill>
                  <a:srgbClr val="CC00FF"/>
                </a:solidFill>
              </a:endParaRPr>
            </a:p>
          </p:txBody>
        </p:sp>
        <p:sp>
          <p:nvSpPr>
            <p:cNvPr id="10305" name="Text Box 50">
              <a:extLst>
                <a:ext uri="{FF2B5EF4-FFF2-40B4-BE49-F238E27FC236}">
                  <a16:creationId xmlns:a16="http://schemas.microsoft.com/office/drawing/2014/main" id="{01D54BF8-BCBF-3304-A859-AE20386D6CAB}"/>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14</a:t>
              </a:r>
            </a:p>
          </p:txBody>
        </p:sp>
      </p:grpSp>
    </p:spTree>
    <p:extLst>
      <p:ext uri="{BB962C8B-B14F-4D97-AF65-F5344CB8AC3E}">
        <p14:creationId xmlns:p14="http://schemas.microsoft.com/office/powerpoint/2010/main" val="2816829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58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Rectangle 1">
            <a:extLst>
              <a:ext uri="{FF2B5EF4-FFF2-40B4-BE49-F238E27FC236}">
                <a16:creationId xmlns:a16="http://schemas.microsoft.com/office/drawing/2014/main" id="{4A46D9CE-6081-8B82-E3B2-B4581222988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a:t>
            </a:r>
            <a:r>
              <a:rPr lang="vi-VN" b="1" i="1">
                <a:solidFill>
                  <a:srgbClr val="0000CC"/>
                </a:solidFill>
                <a:latin typeface="Times New Roman" pitchFamily="18" charset="0"/>
                <a:cs typeface="Times New Roman" pitchFamily="18" charset="0"/>
              </a:rPr>
              <a:t>:</a:t>
            </a:r>
            <a:endParaRPr lang="en-US" b="1" i="1">
              <a:solidFill>
                <a:srgbClr val="0000CC"/>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7205CD9E-7C83-FCAB-0B3E-CBF25ED28E3A}"/>
              </a:ext>
            </a:extLst>
          </p:cNvPr>
          <p:cNvPicPr>
            <a:picLocks noChangeAspect="1"/>
          </p:cNvPicPr>
          <p:nvPr/>
        </p:nvPicPr>
        <p:blipFill>
          <a:blip r:embed="rId5"/>
          <a:stretch>
            <a:fillRect/>
          </a:stretch>
        </p:blipFill>
        <p:spPr>
          <a:xfrm>
            <a:off x="1044671" y="2104951"/>
            <a:ext cx="2962275" cy="990600"/>
          </a:xfrm>
          <a:prstGeom prst="rect">
            <a:avLst/>
          </a:prstGeom>
        </p:spPr>
      </p:pic>
      <p:pic>
        <p:nvPicPr>
          <p:cNvPr id="17" name="Picture 16">
            <a:extLst>
              <a:ext uri="{FF2B5EF4-FFF2-40B4-BE49-F238E27FC236}">
                <a16:creationId xmlns:a16="http://schemas.microsoft.com/office/drawing/2014/main" id="{9EB5F7BA-FE0B-5207-B60D-8CB7B5FE10F0}"/>
              </a:ext>
            </a:extLst>
          </p:cNvPr>
          <p:cNvPicPr>
            <a:picLocks noChangeAspect="1"/>
          </p:cNvPicPr>
          <p:nvPr/>
        </p:nvPicPr>
        <p:blipFill>
          <a:blip r:embed="rId6"/>
          <a:stretch>
            <a:fillRect/>
          </a:stretch>
        </p:blipFill>
        <p:spPr>
          <a:xfrm>
            <a:off x="7295787" y="3280768"/>
            <a:ext cx="3314271" cy="1703167"/>
          </a:xfrm>
          <a:prstGeom prst="rect">
            <a:avLst/>
          </a:prstGeom>
        </p:spPr>
      </p:pic>
      <p:pic>
        <p:nvPicPr>
          <p:cNvPr id="21" name="Picture 20">
            <a:extLst>
              <a:ext uri="{FF2B5EF4-FFF2-40B4-BE49-F238E27FC236}">
                <a16:creationId xmlns:a16="http://schemas.microsoft.com/office/drawing/2014/main" id="{969BD78A-FB98-1A78-2F8F-E5B1CDEE568E}"/>
              </a:ext>
            </a:extLst>
          </p:cNvPr>
          <p:cNvPicPr>
            <a:picLocks noChangeAspect="1"/>
          </p:cNvPicPr>
          <p:nvPr/>
        </p:nvPicPr>
        <p:blipFill>
          <a:blip r:embed="rId7"/>
          <a:stretch>
            <a:fillRect/>
          </a:stretch>
        </p:blipFill>
        <p:spPr>
          <a:xfrm>
            <a:off x="1133666" y="3313131"/>
            <a:ext cx="6037696" cy="3538247"/>
          </a:xfrm>
          <a:prstGeom prst="rect">
            <a:avLst/>
          </a:prstGeom>
        </p:spPr>
      </p:pic>
      <p:sp>
        <p:nvSpPr>
          <p:cNvPr id="22" name="Rectangle 21">
            <a:extLst>
              <a:ext uri="{FF2B5EF4-FFF2-40B4-BE49-F238E27FC236}">
                <a16:creationId xmlns:a16="http://schemas.microsoft.com/office/drawing/2014/main" id="{9CFD9C1A-7F72-F057-1020-55EFCF40A555}"/>
              </a:ext>
            </a:extLst>
          </p:cNvPr>
          <p:cNvSpPr/>
          <p:nvPr/>
        </p:nvSpPr>
        <p:spPr>
          <a:xfrm>
            <a:off x="7295787" y="5227175"/>
            <a:ext cx="4480559" cy="646331"/>
          </a:xfrm>
          <a:prstGeom prst="rect">
            <a:avLst/>
          </a:prstGeom>
        </p:spPr>
        <p:txBody>
          <a:bodyPr wrap="square">
            <a:spAutoFit/>
          </a:bodyPr>
          <a:lstStyle/>
          <a:p>
            <a:r>
              <a:rPr lang="en-US" b="1" i="1">
                <a:latin typeface="Times New Roman" pitchFamily="18" charset="0"/>
                <a:cs typeface="Times New Roman" pitchFamily="18" charset="0"/>
                <a:sym typeface="Wingdings" panose="05000000000000000000" pitchFamily="2" charset="2"/>
              </a:rPr>
              <a:t> Ở trạng thái mặc định, hình ảnh sẽ lặp vô hạn, chiếm hết kích thước của thẻ chứa nó</a:t>
            </a:r>
            <a:endParaRPr lang="en-US" b="1" i="1">
              <a:solidFill>
                <a:srgbClr val="FF0000"/>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60E1D29E-04BD-DED6-5815-4F879C0985DF}"/>
              </a:ext>
            </a:extLst>
          </p:cNvPr>
          <p:cNvPicPr>
            <a:picLocks noChangeAspect="1"/>
          </p:cNvPicPr>
          <p:nvPr/>
        </p:nvPicPr>
        <p:blipFill>
          <a:blip r:embed="rId8"/>
          <a:stretch>
            <a:fillRect/>
          </a:stretch>
        </p:blipFill>
        <p:spPr>
          <a:xfrm>
            <a:off x="5613744" y="864839"/>
            <a:ext cx="4467225" cy="752475"/>
          </a:xfrm>
          <a:prstGeom prst="rect">
            <a:avLst/>
          </a:prstGeom>
        </p:spPr>
      </p:pic>
      <p:pic>
        <p:nvPicPr>
          <p:cNvPr id="14" name="Picture 13">
            <a:extLst>
              <a:ext uri="{FF2B5EF4-FFF2-40B4-BE49-F238E27FC236}">
                <a16:creationId xmlns:a16="http://schemas.microsoft.com/office/drawing/2014/main" id="{B97A02C4-9BF2-168B-8271-3EE3825FFB85}"/>
              </a:ext>
            </a:extLst>
          </p:cNvPr>
          <p:cNvPicPr>
            <a:picLocks noChangeAspect="1"/>
          </p:cNvPicPr>
          <p:nvPr/>
        </p:nvPicPr>
        <p:blipFill>
          <a:blip r:embed="rId9"/>
          <a:stretch>
            <a:fillRect/>
          </a:stretch>
        </p:blipFill>
        <p:spPr>
          <a:xfrm>
            <a:off x="4344645" y="1828265"/>
            <a:ext cx="5314921" cy="1267286"/>
          </a:xfrm>
          <a:prstGeom prst="rect">
            <a:avLst/>
          </a:prstGeom>
        </p:spPr>
      </p:pic>
    </p:spTree>
    <p:extLst>
      <p:ext uri="{BB962C8B-B14F-4D97-AF65-F5344CB8AC3E}">
        <p14:creationId xmlns:p14="http://schemas.microsoft.com/office/powerpoint/2010/main" val="60570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434490" cy="685800"/>
            <a:chOff x="1296" y="1824"/>
            <a:chExt cx="1851"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Box-shadow</a:t>
              </a: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19</a:t>
              </a:r>
            </a:p>
          </p:txBody>
        </p:sp>
      </p:grpSp>
      <p:sp>
        <p:nvSpPr>
          <p:cNvPr id="20" name="TextBox 19">
            <a:extLst>
              <a:ext uri="{FF2B5EF4-FFF2-40B4-BE49-F238E27FC236}">
                <a16:creationId xmlns:a16="http://schemas.microsoft.com/office/drawing/2014/main" id="{C250438F-3238-0618-9C2A-ECA8C8964A6F}"/>
              </a:ext>
            </a:extLst>
          </p:cNvPr>
          <p:cNvSpPr txBox="1"/>
          <p:nvPr/>
        </p:nvSpPr>
        <p:spPr>
          <a:xfrm>
            <a:off x="4340996" y="903495"/>
            <a:ext cx="1681046" cy="369332"/>
          </a:xfrm>
          <a:prstGeom prst="rect">
            <a:avLst/>
          </a:prstGeom>
          <a:noFill/>
        </p:spPr>
        <p:txBody>
          <a:bodyPr wrap="square">
            <a:spAutoFit/>
          </a:bodyPr>
          <a:lstStyle/>
          <a:p>
            <a:r>
              <a:rPr lang="it-IT" sz="1800" b="1" i="1" kern="1200">
                <a:solidFill>
                  <a:schemeClr val="tx1"/>
                </a:solidFill>
                <a:latin typeface="Times New Roman" pitchFamily="18" charset="0"/>
                <a:ea typeface="+mn-ea"/>
                <a:cs typeface="Times New Roman" pitchFamily="18" charset="0"/>
              </a:rPr>
              <a:t>Tạo bóng đổ </a:t>
            </a:r>
            <a:endParaRPr lang="vi-VN"/>
          </a:p>
        </p:txBody>
      </p:sp>
      <p:sp>
        <p:nvSpPr>
          <p:cNvPr id="24" name="TextBox 23">
            <a:extLst>
              <a:ext uri="{FF2B5EF4-FFF2-40B4-BE49-F238E27FC236}">
                <a16:creationId xmlns:a16="http://schemas.microsoft.com/office/drawing/2014/main" id="{C791A9C7-C757-CAF6-9CBB-EE7A40FFF8F6}"/>
              </a:ext>
            </a:extLst>
          </p:cNvPr>
          <p:cNvSpPr txBox="1"/>
          <p:nvPr/>
        </p:nvSpPr>
        <p:spPr>
          <a:xfrm>
            <a:off x="5912934" y="909252"/>
            <a:ext cx="7479680" cy="338554"/>
          </a:xfrm>
          <a:prstGeom prst="rect">
            <a:avLst/>
          </a:prstGeom>
          <a:noFill/>
        </p:spPr>
        <p:txBody>
          <a:bodyPr wrap="square">
            <a:spAutoFit/>
          </a:bodyPr>
          <a:lstStyle/>
          <a:p>
            <a:r>
              <a:rPr lang="vi-VN" sz="1600">
                <a:hlinkClick r:id="rId5"/>
              </a:rPr>
              <a:t>https://developer.mozilla.org/en-US/docs/Web/CSS/box-shadow</a:t>
            </a:r>
            <a:r>
              <a:rPr lang="en-US" sz="1600"/>
              <a:t> </a:t>
            </a:r>
            <a:endParaRPr lang="vi-VN" sz="1600"/>
          </a:p>
        </p:txBody>
      </p:sp>
      <p:pic>
        <p:nvPicPr>
          <p:cNvPr id="27" name="Picture 26">
            <a:extLst>
              <a:ext uri="{FF2B5EF4-FFF2-40B4-BE49-F238E27FC236}">
                <a16:creationId xmlns:a16="http://schemas.microsoft.com/office/drawing/2014/main" id="{17A0BB60-F8DA-956C-BAE7-B5F234515410}"/>
              </a:ext>
            </a:extLst>
          </p:cNvPr>
          <p:cNvPicPr>
            <a:picLocks noChangeAspect="1"/>
          </p:cNvPicPr>
          <p:nvPr/>
        </p:nvPicPr>
        <p:blipFill>
          <a:blip r:embed="rId6"/>
          <a:stretch>
            <a:fillRect/>
          </a:stretch>
        </p:blipFill>
        <p:spPr>
          <a:xfrm>
            <a:off x="1147494" y="1699865"/>
            <a:ext cx="2838450" cy="904875"/>
          </a:xfrm>
          <a:prstGeom prst="rect">
            <a:avLst/>
          </a:prstGeom>
        </p:spPr>
      </p:pic>
      <p:pic>
        <p:nvPicPr>
          <p:cNvPr id="29" name="Picture 28">
            <a:extLst>
              <a:ext uri="{FF2B5EF4-FFF2-40B4-BE49-F238E27FC236}">
                <a16:creationId xmlns:a16="http://schemas.microsoft.com/office/drawing/2014/main" id="{33A6B7A1-AF06-3D96-7269-729279477854}"/>
              </a:ext>
            </a:extLst>
          </p:cNvPr>
          <p:cNvPicPr>
            <a:picLocks noChangeAspect="1"/>
          </p:cNvPicPr>
          <p:nvPr/>
        </p:nvPicPr>
        <p:blipFill>
          <a:blip r:embed="rId7"/>
          <a:stretch>
            <a:fillRect/>
          </a:stretch>
        </p:blipFill>
        <p:spPr>
          <a:xfrm>
            <a:off x="1147494" y="2754002"/>
            <a:ext cx="3876675" cy="2085975"/>
          </a:xfrm>
          <a:prstGeom prst="rect">
            <a:avLst/>
          </a:prstGeom>
        </p:spPr>
      </p:pic>
      <p:pic>
        <p:nvPicPr>
          <p:cNvPr id="31" name="Picture 30">
            <a:extLst>
              <a:ext uri="{FF2B5EF4-FFF2-40B4-BE49-F238E27FC236}">
                <a16:creationId xmlns:a16="http://schemas.microsoft.com/office/drawing/2014/main" id="{FA786EF2-0109-8B22-55B6-529BAA2803A0}"/>
              </a:ext>
            </a:extLst>
          </p:cNvPr>
          <p:cNvPicPr>
            <a:picLocks noChangeAspect="1"/>
          </p:cNvPicPr>
          <p:nvPr/>
        </p:nvPicPr>
        <p:blipFill>
          <a:blip r:embed="rId8"/>
          <a:stretch>
            <a:fillRect/>
          </a:stretch>
        </p:blipFill>
        <p:spPr>
          <a:xfrm>
            <a:off x="5615104" y="2725427"/>
            <a:ext cx="2857500" cy="2114550"/>
          </a:xfrm>
          <a:prstGeom prst="rect">
            <a:avLst/>
          </a:prstGeom>
        </p:spPr>
      </p:pic>
      <p:sp>
        <p:nvSpPr>
          <p:cNvPr id="10240" name="TextBox 10239">
            <a:extLst>
              <a:ext uri="{FF2B5EF4-FFF2-40B4-BE49-F238E27FC236}">
                <a16:creationId xmlns:a16="http://schemas.microsoft.com/office/drawing/2014/main" id="{FAF1F0A6-EDDB-6113-FF18-4BEF737FDDB8}"/>
              </a:ext>
            </a:extLst>
          </p:cNvPr>
          <p:cNvSpPr txBox="1"/>
          <p:nvPr/>
        </p:nvSpPr>
        <p:spPr>
          <a:xfrm>
            <a:off x="5821517" y="2700406"/>
            <a:ext cx="1222337" cy="338554"/>
          </a:xfrm>
          <a:prstGeom prst="rect">
            <a:avLst/>
          </a:prstGeom>
          <a:noFill/>
        </p:spPr>
        <p:txBody>
          <a:bodyPr wrap="square">
            <a:spAutoFit/>
          </a:bodyPr>
          <a:lstStyle/>
          <a:p>
            <a:r>
              <a:rPr lang="en-US" sz="1600" b="1" i="1">
                <a:solidFill>
                  <a:srgbClr val="0000CC"/>
                </a:solidFill>
                <a:latin typeface="Times New Roman" pitchFamily="18" charset="0"/>
                <a:cs typeface="Times New Roman" pitchFamily="18" charset="0"/>
              </a:rPr>
              <a:t>X </a:t>
            </a:r>
            <a:r>
              <a:rPr lang="en-US" sz="1600" b="1" i="1">
                <a:solidFill>
                  <a:srgbClr val="0000CC"/>
                </a:solidFill>
                <a:latin typeface="Times New Roman" pitchFamily="18" charset="0"/>
                <a:cs typeface="Times New Roman" pitchFamily="18" charset="0"/>
                <a:sym typeface="Wingdings" panose="05000000000000000000" pitchFamily="2" charset="2"/>
              </a:rPr>
              <a:t> 60px</a:t>
            </a:r>
            <a:endParaRPr lang="vi-VN" sz="1600" b="1" i="1">
              <a:solidFill>
                <a:srgbClr val="0000CC"/>
              </a:solidFill>
              <a:latin typeface="Times New Roman" pitchFamily="18" charset="0"/>
              <a:cs typeface="Times New Roman" pitchFamily="18" charset="0"/>
            </a:endParaRPr>
          </a:p>
        </p:txBody>
      </p:sp>
      <p:sp>
        <p:nvSpPr>
          <p:cNvPr id="10241" name="TextBox 10240">
            <a:extLst>
              <a:ext uri="{FF2B5EF4-FFF2-40B4-BE49-F238E27FC236}">
                <a16:creationId xmlns:a16="http://schemas.microsoft.com/office/drawing/2014/main" id="{775570C4-26A3-3E18-55FE-6671C7527B60}"/>
              </a:ext>
            </a:extLst>
          </p:cNvPr>
          <p:cNvSpPr txBox="1"/>
          <p:nvPr/>
        </p:nvSpPr>
        <p:spPr>
          <a:xfrm>
            <a:off x="7730586" y="4526444"/>
            <a:ext cx="1222337" cy="338554"/>
          </a:xfrm>
          <a:prstGeom prst="rect">
            <a:avLst/>
          </a:prstGeom>
          <a:noFill/>
        </p:spPr>
        <p:txBody>
          <a:bodyPr wrap="square">
            <a:spAutoFit/>
          </a:bodyPr>
          <a:lstStyle/>
          <a:p>
            <a:r>
              <a:rPr lang="en-US" sz="1600" b="1" i="1">
                <a:solidFill>
                  <a:srgbClr val="0000CC"/>
                </a:solidFill>
                <a:latin typeface="Times New Roman" pitchFamily="18" charset="0"/>
                <a:cs typeface="Times New Roman" pitchFamily="18" charset="0"/>
              </a:rPr>
              <a:t>y </a:t>
            </a:r>
            <a:r>
              <a:rPr lang="en-US" sz="1600" b="1" i="1">
                <a:solidFill>
                  <a:srgbClr val="0000CC"/>
                </a:solidFill>
                <a:latin typeface="Times New Roman" pitchFamily="18" charset="0"/>
                <a:cs typeface="Times New Roman" pitchFamily="18" charset="0"/>
                <a:sym typeface="Wingdings" panose="05000000000000000000" pitchFamily="2" charset="2"/>
              </a:rPr>
              <a:t> -16px</a:t>
            </a:r>
            <a:endParaRPr lang="vi-VN" sz="1600" b="1" i="1">
              <a:solidFill>
                <a:srgbClr val="0000CC"/>
              </a:solidFill>
              <a:latin typeface="Times New Roman" pitchFamily="18" charset="0"/>
              <a:cs typeface="Times New Roman" pitchFamily="18" charset="0"/>
            </a:endParaRPr>
          </a:p>
        </p:txBody>
      </p:sp>
      <p:sp>
        <p:nvSpPr>
          <p:cNvPr id="10243" name="TextBox 10242">
            <a:extLst>
              <a:ext uri="{FF2B5EF4-FFF2-40B4-BE49-F238E27FC236}">
                <a16:creationId xmlns:a16="http://schemas.microsoft.com/office/drawing/2014/main" id="{B16B939D-F613-FFA6-5200-1A217B0FFE80}"/>
              </a:ext>
            </a:extLst>
          </p:cNvPr>
          <p:cNvSpPr txBox="1"/>
          <p:nvPr/>
        </p:nvSpPr>
        <p:spPr>
          <a:xfrm>
            <a:off x="1294077" y="4989239"/>
            <a:ext cx="1103435"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3 đối số </a:t>
            </a:r>
            <a:endParaRPr lang="vi-VN" b="1" i="1">
              <a:solidFill>
                <a:srgbClr val="0000CC"/>
              </a:solidFill>
              <a:latin typeface="Times New Roman" pitchFamily="18" charset="0"/>
              <a:cs typeface="Times New Roman" pitchFamily="18" charset="0"/>
            </a:endParaRPr>
          </a:p>
        </p:txBody>
      </p:sp>
      <p:sp>
        <p:nvSpPr>
          <p:cNvPr id="10248" name="TextBox 10247">
            <a:extLst>
              <a:ext uri="{FF2B5EF4-FFF2-40B4-BE49-F238E27FC236}">
                <a16:creationId xmlns:a16="http://schemas.microsoft.com/office/drawing/2014/main" id="{4D1C95EE-A7FE-E2A0-90FE-85401D386E44}"/>
              </a:ext>
            </a:extLst>
          </p:cNvPr>
          <p:cNvSpPr txBox="1"/>
          <p:nvPr/>
        </p:nvSpPr>
        <p:spPr>
          <a:xfrm>
            <a:off x="5912934" y="1330533"/>
            <a:ext cx="6696306" cy="369332"/>
          </a:xfrm>
          <a:prstGeom prst="rect">
            <a:avLst/>
          </a:prstGeom>
          <a:noFill/>
        </p:spPr>
        <p:txBody>
          <a:bodyPr wrap="square">
            <a:spAutoFit/>
          </a:bodyPr>
          <a:lstStyle/>
          <a:p>
            <a:r>
              <a:rPr lang="vi-VN">
                <a:latin typeface="Calibri" panose="020F0502020204030204" pitchFamily="34" charset="0"/>
                <a:cs typeface="Calibri" panose="020F0502020204030204" pitchFamily="34" charset="0"/>
                <a:hlinkClick r:id="rId9"/>
              </a:rPr>
              <a:t>https://cssgenerator.org/box-shadow-css-generator.html</a:t>
            </a:r>
            <a:r>
              <a:rPr lang="en-US">
                <a:latin typeface="Calibri" panose="020F0502020204030204" pitchFamily="34" charset="0"/>
                <a:cs typeface="Calibri" panose="020F0502020204030204" pitchFamily="34" charset="0"/>
              </a:rPr>
              <a:t>   </a:t>
            </a:r>
            <a:endParaRPr lang="vi-VN">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81EBA847-0DEA-B09E-60EA-8CB03FC3AA5E}"/>
              </a:ext>
            </a:extLst>
          </p:cNvPr>
          <p:cNvSpPr/>
          <p:nvPr/>
        </p:nvSpPr>
        <p:spPr>
          <a:xfrm>
            <a:off x="5912934" y="3217333"/>
            <a:ext cx="109108" cy="1128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916BB1C-9168-B21A-A0CC-E260B98FB5B4}"/>
              </a:ext>
            </a:extLst>
          </p:cNvPr>
          <p:cNvSpPr txBox="1"/>
          <p:nvPr/>
        </p:nvSpPr>
        <p:spPr>
          <a:xfrm>
            <a:off x="5914930" y="1579423"/>
            <a:ext cx="6694310" cy="646331"/>
          </a:xfrm>
          <a:prstGeom prst="rect">
            <a:avLst/>
          </a:prstGeom>
          <a:noFill/>
        </p:spPr>
        <p:txBody>
          <a:bodyPr wrap="square">
            <a:spAutoFit/>
          </a:bodyPr>
          <a:lstStyle/>
          <a:p>
            <a:r>
              <a:rPr lang="en-US">
                <a:hlinkClick r:id="rId10"/>
              </a:rPr>
              <a:t>https://box-shadow.dev/</a:t>
            </a:r>
            <a:r>
              <a:rPr lang="en-US"/>
              <a:t> </a:t>
            </a:r>
          </a:p>
          <a:p>
            <a:r>
              <a:rPr lang="en-US">
                <a:hlinkClick r:id="rId11"/>
              </a:rPr>
              <a:t>https://getcssscan.com/css-box-shadow-examples</a:t>
            </a:r>
            <a:r>
              <a:rPr lang="en-US"/>
              <a:t>  </a:t>
            </a:r>
          </a:p>
        </p:txBody>
      </p:sp>
      <p:sp>
        <p:nvSpPr>
          <p:cNvPr id="16" name="TextBox 15">
            <a:extLst>
              <a:ext uri="{FF2B5EF4-FFF2-40B4-BE49-F238E27FC236}">
                <a16:creationId xmlns:a16="http://schemas.microsoft.com/office/drawing/2014/main" id="{7AE7C33D-E44F-A92C-CDF2-AA493FC5466A}"/>
              </a:ext>
            </a:extLst>
          </p:cNvPr>
          <p:cNvSpPr txBox="1"/>
          <p:nvPr/>
        </p:nvSpPr>
        <p:spPr>
          <a:xfrm>
            <a:off x="5105633" y="284038"/>
            <a:ext cx="2857877" cy="369332"/>
          </a:xfrm>
          <a:prstGeom prst="rect">
            <a:avLst/>
          </a:prstGeom>
          <a:noFill/>
        </p:spPr>
        <p:txBody>
          <a:bodyPr wrap="square">
            <a:spAutoFit/>
          </a:bodyPr>
          <a:lstStyle/>
          <a:p>
            <a:r>
              <a:rPr lang="en-US">
                <a:solidFill>
                  <a:srgbClr val="CC00FF"/>
                </a:solidFill>
                <a:hlinkClick r:id="rId12">
                  <a:extLst>
                    <a:ext uri="{A12FA001-AC4F-418D-AE19-62706E023703}">
                      <ahyp:hlinkClr xmlns:ahyp="http://schemas.microsoft.com/office/drawing/2018/hyperlinkcolor" val="tx"/>
                    </a:ext>
                  </a:extLst>
                </a:hlinkClick>
              </a:rPr>
              <a:t>http://dc.tuhoc.cc/</a:t>
            </a:r>
            <a:r>
              <a:rPr lang="en-US">
                <a:solidFill>
                  <a:srgbClr val="CC00FF"/>
                </a:solidFill>
              </a:rPr>
              <a:t> </a:t>
            </a:r>
          </a:p>
        </p:txBody>
      </p:sp>
    </p:spTree>
    <p:extLst>
      <p:ext uri="{BB962C8B-B14F-4D97-AF65-F5344CB8AC3E}">
        <p14:creationId xmlns:p14="http://schemas.microsoft.com/office/powerpoint/2010/main" val="285890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434490" cy="685800"/>
            <a:chOff x="1296" y="1824"/>
            <a:chExt cx="1851"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Box-shadow</a:t>
              </a: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19</a:t>
              </a:r>
            </a:p>
          </p:txBody>
        </p:sp>
      </p:grpSp>
      <p:pic>
        <p:nvPicPr>
          <p:cNvPr id="15" name="Picture 14">
            <a:extLst>
              <a:ext uri="{FF2B5EF4-FFF2-40B4-BE49-F238E27FC236}">
                <a16:creationId xmlns:a16="http://schemas.microsoft.com/office/drawing/2014/main" id="{71D2F42C-78F3-72E8-332C-97F572E6837F}"/>
              </a:ext>
            </a:extLst>
          </p:cNvPr>
          <p:cNvPicPr>
            <a:picLocks noChangeAspect="1"/>
          </p:cNvPicPr>
          <p:nvPr/>
        </p:nvPicPr>
        <p:blipFill>
          <a:blip r:embed="rId5"/>
          <a:stretch>
            <a:fillRect/>
          </a:stretch>
        </p:blipFill>
        <p:spPr>
          <a:xfrm>
            <a:off x="1248658" y="1699865"/>
            <a:ext cx="5343525" cy="2076450"/>
          </a:xfrm>
          <a:prstGeom prst="rect">
            <a:avLst/>
          </a:prstGeom>
        </p:spPr>
      </p:pic>
      <p:pic>
        <p:nvPicPr>
          <p:cNvPr id="17" name="Picture 16">
            <a:extLst>
              <a:ext uri="{FF2B5EF4-FFF2-40B4-BE49-F238E27FC236}">
                <a16:creationId xmlns:a16="http://schemas.microsoft.com/office/drawing/2014/main" id="{6C928C29-C99A-FF42-4535-697FC4574500}"/>
              </a:ext>
            </a:extLst>
          </p:cNvPr>
          <p:cNvPicPr>
            <a:picLocks noChangeAspect="1"/>
          </p:cNvPicPr>
          <p:nvPr/>
        </p:nvPicPr>
        <p:blipFill>
          <a:blip r:embed="rId6"/>
          <a:stretch>
            <a:fillRect/>
          </a:stretch>
        </p:blipFill>
        <p:spPr>
          <a:xfrm>
            <a:off x="9298428" y="1659126"/>
            <a:ext cx="2781300" cy="2038350"/>
          </a:xfrm>
          <a:prstGeom prst="rect">
            <a:avLst/>
          </a:prstGeom>
        </p:spPr>
      </p:pic>
      <p:sp>
        <p:nvSpPr>
          <p:cNvPr id="18" name="Arrow: Right 17">
            <a:extLst>
              <a:ext uri="{FF2B5EF4-FFF2-40B4-BE49-F238E27FC236}">
                <a16:creationId xmlns:a16="http://schemas.microsoft.com/office/drawing/2014/main" id="{04941046-2058-8513-55B6-3D2C3B087017}"/>
              </a:ext>
            </a:extLst>
          </p:cNvPr>
          <p:cNvSpPr/>
          <p:nvPr/>
        </p:nvSpPr>
        <p:spPr>
          <a:xfrm>
            <a:off x="8552985" y="2496950"/>
            <a:ext cx="490653"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a:extLst>
              <a:ext uri="{FF2B5EF4-FFF2-40B4-BE49-F238E27FC236}">
                <a16:creationId xmlns:a16="http://schemas.microsoft.com/office/drawing/2014/main" id="{4EADC811-EA8C-A048-E976-85D24F650667}"/>
              </a:ext>
            </a:extLst>
          </p:cNvPr>
          <p:cNvPicPr>
            <a:picLocks noChangeAspect="1"/>
          </p:cNvPicPr>
          <p:nvPr/>
        </p:nvPicPr>
        <p:blipFill>
          <a:blip r:embed="rId7"/>
          <a:stretch>
            <a:fillRect/>
          </a:stretch>
        </p:blipFill>
        <p:spPr>
          <a:xfrm>
            <a:off x="1223568" y="4311101"/>
            <a:ext cx="7096125" cy="2047875"/>
          </a:xfrm>
          <a:prstGeom prst="rect">
            <a:avLst/>
          </a:prstGeom>
        </p:spPr>
      </p:pic>
      <p:sp>
        <p:nvSpPr>
          <p:cNvPr id="22" name="TextBox 21">
            <a:extLst>
              <a:ext uri="{FF2B5EF4-FFF2-40B4-BE49-F238E27FC236}">
                <a16:creationId xmlns:a16="http://schemas.microsoft.com/office/drawing/2014/main" id="{3D566743-CCB0-D645-73F9-E93CEC000CBF}"/>
              </a:ext>
            </a:extLst>
          </p:cNvPr>
          <p:cNvSpPr txBox="1"/>
          <p:nvPr/>
        </p:nvSpPr>
        <p:spPr>
          <a:xfrm>
            <a:off x="1248658" y="3859042"/>
            <a:ext cx="1103435"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4 đối số </a:t>
            </a:r>
            <a:endParaRPr lang="vi-VN" b="1" i="1">
              <a:solidFill>
                <a:srgbClr val="0000CC"/>
              </a:solidFill>
              <a:latin typeface="Times New Roman" pitchFamily="18" charset="0"/>
              <a:cs typeface="Times New Roman" pitchFamily="18" charset="0"/>
            </a:endParaRPr>
          </a:p>
        </p:txBody>
      </p:sp>
      <p:sp>
        <p:nvSpPr>
          <p:cNvPr id="23" name="TextBox 22">
            <a:extLst>
              <a:ext uri="{FF2B5EF4-FFF2-40B4-BE49-F238E27FC236}">
                <a16:creationId xmlns:a16="http://schemas.microsoft.com/office/drawing/2014/main" id="{E3940256-924A-3238-17D2-8FFB904D05DF}"/>
              </a:ext>
            </a:extLst>
          </p:cNvPr>
          <p:cNvSpPr txBox="1"/>
          <p:nvPr/>
        </p:nvSpPr>
        <p:spPr>
          <a:xfrm>
            <a:off x="1223568" y="6406042"/>
            <a:ext cx="1103435"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5 đối số </a:t>
            </a:r>
            <a:endParaRPr lang="vi-VN" b="1" i="1">
              <a:solidFill>
                <a:srgbClr val="0000CC"/>
              </a:solidFill>
              <a:latin typeface="Times New Roman" pitchFamily="18" charset="0"/>
              <a:cs typeface="Times New Roman" pitchFamily="18" charset="0"/>
            </a:endParaRPr>
          </a:p>
        </p:txBody>
      </p:sp>
      <p:sp>
        <p:nvSpPr>
          <p:cNvPr id="25" name="TextBox 24">
            <a:extLst>
              <a:ext uri="{FF2B5EF4-FFF2-40B4-BE49-F238E27FC236}">
                <a16:creationId xmlns:a16="http://schemas.microsoft.com/office/drawing/2014/main" id="{65519108-76B7-506E-AF91-DE714121324C}"/>
              </a:ext>
            </a:extLst>
          </p:cNvPr>
          <p:cNvSpPr txBox="1"/>
          <p:nvPr/>
        </p:nvSpPr>
        <p:spPr>
          <a:xfrm>
            <a:off x="5550242" y="5055172"/>
            <a:ext cx="1642296" cy="307777"/>
          </a:xfrm>
          <a:prstGeom prst="rect">
            <a:avLst/>
          </a:prstGeom>
          <a:solidFill>
            <a:srgbClr val="FFFF00"/>
          </a:solidFill>
        </p:spPr>
        <p:txBody>
          <a:bodyPr wrap="square">
            <a:spAutoFit/>
          </a:bodyPr>
          <a:lstStyle/>
          <a:p>
            <a:r>
              <a:rPr lang="en-US" sz="1400" b="1" i="1">
                <a:latin typeface="Times New Roman" pitchFamily="18" charset="0"/>
                <a:cs typeface="Times New Roman" pitchFamily="18" charset="0"/>
              </a:rPr>
              <a:t>Bán kính trải rộng</a:t>
            </a:r>
            <a:endParaRPr lang="vi-VN" sz="1400" b="1" i="1">
              <a:solidFill>
                <a:srgbClr val="0000CC"/>
              </a:solidFill>
              <a:latin typeface="Times New Roman" pitchFamily="18" charset="0"/>
              <a:cs typeface="Times New Roman" pitchFamily="18" charset="0"/>
            </a:endParaRPr>
          </a:p>
        </p:txBody>
      </p:sp>
      <p:pic>
        <p:nvPicPr>
          <p:cNvPr id="28" name="Picture 27">
            <a:extLst>
              <a:ext uri="{FF2B5EF4-FFF2-40B4-BE49-F238E27FC236}">
                <a16:creationId xmlns:a16="http://schemas.microsoft.com/office/drawing/2014/main" id="{9E57E42D-2DBB-4309-7AFF-6529DA8A7556}"/>
              </a:ext>
            </a:extLst>
          </p:cNvPr>
          <p:cNvPicPr>
            <a:picLocks noChangeAspect="1"/>
          </p:cNvPicPr>
          <p:nvPr/>
        </p:nvPicPr>
        <p:blipFill>
          <a:blip r:embed="rId8"/>
          <a:stretch>
            <a:fillRect/>
          </a:stretch>
        </p:blipFill>
        <p:spPr>
          <a:xfrm>
            <a:off x="9320610" y="4027960"/>
            <a:ext cx="2771775" cy="2362200"/>
          </a:xfrm>
          <a:prstGeom prst="rect">
            <a:avLst/>
          </a:prstGeom>
        </p:spPr>
      </p:pic>
      <p:sp>
        <p:nvSpPr>
          <p:cNvPr id="30" name="Arrow: Right 29">
            <a:extLst>
              <a:ext uri="{FF2B5EF4-FFF2-40B4-BE49-F238E27FC236}">
                <a16:creationId xmlns:a16="http://schemas.microsoft.com/office/drawing/2014/main" id="{541A73B6-EEEF-2821-7DB4-CE40AD1B3E34}"/>
              </a:ext>
            </a:extLst>
          </p:cNvPr>
          <p:cNvSpPr/>
          <p:nvPr/>
        </p:nvSpPr>
        <p:spPr>
          <a:xfrm>
            <a:off x="8689703" y="4996484"/>
            <a:ext cx="490653"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97004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434490" cy="685800"/>
            <a:chOff x="1296" y="1824"/>
            <a:chExt cx="1851"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Box-shadow</a:t>
              </a: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19</a:t>
              </a:r>
            </a:p>
          </p:txBody>
        </p:sp>
      </p:grpSp>
      <p:sp>
        <p:nvSpPr>
          <p:cNvPr id="23" name="TextBox 22">
            <a:extLst>
              <a:ext uri="{FF2B5EF4-FFF2-40B4-BE49-F238E27FC236}">
                <a16:creationId xmlns:a16="http://schemas.microsoft.com/office/drawing/2014/main" id="{E3940256-924A-3238-17D2-8FFB904D05DF}"/>
              </a:ext>
            </a:extLst>
          </p:cNvPr>
          <p:cNvSpPr txBox="1"/>
          <p:nvPr/>
        </p:nvSpPr>
        <p:spPr>
          <a:xfrm>
            <a:off x="1101067" y="3743550"/>
            <a:ext cx="3090299"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5 đối số, dùng kèm màu rgba </a:t>
            </a:r>
            <a:endParaRPr lang="vi-VN" b="1" i="1">
              <a:solidFill>
                <a:srgbClr val="0000CC"/>
              </a:solidFill>
              <a:latin typeface="Times New Roman" pitchFamily="18" charset="0"/>
              <a:cs typeface="Times New Roman" pitchFamily="18" charset="0"/>
            </a:endParaRPr>
          </a:p>
        </p:txBody>
      </p:sp>
      <p:sp>
        <p:nvSpPr>
          <p:cNvPr id="30" name="Arrow: Right 29">
            <a:extLst>
              <a:ext uri="{FF2B5EF4-FFF2-40B4-BE49-F238E27FC236}">
                <a16:creationId xmlns:a16="http://schemas.microsoft.com/office/drawing/2014/main" id="{541A73B6-EEEF-2821-7DB4-CE40AD1B3E34}"/>
              </a:ext>
            </a:extLst>
          </p:cNvPr>
          <p:cNvSpPr/>
          <p:nvPr/>
        </p:nvSpPr>
        <p:spPr>
          <a:xfrm>
            <a:off x="8689703" y="2661800"/>
            <a:ext cx="490653"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6" name="Picture 15">
            <a:extLst>
              <a:ext uri="{FF2B5EF4-FFF2-40B4-BE49-F238E27FC236}">
                <a16:creationId xmlns:a16="http://schemas.microsoft.com/office/drawing/2014/main" id="{B45AA9ED-C2D1-9D6A-3103-D0E70AB70B62}"/>
              </a:ext>
            </a:extLst>
          </p:cNvPr>
          <p:cNvPicPr>
            <a:picLocks noChangeAspect="1"/>
          </p:cNvPicPr>
          <p:nvPr/>
        </p:nvPicPr>
        <p:blipFill>
          <a:blip r:embed="rId5"/>
          <a:stretch>
            <a:fillRect/>
          </a:stretch>
        </p:blipFill>
        <p:spPr>
          <a:xfrm>
            <a:off x="1101067" y="1638525"/>
            <a:ext cx="7058025" cy="2038350"/>
          </a:xfrm>
          <a:prstGeom prst="rect">
            <a:avLst/>
          </a:prstGeom>
        </p:spPr>
      </p:pic>
      <p:pic>
        <p:nvPicPr>
          <p:cNvPr id="26" name="Picture 25">
            <a:extLst>
              <a:ext uri="{FF2B5EF4-FFF2-40B4-BE49-F238E27FC236}">
                <a16:creationId xmlns:a16="http://schemas.microsoft.com/office/drawing/2014/main" id="{9A2AC1BF-6137-6A86-7521-7143B54BAF90}"/>
              </a:ext>
            </a:extLst>
          </p:cNvPr>
          <p:cNvPicPr>
            <a:picLocks noChangeAspect="1"/>
          </p:cNvPicPr>
          <p:nvPr/>
        </p:nvPicPr>
        <p:blipFill>
          <a:blip r:embed="rId6"/>
          <a:stretch>
            <a:fillRect/>
          </a:stretch>
        </p:blipFill>
        <p:spPr>
          <a:xfrm>
            <a:off x="9332758" y="1638525"/>
            <a:ext cx="2581275" cy="2105025"/>
          </a:xfrm>
          <a:prstGeom prst="rect">
            <a:avLst/>
          </a:prstGeom>
        </p:spPr>
      </p:pic>
      <p:pic>
        <p:nvPicPr>
          <p:cNvPr id="31" name="Picture 30">
            <a:extLst>
              <a:ext uri="{FF2B5EF4-FFF2-40B4-BE49-F238E27FC236}">
                <a16:creationId xmlns:a16="http://schemas.microsoft.com/office/drawing/2014/main" id="{9F1BB961-F7F1-1446-E73A-DD9253AE1001}"/>
              </a:ext>
            </a:extLst>
          </p:cNvPr>
          <p:cNvPicPr>
            <a:picLocks noChangeAspect="1"/>
          </p:cNvPicPr>
          <p:nvPr/>
        </p:nvPicPr>
        <p:blipFill>
          <a:blip r:embed="rId7"/>
          <a:stretch>
            <a:fillRect/>
          </a:stretch>
        </p:blipFill>
        <p:spPr>
          <a:xfrm>
            <a:off x="1147494" y="4218436"/>
            <a:ext cx="4800600" cy="2095500"/>
          </a:xfrm>
          <a:prstGeom prst="rect">
            <a:avLst/>
          </a:prstGeom>
        </p:spPr>
      </p:pic>
      <p:sp>
        <p:nvSpPr>
          <p:cNvPr id="10240" name="TextBox 10239">
            <a:extLst>
              <a:ext uri="{FF2B5EF4-FFF2-40B4-BE49-F238E27FC236}">
                <a16:creationId xmlns:a16="http://schemas.microsoft.com/office/drawing/2014/main" id="{00A6CEC3-5834-A415-71D5-19C6C2148011}"/>
              </a:ext>
            </a:extLst>
          </p:cNvPr>
          <p:cNvSpPr txBox="1"/>
          <p:nvPr/>
        </p:nvSpPr>
        <p:spPr>
          <a:xfrm>
            <a:off x="1134968" y="6380717"/>
            <a:ext cx="3090299"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Chèn vào đối tượng </a:t>
            </a:r>
            <a:endParaRPr lang="vi-VN" b="1" i="1">
              <a:solidFill>
                <a:srgbClr val="0000CC"/>
              </a:solidFill>
              <a:latin typeface="Times New Roman" pitchFamily="18" charset="0"/>
              <a:cs typeface="Times New Roman" pitchFamily="18" charset="0"/>
            </a:endParaRPr>
          </a:p>
        </p:txBody>
      </p:sp>
      <p:pic>
        <p:nvPicPr>
          <p:cNvPr id="10243" name="Picture 10242">
            <a:extLst>
              <a:ext uri="{FF2B5EF4-FFF2-40B4-BE49-F238E27FC236}">
                <a16:creationId xmlns:a16="http://schemas.microsoft.com/office/drawing/2014/main" id="{D534C277-EDD6-70B0-0034-99FE4387A5E7}"/>
              </a:ext>
            </a:extLst>
          </p:cNvPr>
          <p:cNvPicPr>
            <a:picLocks noChangeAspect="1"/>
          </p:cNvPicPr>
          <p:nvPr/>
        </p:nvPicPr>
        <p:blipFill>
          <a:blip r:embed="rId8"/>
          <a:stretch>
            <a:fillRect/>
          </a:stretch>
        </p:blipFill>
        <p:spPr>
          <a:xfrm>
            <a:off x="9332758" y="4062638"/>
            <a:ext cx="1857375" cy="1762125"/>
          </a:xfrm>
          <a:prstGeom prst="rect">
            <a:avLst/>
          </a:prstGeom>
        </p:spPr>
      </p:pic>
      <p:sp>
        <p:nvSpPr>
          <p:cNvPr id="10244" name="TextBox 10243">
            <a:extLst>
              <a:ext uri="{FF2B5EF4-FFF2-40B4-BE49-F238E27FC236}">
                <a16:creationId xmlns:a16="http://schemas.microsoft.com/office/drawing/2014/main" id="{9B500CA4-C859-A720-A822-3194C969AF47}"/>
              </a:ext>
            </a:extLst>
          </p:cNvPr>
          <p:cNvSpPr txBox="1"/>
          <p:nvPr/>
        </p:nvSpPr>
        <p:spPr>
          <a:xfrm>
            <a:off x="8506037" y="4884508"/>
            <a:ext cx="739939"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1 rem</a:t>
            </a:r>
            <a:endParaRPr lang="vi-VN" b="1" i="1">
              <a:solidFill>
                <a:srgbClr val="0000CC"/>
              </a:solidFill>
              <a:latin typeface="Times New Roman" pitchFamily="18" charset="0"/>
              <a:cs typeface="Times New Roman" pitchFamily="18" charset="0"/>
            </a:endParaRPr>
          </a:p>
        </p:txBody>
      </p:sp>
      <p:sp>
        <p:nvSpPr>
          <p:cNvPr id="10246" name="TextBox 10245">
            <a:extLst>
              <a:ext uri="{FF2B5EF4-FFF2-40B4-BE49-F238E27FC236}">
                <a16:creationId xmlns:a16="http://schemas.microsoft.com/office/drawing/2014/main" id="{3CECA9B8-099B-8996-EF08-432E648B521B}"/>
              </a:ext>
            </a:extLst>
          </p:cNvPr>
          <p:cNvSpPr txBox="1"/>
          <p:nvPr/>
        </p:nvSpPr>
        <p:spPr>
          <a:xfrm>
            <a:off x="10046125" y="4515176"/>
            <a:ext cx="739939"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1 rem</a:t>
            </a:r>
            <a:endParaRPr lang="vi-VN" b="1" i="1">
              <a:solidFill>
                <a:srgbClr val="0000CC"/>
              </a:solidFill>
              <a:latin typeface="Times New Roman" pitchFamily="18" charset="0"/>
              <a:cs typeface="Times New Roman" pitchFamily="18" charset="0"/>
            </a:endParaRPr>
          </a:p>
        </p:txBody>
      </p:sp>
      <p:sp>
        <p:nvSpPr>
          <p:cNvPr id="10247" name="Arrow: Right 10246">
            <a:extLst>
              <a:ext uri="{FF2B5EF4-FFF2-40B4-BE49-F238E27FC236}">
                <a16:creationId xmlns:a16="http://schemas.microsoft.com/office/drawing/2014/main" id="{5409D565-223C-608D-B8F5-FAC5F3186346}"/>
              </a:ext>
            </a:extLst>
          </p:cNvPr>
          <p:cNvSpPr/>
          <p:nvPr/>
        </p:nvSpPr>
        <p:spPr>
          <a:xfrm>
            <a:off x="6981739" y="4926299"/>
            <a:ext cx="490653" cy="338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 name="Picture 14">
            <a:extLst>
              <a:ext uri="{FF2B5EF4-FFF2-40B4-BE49-F238E27FC236}">
                <a16:creationId xmlns:a16="http://schemas.microsoft.com/office/drawing/2014/main" id="{4E39DD80-9969-DB48-DA13-D06844BF12E8}"/>
              </a:ext>
            </a:extLst>
          </p:cNvPr>
          <p:cNvPicPr>
            <a:picLocks noChangeAspect="1"/>
          </p:cNvPicPr>
          <p:nvPr/>
        </p:nvPicPr>
        <p:blipFill>
          <a:blip r:embed="rId9"/>
          <a:stretch>
            <a:fillRect/>
          </a:stretch>
        </p:blipFill>
        <p:spPr>
          <a:xfrm>
            <a:off x="6346668" y="5942465"/>
            <a:ext cx="5667375" cy="704850"/>
          </a:xfrm>
          <a:prstGeom prst="rect">
            <a:avLst/>
          </a:prstGeom>
        </p:spPr>
      </p:pic>
    </p:spTree>
    <p:extLst>
      <p:ext uri="{BB962C8B-B14F-4D97-AF65-F5344CB8AC3E}">
        <p14:creationId xmlns:p14="http://schemas.microsoft.com/office/powerpoint/2010/main" val="4107857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747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434490" cy="685800"/>
            <a:chOff x="1296" y="1824"/>
            <a:chExt cx="1851"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pointer-events</a:t>
              </a: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19</a:t>
              </a:r>
            </a:p>
          </p:txBody>
        </p:sp>
      </p:grpSp>
      <p:sp>
        <p:nvSpPr>
          <p:cNvPr id="16" name="TextBox 15">
            <a:extLst>
              <a:ext uri="{FF2B5EF4-FFF2-40B4-BE49-F238E27FC236}">
                <a16:creationId xmlns:a16="http://schemas.microsoft.com/office/drawing/2014/main" id="{DDF70A61-0955-9D25-4CFA-11AACFB2C33C}"/>
              </a:ext>
            </a:extLst>
          </p:cNvPr>
          <p:cNvSpPr txBox="1"/>
          <p:nvPr/>
        </p:nvSpPr>
        <p:spPr>
          <a:xfrm>
            <a:off x="1294077" y="1450626"/>
            <a:ext cx="10593123" cy="369332"/>
          </a:xfrm>
          <a:prstGeom prst="rect">
            <a:avLst/>
          </a:prstGeom>
          <a:noFill/>
        </p:spPr>
        <p:txBody>
          <a:bodyPr wrap="square">
            <a:spAutoFit/>
          </a:bodyPr>
          <a:lstStyle/>
          <a:p>
            <a:r>
              <a:rPr lang="vi-VN" b="1" i="1">
                <a:solidFill>
                  <a:srgbClr val="FF0000"/>
                </a:solidFill>
                <a:latin typeface="Times New Roman" pitchFamily="18" charset="0"/>
                <a:cs typeface="Times New Roman" pitchFamily="18" charset="0"/>
              </a:rPr>
              <a:t>pointer-events</a:t>
            </a:r>
            <a:r>
              <a:rPr lang="vi-VN" b="1" i="1">
                <a:latin typeface="Times New Roman" pitchFamily="18" charset="0"/>
                <a:cs typeface="Times New Roman" pitchFamily="18" charset="0"/>
              </a:rPr>
              <a:t> trong CSS được sử dụng để kiểm soát hoạt động của chuột trên các phần tử HTML.</a:t>
            </a:r>
          </a:p>
        </p:txBody>
      </p:sp>
      <p:pic>
        <p:nvPicPr>
          <p:cNvPr id="18" name="Picture 17">
            <a:extLst>
              <a:ext uri="{FF2B5EF4-FFF2-40B4-BE49-F238E27FC236}">
                <a16:creationId xmlns:a16="http://schemas.microsoft.com/office/drawing/2014/main" id="{FA6EB418-93C4-7DFA-8810-DCDA6E2050AC}"/>
              </a:ext>
            </a:extLst>
          </p:cNvPr>
          <p:cNvPicPr>
            <a:picLocks noChangeAspect="1"/>
          </p:cNvPicPr>
          <p:nvPr/>
        </p:nvPicPr>
        <p:blipFill>
          <a:blip r:embed="rId5"/>
          <a:stretch>
            <a:fillRect/>
          </a:stretch>
        </p:blipFill>
        <p:spPr>
          <a:xfrm>
            <a:off x="1409116" y="1891603"/>
            <a:ext cx="5791200" cy="800100"/>
          </a:xfrm>
          <a:prstGeom prst="rect">
            <a:avLst/>
          </a:prstGeom>
        </p:spPr>
      </p:pic>
      <p:pic>
        <p:nvPicPr>
          <p:cNvPr id="21" name="Picture 20">
            <a:extLst>
              <a:ext uri="{FF2B5EF4-FFF2-40B4-BE49-F238E27FC236}">
                <a16:creationId xmlns:a16="http://schemas.microsoft.com/office/drawing/2014/main" id="{B68E0AC5-61FA-5DAA-09DE-9C469647D2D2}"/>
              </a:ext>
            </a:extLst>
          </p:cNvPr>
          <p:cNvPicPr>
            <a:picLocks noChangeAspect="1"/>
          </p:cNvPicPr>
          <p:nvPr/>
        </p:nvPicPr>
        <p:blipFill>
          <a:blip r:embed="rId6"/>
          <a:stretch>
            <a:fillRect/>
          </a:stretch>
        </p:blipFill>
        <p:spPr>
          <a:xfrm>
            <a:off x="8262821" y="2808432"/>
            <a:ext cx="2828925" cy="1123950"/>
          </a:xfrm>
          <a:prstGeom prst="rect">
            <a:avLst/>
          </a:prstGeom>
        </p:spPr>
      </p:pic>
      <p:pic>
        <p:nvPicPr>
          <p:cNvPr id="23" name="Picture 22">
            <a:extLst>
              <a:ext uri="{FF2B5EF4-FFF2-40B4-BE49-F238E27FC236}">
                <a16:creationId xmlns:a16="http://schemas.microsoft.com/office/drawing/2014/main" id="{DAD06D19-2213-064A-B2BA-743B7A97CA01}"/>
              </a:ext>
            </a:extLst>
          </p:cNvPr>
          <p:cNvPicPr>
            <a:picLocks noChangeAspect="1"/>
          </p:cNvPicPr>
          <p:nvPr/>
        </p:nvPicPr>
        <p:blipFill>
          <a:blip r:embed="rId7"/>
          <a:stretch>
            <a:fillRect/>
          </a:stretch>
        </p:blipFill>
        <p:spPr>
          <a:xfrm>
            <a:off x="7152281" y="4049568"/>
            <a:ext cx="4821838" cy="2715612"/>
          </a:xfrm>
          <a:prstGeom prst="rect">
            <a:avLst/>
          </a:prstGeom>
        </p:spPr>
      </p:pic>
      <p:pic>
        <p:nvPicPr>
          <p:cNvPr id="26" name="Picture 25">
            <a:extLst>
              <a:ext uri="{FF2B5EF4-FFF2-40B4-BE49-F238E27FC236}">
                <a16:creationId xmlns:a16="http://schemas.microsoft.com/office/drawing/2014/main" id="{35ECDC1D-70D1-D4B0-9530-E1B6087F2E03}"/>
              </a:ext>
            </a:extLst>
          </p:cNvPr>
          <p:cNvPicPr>
            <a:picLocks noChangeAspect="1"/>
          </p:cNvPicPr>
          <p:nvPr/>
        </p:nvPicPr>
        <p:blipFill>
          <a:blip r:embed="rId8"/>
          <a:stretch>
            <a:fillRect/>
          </a:stretch>
        </p:blipFill>
        <p:spPr>
          <a:xfrm>
            <a:off x="1178332" y="3990802"/>
            <a:ext cx="4821838" cy="2766244"/>
          </a:xfrm>
          <a:prstGeom prst="rect">
            <a:avLst/>
          </a:prstGeom>
        </p:spPr>
      </p:pic>
      <p:pic>
        <p:nvPicPr>
          <p:cNvPr id="30" name="Picture 29">
            <a:extLst>
              <a:ext uri="{FF2B5EF4-FFF2-40B4-BE49-F238E27FC236}">
                <a16:creationId xmlns:a16="http://schemas.microsoft.com/office/drawing/2014/main" id="{797057B5-042F-2525-4689-BC262ACB35F8}"/>
              </a:ext>
            </a:extLst>
          </p:cNvPr>
          <p:cNvPicPr>
            <a:picLocks noChangeAspect="1"/>
          </p:cNvPicPr>
          <p:nvPr/>
        </p:nvPicPr>
        <p:blipFill>
          <a:blip r:embed="rId9"/>
          <a:stretch>
            <a:fillRect/>
          </a:stretch>
        </p:blipFill>
        <p:spPr>
          <a:xfrm>
            <a:off x="2146261" y="2918586"/>
            <a:ext cx="3305175" cy="1047750"/>
          </a:xfrm>
          <a:prstGeom prst="rect">
            <a:avLst/>
          </a:prstGeom>
        </p:spPr>
      </p:pic>
      <p:sp>
        <p:nvSpPr>
          <p:cNvPr id="10244" name="TextBox 10243">
            <a:extLst>
              <a:ext uri="{FF2B5EF4-FFF2-40B4-BE49-F238E27FC236}">
                <a16:creationId xmlns:a16="http://schemas.microsoft.com/office/drawing/2014/main" id="{C03EBD0F-83D3-689F-D665-ECF2290F384A}"/>
              </a:ext>
            </a:extLst>
          </p:cNvPr>
          <p:cNvSpPr txBox="1"/>
          <p:nvPr/>
        </p:nvSpPr>
        <p:spPr>
          <a:xfrm>
            <a:off x="1409116" y="6276576"/>
            <a:ext cx="3090299"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Có thể tương tác lấy link ảnh</a:t>
            </a:r>
            <a:endParaRPr lang="vi-VN" b="1" i="1">
              <a:solidFill>
                <a:srgbClr val="0000CC"/>
              </a:solidFill>
              <a:latin typeface="Times New Roman" pitchFamily="18" charset="0"/>
              <a:cs typeface="Times New Roman" pitchFamily="18" charset="0"/>
            </a:endParaRPr>
          </a:p>
        </p:txBody>
      </p:sp>
      <p:sp>
        <p:nvSpPr>
          <p:cNvPr id="10245" name="TextBox 10244">
            <a:extLst>
              <a:ext uri="{FF2B5EF4-FFF2-40B4-BE49-F238E27FC236}">
                <a16:creationId xmlns:a16="http://schemas.microsoft.com/office/drawing/2014/main" id="{51F6873C-4AB7-CFEF-3232-7694B87D5148}"/>
              </a:ext>
            </a:extLst>
          </p:cNvPr>
          <p:cNvSpPr txBox="1"/>
          <p:nvPr/>
        </p:nvSpPr>
        <p:spPr>
          <a:xfrm>
            <a:off x="7200316" y="6387714"/>
            <a:ext cx="2661225"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Không lấy được link ảnh</a:t>
            </a:r>
            <a:endParaRPr lang="vi-VN" b="1" i="1">
              <a:solidFill>
                <a:srgbClr val="0000CC"/>
              </a:solidFill>
              <a:latin typeface="Times New Roman" pitchFamily="18" charset="0"/>
              <a:cs typeface="Times New Roman" pitchFamily="18" charset="0"/>
            </a:endParaRPr>
          </a:p>
        </p:txBody>
      </p:sp>
    </p:spTree>
    <p:extLst>
      <p:ext uri="{BB962C8B-B14F-4D97-AF65-F5344CB8AC3E}">
        <p14:creationId xmlns:p14="http://schemas.microsoft.com/office/powerpoint/2010/main" val="3089752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434490" cy="685800"/>
            <a:chOff x="1296" y="1824"/>
            <a:chExt cx="1851"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pointer-events</a:t>
              </a: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19</a:t>
              </a:r>
            </a:p>
          </p:txBody>
        </p:sp>
      </p:grpSp>
      <p:sp>
        <p:nvSpPr>
          <p:cNvPr id="16" name="TextBox 15">
            <a:extLst>
              <a:ext uri="{FF2B5EF4-FFF2-40B4-BE49-F238E27FC236}">
                <a16:creationId xmlns:a16="http://schemas.microsoft.com/office/drawing/2014/main" id="{DDF70A61-0955-9D25-4CFA-11AACFB2C33C}"/>
              </a:ext>
            </a:extLst>
          </p:cNvPr>
          <p:cNvSpPr txBox="1"/>
          <p:nvPr/>
        </p:nvSpPr>
        <p:spPr>
          <a:xfrm>
            <a:off x="1294077" y="1450626"/>
            <a:ext cx="5764645" cy="369332"/>
          </a:xfrm>
          <a:prstGeom prst="rect">
            <a:avLst/>
          </a:prstGeom>
          <a:noFill/>
        </p:spPr>
        <p:txBody>
          <a:bodyPr wrap="square">
            <a:spAutoFit/>
          </a:bodyPr>
          <a:lstStyle/>
          <a:p>
            <a:r>
              <a:rPr lang="vi-VN" b="1" i="1">
                <a:solidFill>
                  <a:srgbClr val="FF0000"/>
                </a:solidFill>
                <a:latin typeface="Times New Roman" pitchFamily="18" charset="0"/>
                <a:cs typeface="Times New Roman" pitchFamily="18" charset="0"/>
              </a:rPr>
              <a:t>pointer-events</a:t>
            </a:r>
            <a:r>
              <a:rPr lang="vi-VN" b="1" i="1">
                <a:latin typeface="Times New Roman" pitchFamily="18" charset="0"/>
                <a:cs typeface="Times New Roman" pitchFamily="18" charset="0"/>
              </a:rPr>
              <a:t> </a:t>
            </a:r>
            <a:r>
              <a:rPr lang="en-US" b="1" i="1">
                <a:latin typeface="Times New Roman" pitchFamily="18" charset="0"/>
                <a:cs typeface="Times New Roman" pitchFamily="18" charset="0"/>
              </a:rPr>
              <a:t>Dùng để ẩn không cho click vào các thẻ a </a:t>
            </a:r>
            <a:endParaRPr lang="vi-VN" b="1" i="1">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1E32273D-0AB1-2D99-83C1-E8EB2DE8FDDA}"/>
              </a:ext>
            </a:extLst>
          </p:cNvPr>
          <p:cNvPicPr>
            <a:picLocks noChangeAspect="1"/>
          </p:cNvPicPr>
          <p:nvPr/>
        </p:nvPicPr>
        <p:blipFill>
          <a:blip r:embed="rId5"/>
          <a:stretch>
            <a:fillRect/>
          </a:stretch>
        </p:blipFill>
        <p:spPr>
          <a:xfrm>
            <a:off x="1409116" y="1981882"/>
            <a:ext cx="7839075" cy="828675"/>
          </a:xfrm>
          <a:prstGeom prst="rect">
            <a:avLst/>
          </a:prstGeom>
        </p:spPr>
      </p:pic>
      <p:pic>
        <p:nvPicPr>
          <p:cNvPr id="22" name="Picture 21">
            <a:extLst>
              <a:ext uri="{FF2B5EF4-FFF2-40B4-BE49-F238E27FC236}">
                <a16:creationId xmlns:a16="http://schemas.microsoft.com/office/drawing/2014/main" id="{3541A49C-D2D9-05CE-C884-35DEBBC7CD53}"/>
              </a:ext>
            </a:extLst>
          </p:cNvPr>
          <p:cNvPicPr>
            <a:picLocks noChangeAspect="1"/>
          </p:cNvPicPr>
          <p:nvPr/>
        </p:nvPicPr>
        <p:blipFill>
          <a:blip r:embed="rId6"/>
          <a:stretch>
            <a:fillRect/>
          </a:stretch>
        </p:blipFill>
        <p:spPr>
          <a:xfrm>
            <a:off x="5654366" y="3186941"/>
            <a:ext cx="1619250" cy="752475"/>
          </a:xfrm>
          <a:prstGeom prst="rect">
            <a:avLst/>
          </a:prstGeom>
        </p:spPr>
      </p:pic>
      <p:sp>
        <p:nvSpPr>
          <p:cNvPr id="24" name="Arrow: Right 23">
            <a:extLst>
              <a:ext uri="{FF2B5EF4-FFF2-40B4-BE49-F238E27FC236}">
                <a16:creationId xmlns:a16="http://schemas.microsoft.com/office/drawing/2014/main" id="{DC7A0B39-F0F8-CE9B-BF46-CB7ABFA8B87B}"/>
              </a:ext>
            </a:extLst>
          </p:cNvPr>
          <p:cNvSpPr/>
          <p:nvPr/>
        </p:nvSpPr>
        <p:spPr>
          <a:xfrm>
            <a:off x="7628324" y="3415989"/>
            <a:ext cx="434008" cy="345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7" name="Picture 26">
            <a:extLst>
              <a:ext uri="{FF2B5EF4-FFF2-40B4-BE49-F238E27FC236}">
                <a16:creationId xmlns:a16="http://schemas.microsoft.com/office/drawing/2014/main" id="{D22AAECE-40FC-F187-BB2F-D734A3F2D3ED}"/>
              </a:ext>
            </a:extLst>
          </p:cNvPr>
          <p:cNvPicPr>
            <a:picLocks noChangeAspect="1"/>
          </p:cNvPicPr>
          <p:nvPr/>
        </p:nvPicPr>
        <p:blipFill>
          <a:blip r:embed="rId7"/>
          <a:stretch>
            <a:fillRect/>
          </a:stretch>
        </p:blipFill>
        <p:spPr>
          <a:xfrm>
            <a:off x="8348547" y="3159063"/>
            <a:ext cx="1504950" cy="685800"/>
          </a:xfrm>
          <a:prstGeom prst="rect">
            <a:avLst/>
          </a:prstGeom>
        </p:spPr>
      </p:pic>
      <p:sp>
        <p:nvSpPr>
          <p:cNvPr id="28" name="TextBox 27">
            <a:extLst>
              <a:ext uri="{FF2B5EF4-FFF2-40B4-BE49-F238E27FC236}">
                <a16:creationId xmlns:a16="http://schemas.microsoft.com/office/drawing/2014/main" id="{C8584EE6-D97D-32DA-F024-F2BBA6937ED5}"/>
              </a:ext>
            </a:extLst>
          </p:cNvPr>
          <p:cNvSpPr txBox="1"/>
          <p:nvPr/>
        </p:nvSpPr>
        <p:spPr>
          <a:xfrm>
            <a:off x="8348547" y="4038522"/>
            <a:ext cx="1504950" cy="584775"/>
          </a:xfrm>
          <a:prstGeom prst="rect">
            <a:avLst/>
          </a:prstGeom>
          <a:solidFill>
            <a:srgbClr val="FFFF00"/>
          </a:solidFill>
        </p:spPr>
        <p:txBody>
          <a:bodyPr wrap="square">
            <a:spAutoFit/>
          </a:bodyPr>
          <a:lstStyle/>
          <a:p>
            <a:r>
              <a:rPr lang="en-US" sz="1600" b="1" i="1">
                <a:latin typeface="Times New Roman" pitchFamily="18" charset="0"/>
                <a:cs typeface="Times New Roman" pitchFamily="18" charset="0"/>
              </a:rPr>
              <a:t>Không click tương tác được</a:t>
            </a:r>
            <a:endParaRPr lang="vi-VN" sz="1600" b="1" i="1">
              <a:solidFill>
                <a:srgbClr val="0000CC"/>
              </a:solidFill>
              <a:latin typeface="Times New Roman" pitchFamily="18" charset="0"/>
              <a:cs typeface="Times New Roman" pitchFamily="18" charset="0"/>
            </a:endParaRPr>
          </a:p>
        </p:txBody>
      </p:sp>
      <p:pic>
        <p:nvPicPr>
          <p:cNvPr id="10241" name="Picture 10240">
            <a:extLst>
              <a:ext uri="{FF2B5EF4-FFF2-40B4-BE49-F238E27FC236}">
                <a16:creationId xmlns:a16="http://schemas.microsoft.com/office/drawing/2014/main" id="{D8CE0254-46C2-88A2-4DC0-A9B25D3494E8}"/>
              </a:ext>
            </a:extLst>
          </p:cNvPr>
          <p:cNvPicPr>
            <a:picLocks noChangeAspect="1"/>
          </p:cNvPicPr>
          <p:nvPr/>
        </p:nvPicPr>
        <p:blipFill>
          <a:blip r:embed="rId8"/>
          <a:stretch>
            <a:fillRect/>
          </a:stretch>
        </p:blipFill>
        <p:spPr>
          <a:xfrm>
            <a:off x="1448376" y="3159063"/>
            <a:ext cx="3581400" cy="2428875"/>
          </a:xfrm>
          <a:prstGeom prst="rect">
            <a:avLst/>
          </a:prstGeom>
        </p:spPr>
      </p:pic>
    </p:spTree>
    <p:extLst>
      <p:ext uri="{BB962C8B-B14F-4D97-AF65-F5344CB8AC3E}">
        <p14:creationId xmlns:p14="http://schemas.microsoft.com/office/powerpoint/2010/main" val="1810182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656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Xử lý với ảnh </a:t>
              </a: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20</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5051329"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 Đặt giới hạn kích thước cho ảnh </a:t>
            </a:r>
            <a:endParaRPr lang="vi-VN" b="0">
              <a:solidFill>
                <a:srgbClr val="FF000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F0A5D826-2FDA-9CBC-403A-254318555481}"/>
              </a:ext>
            </a:extLst>
          </p:cNvPr>
          <p:cNvPicPr>
            <a:picLocks noChangeAspect="1"/>
          </p:cNvPicPr>
          <p:nvPr/>
        </p:nvPicPr>
        <p:blipFill>
          <a:blip r:embed="rId5"/>
          <a:stretch>
            <a:fillRect/>
          </a:stretch>
        </p:blipFill>
        <p:spPr>
          <a:xfrm>
            <a:off x="1205580" y="2051320"/>
            <a:ext cx="5838825" cy="1552575"/>
          </a:xfrm>
          <a:prstGeom prst="rect">
            <a:avLst/>
          </a:prstGeom>
        </p:spPr>
      </p:pic>
      <p:pic>
        <p:nvPicPr>
          <p:cNvPr id="6" name="Picture 5">
            <a:extLst>
              <a:ext uri="{FF2B5EF4-FFF2-40B4-BE49-F238E27FC236}">
                <a16:creationId xmlns:a16="http://schemas.microsoft.com/office/drawing/2014/main" id="{16365897-4C63-1420-1310-4896E57B4FD3}"/>
              </a:ext>
            </a:extLst>
          </p:cNvPr>
          <p:cNvPicPr>
            <a:picLocks noChangeAspect="1"/>
          </p:cNvPicPr>
          <p:nvPr/>
        </p:nvPicPr>
        <p:blipFill>
          <a:blip r:embed="rId6"/>
          <a:stretch>
            <a:fillRect/>
          </a:stretch>
        </p:blipFill>
        <p:spPr>
          <a:xfrm>
            <a:off x="1260263" y="3860615"/>
            <a:ext cx="3051600" cy="2566220"/>
          </a:xfrm>
          <a:prstGeom prst="rect">
            <a:avLst/>
          </a:prstGeom>
        </p:spPr>
      </p:pic>
      <p:pic>
        <p:nvPicPr>
          <p:cNvPr id="16" name="Picture 15">
            <a:extLst>
              <a:ext uri="{FF2B5EF4-FFF2-40B4-BE49-F238E27FC236}">
                <a16:creationId xmlns:a16="http://schemas.microsoft.com/office/drawing/2014/main" id="{3B4C2EB1-EC6F-7432-4EB7-5EE16FCE6397}"/>
              </a:ext>
            </a:extLst>
          </p:cNvPr>
          <p:cNvPicPr>
            <a:picLocks noChangeAspect="1"/>
          </p:cNvPicPr>
          <p:nvPr/>
        </p:nvPicPr>
        <p:blipFill>
          <a:blip r:embed="rId7"/>
          <a:stretch>
            <a:fillRect/>
          </a:stretch>
        </p:blipFill>
        <p:spPr>
          <a:xfrm>
            <a:off x="4996530" y="3835715"/>
            <a:ext cx="2047875" cy="752475"/>
          </a:xfrm>
          <a:prstGeom prst="rect">
            <a:avLst/>
          </a:prstGeom>
        </p:spPr>
      </p:pic>
      <p:sp>
        <p:nvSpPr>
          <p:cNvPr id="17" name="Rectangle 16">
            <a:extLst>
              <a:ext uri="{FF2B5EF4-FFF2-40B4-BE49-F238E27FC236}">
                <a16:creationId xmlns:a16="http://schemas.microsoft.com/office/drawing/2014/main" id="{2F7D41FC-B4FE-D7F9-196B-02DA2D8B5A33}"/>
              </a:ext>
            </a:extLst>
          </p:cNvPr>
          <p:cNvSpPr/>
          <p:nvPr/>
        </p:nvSpPr>
        <p:spPr>
          <a:xfrm>
            <a:off x="4978327" y="4652220"/>
            <a:ext cx="2066078" cy="1034902"/>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latin typeface="Consolas" panose="020B0609020204030204" pitchFamily="49" charset="0"/>
              </a:rPr>
              <a:t>Rộng 100% thẻ cha, chiều cao tự động căn theo tỷ lệ</a:t>
            </a:r>
            <a:endParaRPr lang="en-US" sz="1600" b="1">
              <a:solidFill>
                <a:schemeClr val="tx1"/>
              </a:solidFill>
            </a:endParaRPr>
          </a:p>
        </p:txBody>
      </p:sp>
      <p:pic>
        <p:nvPicPr>
          <p:cNvPr id="20" name="Picture 19">
            <a:extLst>
              <a:ext uri="{FF2B5EF4-FFF2-40B4-BE49-F238E27FC236}">
                <a16:creationId xmlns:a16="http://schemas.microsoft.com/office/drawing/2014/main" id="{4B35DFFB-C215-1CC7-E4BA-7F40E4BB49F5}"/>
              </a:ext>
            </a:extLst>
          </p:cNvPr>
          <p:cNvPicPr>
            <a:picLocks noChangeAspect="1"/>
          </p:cNvPicPr>
          <p:nvPr/>
        </p:nvPicPr>
        <p:blipFill>
          <a:blip r:embed="rId8"/>
          <a:stretch>
            <a:fillRect/>
          </a:stretch>
        </p:blipFill>
        <p:spPr>
          <a:xfrm>
            <a:off x="8603456" y="3788410"/>
            <a:ext cx="3214688" cy="2638425"/>
          </a:xfrm>
          <a:prstGeom prst="rect">
            <a:avLst/>
          </a:prstGeom>
        </p:spPr>
      </p:pic>
      <p:sp>
        <p:nvSpPr>
          <p:cNvPr id="21" name="Arrow: Right 20">
            <a:extLst>
              <a:ext uri="{FF2B5EF4-FFF2-40B4-BE49-F238E27FC236}">
                <a16:creationId xmlns:a16="http://schemas.microsoft.com/office/drawing/2014/main" id="{E511ADAE-81D2-5750-600C-A918435B28AC}"/>
              </a:ext>
            </a:extLst>
          </p:cNvPr>
          <p:cNvSpPr/>
          <p:nvPr/>
        </p:nvSpPr>
        <p:spPr>
          <a:xfrm>
            <a:off x="7781111" y="4496103"/>
            <a:ext cx="512956" cy="3122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780942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5051329"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Căn giữa ảnh </a:t>
            </a:r>
            <a:endParaRPr lang="vi-VN" b="0">
              <a:solidFill>
                <a:srgbClr val="FF000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F0A5D826-2FDA-9CBC-403A-254318555481}"/>
              </a:ext>
            </a:extLst>
          </p:cNvPr>
          <p:cNvPicPr>
            <a:picLocks noChangeAspect="1"/>
          </p:cNvPicPr>
          <p:nvPr/>
        </p:nvPicPr>
        <p:blipFill>
          <a:blip r:embed="rId5"/>
          <a:stretch>
            <a:fillRect/>
          </a:stretch>
        </p:blipFill>
        <p:spPr>
          <a:xfrm>
            <a:off x="1205580" y="2051320"/>
            <a:ext cx="5838825" cy="1552575"/>
          </a:xfrm>
          <a:prstGeom prst="rect">
            <a:avLst/>
          </a:prstGeom>
        </p:spPr>
      </p:pic>
      <p:sp>
        <p:nvSpPr>
          <p:cNvPr id="21" name="Arrow: Right 20">
            <a:extLst>
              <a:ext uri="{FF2B5EF4-FFF2-40B4-BE49-F238E27FC236}">
                <a16:creationId xmlns:a16="http://schemas.microsoft.com/office/drawing/2014/main" id="{E511ADAE-81D2-5750-600C-A918435B28AC}"/>
              </a:ext>
            </a:extLst>
          </p:cNvPr>
          <p:cNvSpPr/>
          <p:nvPr/>
        </p:nvSpPr>
        <p:spPr>
          <a:xfrm>
            <a:off x="8042905" y="4462649"/>
            <a:ext cx="512956" cy="3122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a:extLst>
              <a:ext uri="{FF2B5EF4-FFF2-40B4-BE49-F238E27FC236}">
                <a16:creationId xmlns:a16="http://schemas.microsoft.com/office/drawing/2014/main" id="{23CFB9B4-E2A2-CA2A-FBA0-A818B0FE0068}"/>
              </a:ext>
            </a:extLst>
          </p:cNvPr>
          <p:cNvPicPr>
            <a:picLocks noChangeAspect="1"/>
          </p:cNvPicPr>
          <p:nvPr/>
        </p:nvPicPr>
        <p:blipFill>
          <a:blip r:embed="rId6"/>
          <a:stretch>
            <a:fillRect/>
          </a:stretch>
        </p:blipFill>
        <p:spPr>
          <a:xfrm>
            <a:off x="4237811" y="3915837"/>
            <a:ext cx="3543300" cy="2095500"/>
          </a:xfrm>
          <a:prstGeom prst="rect">
            <a:avLst/>
          </a:prstGeom>
        </p:spPr>
      </p:pic>
      <p:pic>
        <p:nvPicPr>
          <p:cNvPr id="14" name="Picture 13">
            <a:extLst>
              <a:ext uri="{FF2B5EF4-FFF2-40B4-BE49-F238E27FC236}">
                <a16:creationId xmlns:a16="http://schemas.microsoft.com/office/drawing/2014/main" id="{10D165A5-1ADD-ED00-74B3-F763452B26EE}"/>
              </a:ext>
            </a:extLst>
          </p:cNvPr>
          <p:cNvPicPr>
            <a:picLocks noChangeAspect="1"/>
          </p:cNvPicPr>
          <p:nvPr/>
        </p:nvPicPr>
        <p:blipFill>
          <a:blip r:embed="rId7"/>
          <a:stretch>
            <a:fillRect/>
          </a:stretch>
        </p:blipFill>
        <p:spPr>
          <a:xfrm>
            <a:off x="1205580" y="3897661"/>
            <a:ext cx="2972681" cy="2477234"/>
          </a:xfrm>
          <a:prstGeom prst="rect">
            <a:avLst/>
          </a:prstGeom>
        </p:spPr>
      </p:pic>
      <p:pic>
        <p:nvPicPr>
          <p:cNvPr id="18" name="Picture 17">
            <a:extLst>
              <a:ext uri="{FF2B5EF4-FFF2-40B4-BE49-F238E27FC236}">
                <a16:creationId xmlns:a16="http://schemas.microsoft.com/office/drawing/2014/main" id="{35F036CD-671B-78AA-4908-5EF30F12FBD1}"/>
              </a:ext>
            </a:extLst>
          </p:cNvPr>
          <p:cNvPicPr>
            <a:picLocks noChangeAspect="1"/>
          </p:cNvPicPr>
          <p:nvPr/>
        </p:nvPicPr>
        <p:blipFill>
          <a:blip r:embed="rId8"/>
          <a:stretch>
            <a:fillRect/>
          </a:stretch>
        </p:blipFill>
        <p:spPr>
          <a:xfrm>
            <a:off x="8817655" y="3729500"/>
            <a:ext cx="3207295" cy="2635753"/>
          </a:xfrm>
          <a:prstGeom prst="rect">
            <a:avLst/>
          </a:prstGeom>
        </p:spPr>
      </p:pic>
      <p:grpSp>
        <p:nvGrpSpPr>
          <p:cNvPr id="2" name="Group 46">
            <a:extLst>
              <a:ext uri="{FF2B5EF4-FFF2-40B4-BE49-F238E27FC236}">
                <a16:creationId xmlns:a16="http://schemas.microsoft.com/office/drawing/2014/main" id="{3D1DE3FF-8CEB-9F19-FC2C-CF8564231747}"/>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1E759D77-85D9-E63F-0719-760220D775E8}"/>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7515BFBB-38F8-E806-E031-F20B1AAC56C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BF8A722B-050B-6F72-2C3F-3512FA645C51}"/>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Xử lý với ảnh </a:t>
              </a:r>
            </a:p>
          </p:txBody>
        </p:sp>
        <p:sp>
          <p:nvSpPr>
            <p:cNvPr id="16" name="Text Box 50">
              <a:extLst>
                <a:ext uri="{FF2B5EF4-FFF2-40B4-BE49-F238E27FC236}">
                  <a16:creationId xmlns:a16="http://schemas.microsoft.com/office/drawing/2014/main" id="{9D15E120-D780-B92B-B392-01877395E8C3}"/>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20</a:t>
              </a:r>
            </a:p>
          </p:txBody>
        </p:sp>
      </p:grpSp>
    </p:spTree>
    <p:extLst>
      <p:ext uri="{BB962C8B-B14F-4D97-AF65-F5344CB8AC3E}">
        <p14:creationId xmlns:p14="http://schemas.microsoft.com/office/powerpoint/2010/main" val="1094908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5051329"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3. Lazy load </a:t>
            </a:r>
            <a:endParaRPr lang="vi-VN" b="0">
              <a:solidFill>
                <a:srgbClr val="FF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45272159-A7CE-C496-2EA9-133A004367BB}"/>
              </a:ext>
            </a:extLst>
          </p:cNvPr>
          <p:cNvSpPr/>
          <p:nvPr/>
        </p:nvSpPr>
        <p:spPr>
          <a:xfrm>
            <a:off x="1552575" y="1891603"/>
            <a:ext cx="9777064" cy="923330"/>
          </a:xfrm>
          <a:prstGeom prst="rect">
            <a:avLst/>
          </a:prstGeom>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Sử dụng để tối ưu trang web, trong trường hợp nội dung trang web dài</a:t>
            </a:r>
            <a:r>
              <a:rPr lang="en-US" b="1" i="1">
                <a:solidFill>
                  <a:srgbClr val="FF0000"/>
                </a:solidFill>
                <a:latin typeface="Times New Roman" pitchFamily="18" charset="0"/>
                <a:cs typeface="Times New Roman" pitchFamily="18" charset="0"/>
              </a:rPr>
              <a:t>, việc load toàn bộ ảnh ngay từ khi truy cập là không cần thiết </a:t>
            </a:r>
          </a:p>
          <a:p>
            <a:r>
              <a:rPr lang="en-US" b="1" i="1">
                <a:latin typeface="Times New Roman" pitchFamily="18" charset="0"/>
                <a:cs typeface="Times New Roman" pitchFamily="18" charset="0"/>
                <a:sym typeface="Wingdings" panose="05000000000000000000" pitchFamily="2" charset="2"/>
              </a:rPr>
              <a:t> Lazy load : Giúp hỗ trợ chỉ tải ảnh khi người dùng cuộn gần đến phần nội dung hình ảnh</a:t>
            </a:r>
            <a:r>
              <a:rPr lang="en-US" b="1" i="1">
                <a:latin typeface="Times New Roman" pitchFamily="18" charset="0"/>
                <a:cs typeface="Times New Roman" pitchFamily="18" charset="0"/>
              </a:rPr>
              <a:t> </a:t>
            </a:r>
            <a:endParaRPr lang="vi-VN" b="0">
              <a:effectLst/>
              <a:latin typeface="Consolas" panose="020B0609020204030204" pitchFamily="49" charset="0"/>
            </a:endParaRPr>
          </a:p>
        </p:txBody>
      </p:sp>
      <p:pic>
        <p:nvPicPr>
          <p:cNvPr id="6" name="Picture 5">
            <a:extLst>
              <a:ext uri="{FF2B5EF4-FFF2-40B4-BE49-F238E27FC236}">
                <a16:creationId xmlns:a16="http://schemas.microsoft.com/office/drawing/2014/main" id="{8ACFE170-044F-A7AF-9462-D862BCE7E127}"/>
              </a:ext>
            </a:extLst>
          </p:cNvPr>
          <p:cNvPicPr>
            <a:picLocks noChangeAspect="1"/>
          </p:cNvPicPr>
          <p:nvPr/>
        </p:nvPicPr>
        <p:blipFill>
          <a:blip r:embed="rId5"/>
          <a:stretch>
            <a:fillRect/>
          </a:stretch>
        </p:blipFill>
        <p:spPr>
          <a:xfrm>
            <a:off x="1552575" y="2909987"/>
            <a:ext cx="8736284" cy="3870121"/>
          </a:xfrm>
          <a:prstGeom prst="rect">
            <a:avLst/>
          </a:prstGeom>
        </p:spPr>
      </p:pic>
      <p:sp>
        <p:nvSpPr>
          <p:cNvPr id="15" name="Rectangle 14">
            <a:extLst>
              <a:ext uri="{FF2B5EF4-FFF2-40B4-BE49-F238E27FC236}">
                <a16:creationId xmlns:a16="http://schemas.microsoft.com/office/drawing/2014/main" id="{959C6485-2307-CA51-A8A0-C7475751767E}"/>
              </a:ext>
            </a:extLst>
          </p:cNvPr>
          <p:cNvSpPr/>
          <p:nvPr/>
        </p:nvSpPr>
        <p:spPr>
          <a:xfrm>
            <a:off x="10516724" y="2909987"/>
            <a:ext cx="1512541" cy="160344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latin typeface="Consolas" panose="020B0609020204030204" pitchFamily="49" charset="0"/>
              </a:rPr>
              <a:t>Mặc định ảnh sẽ load ngay từ khi truy cập trang</a:t>
            </a:r>
            <a:endParaRPr lang="en-US" sz="1600" b="1">
              <a:solidFill>
                <a:schemeClr val="tx1"/>
              </a:solidFill>
            </a:endParaRPr>
          </a:p>
        </p:txBody>
      </p:sp>
      <p:sp>
        <p:nvSpPr>
          <p:cNvPr id="17" name="Rectangle 16">
            <a:extLst>
              <a:ext uri="{FF2B5EF4-FFF2-40B4-BE49-F238E27FC236}">
                <a16:creationId xmlns:a16="http://schemas.microsoft.com/office/drawing/2014/main" id="{9D1C7431-585B-5BE0-2A12-93FB93A24664}"/>
              </a:ext>
            </a:extLst>
          </p:cNvPr>
          <p:cNvSpPr/>
          <p:nvPr/>
        </p:nvSpPr>
        <p:spPr>
          <a:xfrm>
            <a:off x="6612673" y="3936380"/>
            <a:ext cx="657922" cy="2899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46">
            <a:extLst>
              <a:ext uri="{FF2B5EF4-FFF2-40B4-BE49-F238E27FC236}">
                <a16:creationId xmlns:a16="http://schemas.microsoft.com/office/drawing/2014/main" id="{FFCF4947-F47E-27BE-05F1-CE3C862219C4}"/>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A77264EE-E684-2620-8CA2-A761E8EFB986}"/>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6FA7FAC3-77DB-CF48-1124-AA663000DFC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7CBEAFD4-0FFD-51C6-8F25-523BD007E60D}"/>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Xử lý với ảnh </a:t>
              </a:r>
            </a:p>
          </p:txBody>
        </p:sp>
        <p:sp>
          <p:nvSpPr>
            <p:cNvPr id="16" name="Text Box 50">
              <a:extLst>
                <a:ext uri="{FF2B5EF4-FFF2-40B4-BE49-F238E27FC236}">
                  <a16:creationId xmlns:a16="http://schemas.microsoft.com/office/drawing/2014/main" id="{A1161F44-F154-FFB9-5FF5-F7E22A45E8BF}"/>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20</a:t>
              </a:r>
            </a:p>
          </p:txBody>
        </p:sp>
      </p:grpSp>
    </p:spTree>
    <p:extLst>
      <p:ext uri="{BB962C8B-B14F-4D97-AF65-F5344CB8AC3E}">
        <p14:creationId xmlns:p14="http://schemas.microsoft.com/office/powerpoint/2010/main" val="3626490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Rectangle 1">
            <a:extLst>
              <a:ext uri="{FF2B5EF4-FFF2-40B4-BE49-F238E27FC236}">
                <a16:creationId xmlns:a16="http://schemas.microsoft.com/office/drawing/2014/main" id="{4A46D9CE-6081-8B82-E3B2-B4581222988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thuộc tính </a:t>
            </a:r>
            <a:r>
              <a:rPr lang="vi-VN" b="1" i="1">
                <a:solidFill>
                  <a:srgbClr val="FF0000"/>
                </a:solidFill>
                <a:latin typeface="Times New Roman" pitchFamily="18" charset="0"/>
                <a:cs typeface="Times New Roman" pitchFamily="18" charset="0"/>
              </a:rPr>
              <a:t>background-repeat</a:t>
            </a:r>
            <a:r>
              <a:rPr lang="en-US" b="1" i="1">
                <a:solidFill>
                  <a:srgbClr val="FF0000"/>
                </a:solidFill>
                <a:latin typeface="Times New Roman" pitchFamily="18" charset="0"/>
                <a:cs typeface="Times New Roman" pitchFamily="18" charset="0"/>
              </a:rPr>
              <a:t>  </a:t>
            </a:r>
          </a:p>
        </p:txBody>
      </p:sp>
      <p:pic>
        <p:nvPicPr>
          <p:cNvPr id="5" name="Picture 4">
            <a:extLst>
              <a:ext uri="{FF2B5EF4-FFF2-40B4-BE49-F238E27FC236}">
                <a16:creationId xmlns:a16="http://schemas.microsoft.com/office/drawing/2014/main" id="{A875C7B2-EC94-6454-CAE5-0168CC5A3D10}"/>
              </a:ext>
            </a:extLst>
          </p:cNvPr>
          <p:cNvPicPr>
            <a:picLocks noChangeAspect="1"/>
          </p:cNvPicPr>
          <p:nvPr/>
        </p:nvPicPr>
        <p:blipFill rotWithShape="1">
          <a:blip r:embed="rId5"/>
          <a:srcRect r="2755"/>
          <a:stretch/>
        </p:blipFill>
        <p:spPr>
          <a:xfrm>
            <a:off x="865784" y="2001140"/>
            <a:ext cx="4131111" cy="3095625"/>
          </a:xfrm>
          <a:prstGeom prst="rect">
            <a:avLst/>
          </a:prstGeom>
        </p:spPr>
      </p:pic>
      <p:pic>
        <p:nvPicPr>
          <p:cNvPr id="14" name="Picture 13">
            <a:extLst>
              <a:ext uri="{FF2B5EF4-FFF2-40B4-BE49-F238E27FC236}">
                <a16:creationId xmlns:a16="http://schemas.microsoft.com/office/drawing/2014/main" id="{32D8F661-AD08-CD4E-F74A-6874675CA220}"/>
              </a:ext>
            </a:extLst>
          </p:cNvPr>
          <p:cNvPicPr>
            <a:picLocks noChangeAspect="1"/>
          </p:cNvPicPr>
          <p:nvPr/>
        </p:nvPicPr>
        <p:blipFill>
          <a:blip r:embed="rId6"/>
          <a:stretch>
            <a:fillRect/>
          </a:stretch>
        </p:blipFill>
        <p:spPr>
          <a:xfrm>
            <a:off x="5035997" y="2001140"/>
            <a:ext cx="1664709" cy="2678666"/>
          </a:xfrm>
          <a:prstGeom prst="rect">
            <a:avLst/>
          </a:prstGeom>
        </p:spPr>
      </p:pic>
      <p:pic>
        <p:nvPicPr>
          <p:cNvPr id="16" name="Picture 15">
            <a:extLst>
              <a:ext uri="{FF2B5EF4-FFF2-40B4-BE49-F238E27FC236}">
                <a16:creationId xmlns:a16="http://schemas.microsoft.com/office/drawing/2014/main" id="{E93EA428-8B8D-4A7E-9960-AE4F25250243}"/>
              </a:ext>
            </a:extLst>
          </p:cNvPr>
          <p:cNvPicPr>
            <a:picLocks noChangeAspect="1"/>
          </p:cNvPicPr>
          <p:nvPr/>
        </p:nvPicPr>
        <p:blipFill>
          <a:blip r:embed="rId7"/>
          <a:stretch>
            <a:fillRect/>
          </a:stretch>
        </p:blipFill>
        <p:spPr>
          <a:xfrm>
            <a:off x="6833083" y="2001140"/>
            <a:ext cx="1691456" cy="2678666"/>
          </a:xfrm>
          <a:prstGeom prst="rect">
            <a:avLst/>
          </a:prstGeom>
        </p:spPr>
      </p:pic>
      <p:pic>
        <p:nvPicPr>
          <p:cNvPr id="20" name="Picture 19">
            <a:extLst>
              <a:ext uri="{FF2B5EF4-FFF2-40B4-BE49-F238E27FC236}">
                <a16:creationId xmlns:a16="http://schemas.microsoft.com/office/drawing/2014/main" id="{1981F0D6-F5A2-4282-23F8-B6FA29F81BC1}"/>
              </a:ext>
            </a:extLst>
          </p:cNvPr>
          <p:cNvPicPr>
            <a:picLocks noChangeAspect="1"/>
          </p:cNvPicPr>
          <p:nvPr/>
        </p:nvPicPr>
        <p:blipFill>
          <a:blip r:embed="rId8"/>
          <a:stretch>
            <a:fillRect/>
          </a:stretch>
        </p:blipFill>
        <p:spPr>
          <a:xfrm>
            <a:off x="8643180" y="2001140"/>
            <a:ext cx="1694793" cy="2678666"/>
          </a:xfrm>
          <a:prstGeom prst="rect">
            <a:avLst/>
          </a:prstGeom>
        </p:spPr>
      </p:pic>
      <p:pic>
        <p:nvPicPr>
          <p:cNvPr id="24" name="Picture 23">
            <a:extLst>
              <a:ext uri="{FF2B5EF4-FFF2-40B4-BE49-F238E27FC236}">
                <a16:creationId xmlns:a16="http://schemas.microsoft.com/office/drawing/2014/main" id="{65C5EA42-9318-B8DF-448D-AFF4928BD4BC}"/>
              </a:ext>
            </a:extLst>
          </p:cNvPr>
          <p:cNvPicPr>
            <a:picLocks noChangeAspect="1"/>
          </p:cNvPicPr>
          <p:nvPr/>
        </p:nvPicPr>
        <p:blipFill>
          <a:blip r:embed="rId9"/>
          <a:stretch>
            <a:fillRect/>
          </a:stretch>
        </p:blipFill>
        <p:spPr>
          <a:xfrm>
            <a:off x="10470350" y="2001140"/>
            <a:ext cx="1711732" cy="2678666"/>
          </a:xfrm>
          <a:prstGeom prst="rect">
            <a:avLst/>
          </a:prstGeom>
        </p:spPr>
      </p:pic>
      <p:sp>
        <p:nvSpPr>
          <p:cNvPr id="25" name="Rectangle 24">
            <a:extLst>
              <a:ext uri="{FF2B5EF4-FFF2-40B4-BE49-F238E27FC236}">
                <a16:creationId xmlns:a16="http://schemas.microsoft.com/office/drawing/2014/main" id="{99B3686D-CA96-1C03-BE8F-1243CAEE69D1}"/>
              </a:ext>
            </a:extLst>
          </p:cNvPr>
          <p:cNvSpPr/>
          <p:nvPr/>
        </p:nvSpPr>
        <p:spPr>
          <a:xfrm>
            <a:off x="5160264" y="4706921"/>
            <a:ext cx="1416174"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no-repeat</a:t>
            </a:r>
          </a:p>
        </p:txBody>
      </p:sp>
      <p:sp>
        <p:nvSpPr>
          <p:cNvPr id="26" name="Rectangle 25">
            <a:extLst>
              <a:ext uri="{FF2B5EF4-FFF2-40B4-BE49-F238E27FC236}">
                <a16:creationId xmlns:a16="http://schemas.microsoft.com/office/drawing/2014/main" id="{196871DC-F7E9-F9FA-B7A6-EE0FDF959BE6}"/>
              </a:ext>
            </a:extLst>
          </p:cNvPr>
          <p:cNvSpPr/>
          <p:nvPr/>
        </p:nvSpPr>
        <p:spPr>
          <a:xfrm>
            <a:off x="6970724" y="4706920"/>
            <a:ext cx="1416174"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repeat-x</a:t>
            </a:r>
          </a:p>
        </p:txBody>
      </p:sp>
      <p:sp>
        <p:nvSpPr>
          <p:cNvPr id="27" name="Rectangle 26">
            <a:extLst>
              <a:ext uri="{FF2B5EF4-FFF2-40B4-BE49-F238E27FC236}">
                <a16:creationId xmlns:a16="http://schemas.microsoft.com/office/drawing/2014/main" id="{FFADFDF5-6452-3425-0BE4-F613AA630B79}"/>
              </a:ext>
            </a:extLst>
          </p:cNvPr>
          <p:cNvSpPr/>
          <p:nvPr/>
        </p:nvSpPr>
        <p:spPr>
          <a:xfrm>
            <a:off x="8794626" y="4706920"/>
            <a:ext cx="1416174"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repeat-y</a:t>
            </a:r>
          </a:p>
        </p:txBody>
      </p:sp>
      <p:sp>
        <p:nvSpPr>
          <p:cNvPr id="28" name="Rectangle 27">
            <a:extLst>
              <a:ext uri="{FF2B5EF4-FFF2-40B4-BE49-F238E27FC236}">
                <a16:creationId xmlns:a16="http://schemas.microsoft.com/office/drawing/2014/main" id="{56983E9A-D534-1FA9-EA3D-DDB9629CE6D7}"/>
              </a:ext>
            </a:extLst>
          </p:cNvPr>
          <p:cNvSpPr/>
          <p:nvPr/>
        </p:nvSpPr>
        <p:spPr>
          <a:xfrm>
            <a:off x="10637075" y="4684884"/>
            <a:ext cx="1416174"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repeat</a:t>
            </a:r>
          </a:p>
        </p:txBody>
      </p:sp>
      <p:grpSp>
        <p:nvGrpSpPr>
          <p:cNvPr id="3" name="Group 46">
            <a:extLst>
              <a:ext uri="{FF2B5EF4-FFF2-40B4-BE49-F238E27FC236}">
                <a16:creationId xmlns:a16="http://schemas.microsoft.com/office/drawing/2014/main" id="{7A299F36-3057-33C5-B002-CA695ED1B199}"/>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2D7DD9D9-67E8-8ADE-80FB-6D99D6208950}"/>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47B0A964-7517-1FB6-BC38-F74C45898AA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B4CBF522-B805-70FC-90B0-A05890DD22FE}"/>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7" name="Text Box 50">
              <a:extLst>
                <a:ext uri="{FF2B5EF4-FFF2-40B4-BE49-F238E27FC236}">
                  <a16:creationId xmlns:a16="http://schemas.microsoft.com/office/drawing/2014/main" id="{4AED5F1F-C00D-F134-4024-9E98D0FF174B}"/>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3172951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5051329"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3. Lazy load </a:t>
            </a:r>
            <a:endParaRPr lang="vi-VN" b="0">
              <a:solidFill>
                <a:srgbClr val="FF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45272159-A7CE-C496-2EA9-133A004367BB}"/>
              </a:ext>
            </a:extLst>
          </p:cNvPr>
          <p:cNvSpPr/>
          <p:nvPr/>
        </p:nvSpPr>
        <p:spPr>
          <a:xfrm>
            <a:off x="1552575" y="1891603"/>
            <a:ext cx="9777064" cy="369332"/>
          </a:xfrm>
          <a:prstGeom prst="rect">
            <a:avLst/>
          </a:prstGeom>
        </p:spPr>
        <p:txBody>
          <a:bodyPr wrap="square">
            <a:spAutoFit/>
          </a:bodyPr>
          <a:lstStyle/>
          <a:p>
            <a:r>
              <a:rPr lang="en-US" b="1" i="1">
                <a:latin typeface="Times New Roman" pitchFamily="18" charset="0"/>
                <a:cs typeface="Times New Roman" pitchFamily="18" charset="0"/>
                <a:sym typeface="Wingdings" panose="05000000000000000000" pitchFamily="2" charset="2"/>
              </a:rPr>
              <a:t> Khi sử dụng Lazy load :</a:t>
            </a:r>
            <a:endParaRPr lang="vi-VN" b="0">
              <a:effectLst/>
              <a:latin typeface="Consolas" panose="020B0609020204030204" pitchFamily="49" charset="0"/>
            </a:endParaRPr>
          </a:p>
        </p:txBody>
      </p:sp>
      <p:pic>
        <p:nvPicPr>
          <p:cNvPr id="4" name="Picture 3">
            <a:extLst>
              <a:ext uri="{FF2B5EF4-FFF2-40B4-BE49-F238E27FC236}">
                <a16:creationId xmlns:a16="http://schemas.microsoft.com/office/drawing/2014/main" id="{F22DC932-0475-BD96-658F-7307074509D8}"/>
              </a:ext>
            </a:extLst>
          </p:cNvPr>
          <p:cNvPicPr>
            <a:picLocks noChangeAspect="1"/>
          </p:cNvPicPr>
          <p:nvPr/>
        </p:nvPicPr>
        <p:blipFill>
          <a:blip r:embed="rId5"/>
          <a:stretch>
            <a:fillRect/>
          </a:stretch>
        </p:blipFill>
        <p:spPr>
          <a:xfrm>
            <a:off x="4967984" y="1675147"/>
            <a:ext cx="3571875" cy="1171575"/>
          </a:xfrm>
          <a:prstGeom prst="rect">
            <a:avLst/>
          </a:prstGeom>
        </p:spPr>
      </p:pic>
      <p:sp>
        <p:nvSpPr>
          <p:cNvPr id="5" name="Rectangle 4">
            <a:extLst>
              <a:ext uri="{FF2B5EF4-FFF2-40B4-BE49-F238E27FC236}">
                <a16:creationId xmlns:a16="http://schemas.microsoft.com/office/drawing/2014/main" id="{7431D05C-B8C3-CE01-E749-10DA489D2A5B}"/>
              </a:ext>
            </a:extLst>
          </p:cNvPr>
          <p:cNvSpPr/>
          <p:nvPr/>
        </p:nvSpPr>
        <p:spPr>
          <a:xfrm>
            <a:off x="7726944" y="1699865"/>
            <a:ext cx="812915" cy="25366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latin typeface="Consolas" panose="020B0609020204030204" pitchFamily="49" charset="0"/>
              </a:rPr>
              <a:t>HTML</a:t>
            </a:r>
            <a:endParaRPr lang="en-US" sz="1600" b="1">
              <a:solidFill>
                <a:schemeClr val="tx1"/>
              </a:solidFill>
            </a:endParaRPr>
          </a:p>
        </p:txBody>
      </p:sp>
      <p:pic>
        <p:nvPicPr>
          <p:cNvPr id="16" name="Picture 15">
            <a:extLst>
              <a:ext uri="{FF2B5EF4-FFF2-40B4-BE49-F238E27FC236}">
                <a16:creationId xmlns:a16="http://schemas.microsoft.com/office/drawing/2014/main" id="{69E8E35F-32F8-E30C-C792-EE307BD87C78}"/>
              </a:ext>
            </a:extLst>
          </p:cNvPr>
          <p:cNvPicPr>
            <a:picLocks noChangeAspect="1"/>
          </p:cNvPicPr>
          <p:nvPr/>
        </p:nvPicPr>
        <p:blipFill>
          <a:blip r:embed="rId6"/>
          <a:stretch>
            <a:fillRect/>
          </a:stretch>
        </p:blipFill>
        <p:spPr>
          <a:xfrm>
            <a:off x="1215880" y="2871440"/>
            <a:ext cx="8518283" cy="3843615"/>
          </a:xfrm>
          <a:prstGeom prst="rect">
            <a:avLst/>
          </a:prstGeom>
        </p:spPr>
      </p:pic>
      <p:sp>
        <p:nvSpPr>
          <p:cNvPr id="18" name="Rectangle 17">
            <a:extLst>
              <a:ext uri="{FF2B5EF4-FFF2-40B4-BE49-F238E27FC236}">
                <a16:creationId xmlns:a16="http://schemas.microsoft.com/office/drawing/2014/main" id="{06244995-D744-DD4E-6615-4DD1A5C81E8D}"/>
              </a:ext>
            </a:extLst>
          </p:cNvPr>
          <p:cNvSpPr/>
          <p:nvPr/>
        </p:nvSpPr>
        <p:spPr>
          <a:xfrm>
            <a:off x="10046126" y="2909986"/>
            <a:ext cx="1983140" cy="150589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latin typeface="Consolas" panose="020B0609020204030204" pitchFamily="49" charset="0"/>
              </a:rPr>
              <a:t>Ảnh chưa load khi người dùng chưa di chuyển đến đoạn văn bản chứa ảnh</a:t>
            </a:r>
            <a:endParaRPr lang="en-US" sz="1600" b="1">
              <a:solidFill>
                <a:schemeClr val="tx1"/>
              </a:solidFill>
            </a:endParaRPr>
          </a:p>
        </p:txBody>
      </p:sp>
      <p:grpSp>
        <p:nvGrpSpPr>
          <p:cNvPr id="3" name="Group 46">
            <a:extLst>
              <a:ext uri="{FF2B5EF4-FFF2-40B4-BE49-F238E27FC236}">
                <a16:creationId xmlns:a16="http://schemas.microsoft.com/office/drawing/2014/main" id="{73503755-6875-09C6-CE14-A89CA0FCAC9E}"/>
              </a:ext>
            </a:extLst>
          </p:cNvPr>
          <p:cNvGrpSpPr>
            <a:grpSpLocks/>
          </p:cNvGrpSpPr>
          <p:nvPr/>
        </p:nvGrpSpPr>
        <p:grpSpPr bwMode="auto">
          <a:xfrm>
            <a:off x="702179" y="712439"/>
            <a:ext cx="3777305" cy="685800"/>
            <a:chOff x="1296" y="1824"/>
            <a:chExt cx="2101" cy="432"/>
          </a:xfrm>
        </p:grpSpPr>
        <p:sp>
          <p:nvSpPr>
            <p:cNvPr id="6" name="AutoShape 47">
              <a:extLst>
                <a:ext uri="{FF2B5EF4-FFF2-40B4-BE49-F238E27FC236}">
                  <a16:creationId xmlns:a16="http://schemas.microsoft.com/office/drawing/2014/main" id="{29885B03-F033-F8A4-3274-FF251CE22050}"/>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700DD298-627C-E26C-F7A1-8093A638E73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31B39F48-A436-5473-DDF6-9628C6749DBC}"/>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Xử lý với ảnh </a:t>
              </a:r>
            </a:p>
          </p:txBody>
        </p:sp>
        <p:sp>
          <p:nvSpPr>
            <p:cNvPr id="17" name="Text Box 50">
              <a:extLst>
                <a:ext uri="{FF2B5EF4-FFF2-40B4-BE49-F238E27FC236}">
                  <a16:creationId xmlns:a16="http://schemas.microsoft.com/office/drawing/2014/main" id="{5241293E-15AC-0F3E-D969-B744E2F8B6A2}"/>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20</a:t>
              </a:r>
            </a:p>
          </p:txBody>
        </p:sp>
      </p:grpSp>
    </p:spTree>
    <p:extLst>
      <p:ext uri="{BB962C8B-B14F-4D97-AF65-F5344CB8AC3E}">
        <p14:creationId xmlns:p14="http://schemas.microsoft.com/office/powerpoint/2010/main" val="1749691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237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434490" cy="685800"/>
            <a:chOff x="1296" y="1824"/>
            <a:chExt cx="1851"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Pseudo elements</a:t>
              </a:r>
              <a:endParaRPr lang="vi-VN" sz="2000" b="1">
                <a:solidFill>
                  <a:srgbClr val="CC00FF"/>
                </a:solidFill>
              </a:endParaRP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21</a:t>
              </a:r>
            </a:p>
          </p:txBody>
        </p:sp>
      </p:grpSp>
      <p:graphicFrame>
        <p:nvGraphicFramePr>
          <p:cNvPr id="14" name="Table 13">
            <a:extLst>
              <a:ext uri="{FF2B5EF4-FFF2-40B4-BE49-F238E27FC236}">
                <a16:creationId xmlns:a16="http://schemas.microsoft.com/office/drawing/2014/main" id="{5460DED6-A9A1-E474-3CFD-74256BC74016}"/>
              </a:ext>
            </a:extLst>
          </p:cNvPr>
          <p:cNvGraphicFramePr>
            <a:graphicFrameLocks noGrp="1"/>
          </p:cNvGraphicFramePr>
          <p:nvPr>
            <p:extLst>
              <p:ext uri="{D42A27DB-BD31-4B8C-83A1-F6EECF244321}">
                <p14:modId xmlns:p14="http://schemas.microsoft.com/office/powerpoint/2010/main" val="3318267802"/>
              </p:ext>
            </p:extLst>
          </p:nvPr>
        </p:nvGraphicFramePr>
        <p:xfrm>
          <a:off x="1046370" y="3250027"/>
          <a:ext cx="10307447" cy="2767926"/>
        </p:xfrm>
        <a:graphic>
          <a:graphicData uri="http://schemas.openxmlformats.org/drawingml/2006/table">
            <a:tbl>
              <a:tblPr firstRow="1" firstCol="1" bandRow="1">
                <a:tableStyleId>{5C22544A-7EE6-4342-B048-85BDC9FD1C3A}</a:tableStyleId>
              </a:tblPr>
              <a:tblGrid>
                <a:gridCol w="691065">
                  <a:extLst>
                    <a:ext uri="{9D8B030D-6E8A-4147-A177-3AD203B41FA5}">
                      <a16:colId xmlns:a16="http://schemas.microsoft.com/office/drawing/2014/main" val="2583722390"/>
                    </a:ext>
                  </a:extLst>
                </a:gridCol>
                <a:gridCol w="2136974">
                  <a:extLst>
                    <a:ext uri="{9D8B030D-6E8A-4147-A177-3AD203B41FA5}">
                      <a16:colId xmlns:a16="http://schemas.microsoft.com/office/drawing/2014/main" val="4049612280"/>
                    </a:ext>
                  </a:extLst>
                </a:gridCol>
                <a:gridCol w="1892646">
                  <a:extLst>
                    <a:ext uri="{9D8B030D-6E8A-4147-A177-3AD203B41FA5}">
                      <a16:colId xmlns:a16="http://schemas.microsoft.com/office/drawing/2014/main" val="661151085"/>
                    </a:ext>
                  </a:extLst>
                </a:gridCol>
                <a:gridCol w="5586762">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a:t>
                      </a: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elements</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::first-line</a:t>
                      </a:r>
                    </a:p>
                  </a:txBody>
                  <a:tcPr marL="142875" marR="142875" marT="47625" marB="47625" anchor="ctr"/>
                </a:tc>
                <a:tc>
                  <a:txBody>
                    <a:bodyPr/>
                    <a:lstStyle/>
                    <a:p>
                      <a:r>
                        <a:rPr lang="vi-VN" sz="1800" b="1" i="1" kern="1200">
                          <a:solidFill>
                            <a:srgbClr val="CC00FF"/>
                          </a:solidFill>
                          <a:latin typeface="Times New Roman" pitchFamily="18" charset="0"/>
                          <a:ea typeface="+mn-ea"/>
                          <a:cs typeface="Times New Roman" pitchFamily="18" charset="0"/>
                        </a:rPr>
                        <a:t>p::first-line</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a:t>
                      </a:r>
                      <a:r>
                        <a:rPr lang="it-IT" sz="1800" b="1" i="1" kern="1200">
                          <a:solidFill>
                            <a:srgbClr val="FF0000"/>
                          </a:solidFill>
                          <a:latin typeface="Times New Roman" pitchFamily="18" charset="0"/>
                          <a:ea typeface="+mn-ea"/>
                          <a:cs typeface="Times New Roman" pitchFamily="18" charset="0"/>
                        </a:rPr>
                        <a:t>dòng đầu tiên </a:t>
                      </a:r>
                      <a:r>
                        <a:rPr lang="it-IT" sz="1800" b="1" i="1" kern="1200">
                          <a:solidFill>
                            <a:schemeClr val="tx1"/>
                          </a:solidFill>
                          <a:latin typeface="Times New Roman" pitchFamily="18" charset="0"/>
                          <a:ea typeface="+mn-ea"/>
                          <a:cs typeface="Times New Roman" pitchFamily="18" charset="0"/>
                        </a:rPr>
                        <a:t>các thẻ &lt;p&gt;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::first-letter</a:t>
                      </a:r>
                    </a:p>
                  </a:txBody>
                  <a:tcPr marL="142875" marR="142875" marT="47625" marB="47625" anchor="ctr"/>
                </a:tc>
                <a:tc>
                  <a:txBody>
                    <a:bodyPr/>
                    <a:lstStyle/>
                    <a:p>
                      <a:r>
                        <a:rPr lang="vi-VN" sz="1800" b="1" i="1" kern="1200">
                          <a:solidFill>
                            <a:srgbClr val="CC00FF"/>
                          </a:solidFill>
                          <a:latin typeface="Times New Roman" pitchFamily="18" charset="0"/>
                          <a:ea typeface="+mn-ea"/>
                          <a:cs typeface="Times New Roman" pitchFamily="18" charset="0"/>
                        </a:rPr>
                        <a:t>p::first-letter</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a:t>
                      </a:r>
                      <a:r>
                        <a:rPr lang="it-IT" sz="1800" b="1" i="1" kern="1200">
                          <a:solidFill>
                            <a:srgbClr val="FF0000"/>
                          </a:solidFill>
                          <a:latin typeface="Times New Roman" pitchFamily="18" charset="0"/>
                          <a:ea typeface="+mn-ea"/>
                          <a:cs typeface="Times New Roman" pitchFamily="18" charset="0"/>
                        </a:rPr>
                        <a:t>chữ cái đầu tiên </a:t>
                      </a:r>
                      <a:r>
                        <a:rPr lang="it-IT" sz="1800" b="1" i="1" kern="1200">
                          <a:solidFill>
                            <a:schemeClr val="tx1"/>
                          </a:solidFill>
                          <a:latin typeface="Times New Roman" pitchFamily="18" charset="0"/>
                          <a:ea typeface="+mn-ea"/>
                          <a:cs typeface="Times New Roman" pitchFamily="18" charset="0"/>
                        </a:rPr>
                        <a:t>các thẻ &lt;p&gt;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::selection</a:t>
                      </a:r>
                    </a:p>
                  </a:txBody>
                  <a:tcPr marL="142875" marR="142875" marT="47625" marB="47625" anchor="ctr"/>
                </a:tc>
                <a:tc>
                  <a:txBody>
                    <a:bodyPr/>
                    <a:lstStyle/>
                    <a:p>
                      <a:r>
                        <a:rPr lang="vi-VN" sz="1800" b="1" i="1" kern="1200">
                          <a:solidFill>
                            <a:srgbClr val="CC00FF"/>
                          </a:solidFill>
                          <a:latin typeface="Times New Roman" pitchFamily="18" charset="0"/>
                          <a:ea typeface="+mn-ea"/>
                          <a:cs typeface="Times New Roman" pitchFamily="18" charset="0"/>
                        </a:rPr>
                        <a:t>p::selection</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a:t>
                      </a:r>
                      <a:r>
                        <a:rPr lang="it-IT" sz="1800" b="1" i="1" kern="1200">
                          <a:solidFill>
                            <a:srgbClr val="FF0000"/>
                          </a:solidFill>
                          <a:latin typeface="Times New Roman" pitchFamily="18" charset="0"/>
                          <a:ea typeface="+mn-ea"/>
                          <a:cs typeface="Times New Roman" pitchFamily="18" charset="0"/>
                        </a:rPr>
                        <a:t>phần tử vùng đang được bôi đen </a:t>
                      </a:r>
                      <a:r>
                        <a:rPr lang="it-IT" sz="1800" b="1" i="1" kern="1200">
                          <a:solidFill>
                            <a:schemeClr val="tx1"/>
                          </a:solidFill>
                          <a:latin typeface="Times New Roman" pitchFamily="18" charset="0"/>
                          <a:ea typeface="+mn-ea"/>
                          <a:cs typeface="Times New Roman" pitchFamily="18" charset="0"/>
                        </a:rPr>
                        <a:t>các thẻ &lt;p&gt;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063522227"/>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::marker</a:t>
                      </a:r>
                    </a:p>
                  </a:txBody>
                  <a:tcPr marL="142875" marR="142875" marT="47625" marB="47625" anchor="ctr"/>
                </a:tc>
                <a:tc>
                  <a:txBody>
                    <a:bodyPr/>
                    <a:lstStyle/>
                    <a:p>
                      <a:r>
                        <a:rPr lang="vi-VN" sz="1800" b="1" i="1" kern="1200">
                          <a:solidFill>
                            <a:srgbClr val="CC00FF"/>
                          </a:solidFill>
                          <a:latin typeface="Times New Roman" pitchFamily="18" charset="0"/>
                          <a:ea typeface="+mn-ea"/>
                          <a:cs typeface="Times New Roman" pitchFamily="18" charset="0"/>
                        </a:rPr>
                        <a:t>li::marker</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a:t>
                      </a:r>
                      <a:r>
                        <a:rPr lang="it-IT" sz="1800" b="1" i="1" kern="1200">
                          <a:solidFill>
                            <a:srgbClr val="FF0000"/>
                          </a:solidFill>
                          <a:latin typeface="Times New Roman" pitchFamily="18" charset="0"/>
                          <a:ea typeface="+mn-ea"/>
                          <a:cs typeface="Times New Roman" pitchFamily="18" charset="0"/>
                        </a:rPr>
                        <a:t>các điểm đánh dấu của các phần từ li </a:t>
                      </a:r>
                      <a:r>
                        <a:rPr lang="it-IT" sz="1800" b="1" i="1" kern="1200">
                          <a:solidFill>
                            <a:schemeClr val="tx1"/>
                          </a:solidFill>
                          <a:latin typeface="Times New Roman" pitchFamily="18" charset="0"/>
                          <a:ea typeface="+mn-ea"/>
                          <a:cs typeface="Times New Roman" pitchFamily="18" charset="0"/>
                        </a:rPr>
                        <a:t>&lt;p&gt;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::before</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CC00FF"/>
                          </a:solidFill>
                          <a:latin typeface="Times New Roman" pitchFamily="18" charset="0"/>
                          <a:ea typeface="+mn-ea"/>
                          <a:cs typeface="Times New Roman" pitchFamily="18" charset="0"/>
                        </a:rPr>
                        <a:t>p::before</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i="1" kern="1200">
                          <a:solidFill>
                            <a:schemeClr val="tx1"/>
                          </a:solidFill>
                          <a:latin typeface="Times New Roman" pitchFamily="18" charset="0"/>
                          <a:ea typeface="+mn-ea"/>
                          <a:cs typeface="Times New Roman" pitchFamily="18" charset="0"/>
                        </a:rPr>
                        <a:t>Thêm </a:t>
                      </a:r>
                      <a:r>
                        <a:rPr lang="it-IT" sz="1800" b="1" i="1" kern="1200">
                          <a:solidFill>
                            <a:srgbClr val="FF0000"/>
                          </a:solidFill>
                          <a:latin typeface="Times New Roman" pitchFamily="18" charset="0"/>
                          <a:ea typeface="+mn-ea"/>
                          <a:cs typeface="Times New Roman" pitchFamily="18" charset="0"/>
                        </a:rPr>
                        <a:t>phần tử vào đằng trước thẻ </a:t>
                      </a:r>
                      <a:r>
                        <a:rPr lang="it-IT" sz="1800" b="1" i="1" kern="1200">
                          <a:solidFill>
                            <a:schemeClr val="tx1"/>
                          </a:solidFill>
                          <a:latin typeface="Times New Roman" pitchFamily="18" charset="0"/>
                          <a:ea typeface="+mn-ea"/>
                          <a:cs typeface="Times New Roman" pitchFamily="18" charset="0"/>
                        </a:rPr>
                        <a:t>&lt;p&gt;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::after</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CC00FF"/>
                          </a:solidFill>
                          <a:latin typeface="Times New Roman" pitchFamily="18" charset="0"/>
                          <a:ea typeface="+mn-ea"/>
                          <a:cs typeface="Times New Roman" pitchFamily="18" charset="0"/>
                        </a:rPr>
                        <a:t>p::after</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i="1" kern="1200">
                          <a:solidFill>
                            <a:schemeClr val="tx1"/>
                          </a:solidFill>
                          <a:latin typeface="Times New Roman" pitchFamily="18" charset="0"/>
                          <a:ea typeface="+mn-ea"/>
                          <a:cs typeface="Times New Roman" pitchFamily="18" charset="0"/>
                        </a:rPr>
                        <a:t>Thêm </a:t>
                      </a:r>
                      <a:r>
                        <a:rPr lang="it-IT" sz="1800" b="1" i="1" kern="1200">
                          <a:solidFill>
                            <a:srgbClr val="FF0000"/>
                          </a:solidFill>
                          <a:latin typeface="Times New Roman" pitchFamily="18" charset="0"/>
                          <a:ea typeface="+mn-ea"/>
                          <a:cs typeface="Times New Roman" pitchFamily="18" charset="0"/>
                        </a:rPr>
                        <a:t>phần tử vào đằng sau thẻ </a:t>
                      </a:r>
                      <a:r>
                        <a:rPr lang="it-IT" sz="1800" b="1" i="1" kern="1200">
                          <a:solidFill>
                            <a:schemeClr val="tx1"/>
                          </a:solidFill>
                          <a:latin typeface="Times New Roman" pitchFamily="18" charset="0"/>
                          <a:ea typeface="+mn-ea"/>
                          <a:cs typeface="Times New Roman" pitchFamily="18" charset="0"/>
                        </a:rPr>
                        <a:t>&lt;p&gt;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535211440"/>
                  </a:ext>
                </a:extLst>
              </a:tr>
            </a:tbl>
          </a:graphicData>
        </a:graphic>
      </p:graphicFrame>
      <p:sp>
        <p:nvSpPr>
          <p:cNvPr id="22" name="TextBox 21">
            <a:extLst>
              <a:ext uri="{FF2B5EF4-FFF2-40B4-BE49-F238E27FC236}">
                <a16:creationId xmlns:a16="http://schemas.microsoft.com/office/drawing/2014/main" id="{9DAD4F19-9775-C22A-6D86-0DAA38666267}"/>
              </a:ext>
            </a:extLst>
          </p:cNvPr>
          <p:cNvSpPr txBox="1"/>
          <p:nvPr/>
        </p:nvSpPr>
        <p:spPr>
          <a:xfrm>
            <a:off x="4708753" y="1005786"/>
            <a:ext cx="6398013" cy="369332"/>
          </a:xfrm>
          <a:prstGeom prst="rect">
            <a:avLst/>
          </a:prstGeom>
          <a:noFill/>
        </p:spPr>
        <p:txBody>
          <a:bodyPr wrap="square">
            <a:spAutoFit/>
          </a:bodyPr>
          <a:lstStyle/>
          <a:p>
            <a:r>
              <a:rPr lang="vi-VN">
                <a:hlinkClick r:id="rId5"/>
              </a:rPr>
              <a:t>https://www.w3schools.com/css/css_pseudo_elements.asp</a:t>
            </a:r>
            <a:r>
              <a:rPr lang="en-US"/>
              <a:t> </a:t>
            </a:r>
            <a:endParaRPr lang="vi-VN"/>
          </a:p>
        </p:txBody>
      </p:sp>
      <p:pic>
        <p:nvPicPr>
          <p:cNvPr id="16" name="Picture 15">
            <a:extLst>
              <a:ext uri="{FF2B5EF4-FFF2-40B4-BE49-F238E27FC236}">
                <a16:creationId xmlns:a16="http://schemas.microsoft.com/office/drawing/2014/main" id="{31F42E27-DFAA-2E6F-5218-3366A9951899}"/>
              </a:ext>
            </a:extLst>
          </p:cNvPr>
          <p:cNvPicPr>
            <a:picLocks noChangeAspect="1"/>
          </p:cNvPicPr>
          <p:nvPr/>
        </p:nvPicPr>
        <p:blipFill>
          <a:blip r:embed="rId6"/>
          <a:stretch>
            <a:fillRect/>
          </a:stretch>
        </p:blipFill>
        <p:spPr>
          <a:xfrm>
            <a:off x="1147494" y="1636017"/>
            <a:ext cx="5162550" cy="819150"/>
          </a:xfrm>
          <a:prstGeom prst="rect">
            <a:avLst/>
          </a:prstGeom>
        </p:spPr>
      </p:pic>
      <p:pic>
        <p:nvPicPr>
          <p:cNvPr id="18" name="Picture 17">
            <a:extLst>
              <a:ext uri="{FF2B5EF4-FFF2-40B4-BE49-F238E27FC236}">
                <a16:creationId xmlns:a16="http://schemas.microsoft.com/office/drawing/2014/main" id="{096FAB24-C94E-8FCD-4584-74318E543499}"/>
              </a:ext>
            </a:extLst>
          </p:cNvPr>
          <p:cNvPicPr>
            <a:picLocks noChangeAspect="1"/>
          </p:cNvPicPr>
          <p:nvPr/>
        </p:nvPicPr>
        <p:blipFill>
          <a:blip r:embed="rId7"/>
          <a:stretch>
            <a:fillRect/>
          </a:stretch>
        </p:blipFill>
        <p:spPr>
          <a:xfrm>
            <a:off x="6534150" y="1633955"/>
            <a:ext cx="4210050" cy="1333500"/>
          </a:xfrm>
          <a:prstGeom prst="rect">
            <a:avLst/>
          </a:prstGeom>
        </p:spPr>
      </p:pic>
    </p:spTree>
    <p:extLst>
      <p:ext uri="{BB962C8B-B14F-4D97-AF65-F5344CB8AC3E}">
        <p14:creationId xmlns:p14="http://schemas.microsoft.com/office/powerpoint/2010/main" val="39429075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16" name="Picture 15">
            <a:extLst>
              <a:ext uri="{FF2B5EF4-FFF2-40B4-BE49-F238E27FC236}">
                <a16:creationId xmlns:a16="http://schemas.microsoft.com/office/drawing/2014/main" id="{F1AD8E84-5F03-3C1D-F166-7A5A622C3761}"/>
              </a:ext>
            </a:extLst>
          </p:cNvPr>
          <p:cNvPicPr>
            <a:picLocks noChangeAspect="1"/>
          </p:cNvPicPr>
          <p:nvPr/>
        </p:nvPicPr>
        <p:blipFill>
          <a:blip r:embed="rId5"/>
          <a:stretch>
            <a:fillRect/>
          </a:stretch>
        </p:blipFill>
        <p:spPr>
          <a:xfrm>
            <a:off x="1055647" y="4399985"/>
            <a:ext cx="5981700" cy="1857375"/>
          </a:xfrm>
          <a:prstGeom prst="rect">
            <a:avLst/>
          </a:prstGeom>
        </p:spPr>
      </p:pic>
      <p:graphicFrame>
        <p:nvGraphicFramePr>
          <p:cNvPr id="17" name="Table 16">
            <a:extLst>
              <a:ext uri="{FF2B5EF4-FFF2-40B4-BE49-F238E27FC236}">
                <a16:creationId xmlns:a16="http://schemas.microsoft.com/office/drawing/2014/main" id="{610255AA-0FBE-1C61-B40E-6FC2929716EC}"/>
              </a:ext>
            </a:extLst>
          </p:cNvPr>
          <p:cNvGraphicFramePr>
            <a:graphicFrameLocks noGrp="1"/>
          </p:cNvGraphicFramePr>
          <p:nvPr/>
        </p:nvGraphicFramePr>
        <p:xfrm>
          <a:off x="1055647" y="1537940"/>
          <a:ext cx="9876758" cy="920076"/>
        </p:xfrm>
        <a:graphic>
          <a:graphicData uri="http://schemas.openxmlformats.org/drawingml/2006/table">
            <a:tbl>
              <a:tblPr firstRow="1" firstCol="1" bandRow="1">
                <a:tableStyleId>{5C22544A-7EE6-4342-B048-85BDC9FD1C3A}</a:tableStyleId>
              </a:tblPr>
              <a:tblGrid>
                <a:gridCol w="662189">
                  <a:extLst>
                    <a:ext uri="{9D8B030D-6E8A-4147-A177-3AD203B41FA5}">
                      <a16:colId xmlns:a16="http://schemas.microsoft.com/office/drawing/2014/main" val="2583722390"/>
                    </a:ext>
                  </a:extLst>
                </a:gridCol>
                <a:gridCol w="2047682">
                  <a:extLst>
                    <a:ext uri="{9D8B030D-6E8A-4147-A177-3AD203B41FA5}">
                      <a16:colId xmlns:a16="http://schemas.microsoft.com/office/drawing/2014/main" val="4049612280"/>
                    </a:ext>
                  </a:extLst>
                </a:gridCol>
                <a:gridCol w="2317485">
                  <a:extLst>
                    <a:ext uri="{9D8B030D-6E8A-4147-A177-3AD203B41FA5}">
                      <a16:colId xmlns:a16="http://schemas.microsoft.com/office/drawing/2014/main" val="661151085"/>
                    </a:ext>
                  </a:extLst>
                </a:gridCol>
                <a:gridCol w="4849402">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a:t>
                      </a: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elements</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::first-line</a:t>
                      </a:r>
                    </a:p>
                  </a:txBody>
                  <a:tcPr marL="142875" marR="142875" marT="47625" marB="47625" anchor="ctr"/>
                </a:tc>
                <a:tc>
                  <a:txBody>
                    <a:bodyPr/>
                    <a:lstStyle/>
                    <a:p>
                      <a:r>
                        <a:rPr lang="vi-VN" sz="1800" b="1" i="1" kern="1200">
                          <a:solidFill>
                            <a:srgbClr val="CC00FF"/>
                          </a:solidFill>
                          <a:latin typeface="Times New Roman" pitchFamily="18" charset="0"/>
                          <a:ea typeface="+mn-ea"/>
                          <a:cs typeface="Times New Roman" pitchFamily="18" charset="0"/>
                        </a:rPr>
                        <a:t>p::first-line</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a:t>
                      </a:r>
                      <a:r>
                        <a:rPr lang="it-IT" sz="1800" b="1" i="1" kern="1200">
                          <a:solidFill>
                            <a:srgbClr val="FF0000"/>
                          </a:solidFill>
                          <a:latin typeface="Times New Roman" pitchFamily="18" charset="0"/>
                          <a:ea typeface="+mn-ea"/>
                          <a:cs typeface="Times New Roman" pitchFamily="18" charset="0"/>
                        </a:rPr>
                        <a:t>dòng đầu tiên </a:t>
                      </a:r>
                      <a:r>
                        <a:rPr lang="it-IT" sz="1800" b="1" i="1" kern="1200">
                          <a:solidFill>
                            <a:schemeClr val="tx1"/>
                          </a:solidFill>
                          <a:latin typeface="Times New Roman" pitchFamily="18" charset="0"/>
                          <a:ea typeface="+mn-ea"/>
                          <a:cs typeface="Times New Roman" pitchFamily="18" charset="0"/>
                        </a:rPr>
                        <a:t>các thẻ &lt;p&gt;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19" name="Picture 18">
            <a:extLst>
              <a:ext uri="{FF2B5EF4-FFF2-40B4-BE49-F238E27FC236}">
                <a16:creationId xmlns:a16="http://schemas.microsoft.com/office/drawing/2014/main" id="{0AEE501F-07F5-A40B-2147-AEAECBC65356}"/>
              </a:ext>
            </a:extLst>
          </p:cNvPr>
          <p:cNvPicPr>
            <a:picLocks noChangeAspect="1"/>
          </p:cNvPicPr>
          <p:nvPr/>
        </p:nvPicPr>
        <p:blipFill>
          <a:blip r:embed="rId6"/>
          <a:stretch>
            <a:fillRect/>
          </a:stretch>
        </p:blipFill>
        <p:spPr>
          <a:xfrm>
            <a:off x="1055647" y="2597717"/>
            <a:ext cx="5400675" cy="1638300"/>
          </a:xfrm>
          <a:prstGeom prst="rect">
            <a:avLst/>
          </a:prstGeom>
        </p:spPr>
      </p:pic>
      <p:pic>
        <p:nvPicPr>
          <p:cNvPr id="21" name="Picture 20">
            <a:extLst>
              <a:ext uri="{FF2B5EF4-FFF2-40B4-BE49-F238E27FC236}">
                <a16:creationId xmlns:a16="http://schemas.microsoft.com/office/drawing/2014/main" id="{BBA0F35F-C13F-F5CF-E54E-E63C58ADAFB2}"/>
              </a:ext>
            </a:extLst>
          </p:cNvPr>
          <p:cNvPicPr>
            <a:picLocks noChangeAspect="1"/>
          </p:cNvPicPr>
          <p:nvPr/>
        </p:nvPicPr>
        <p:blipFill>
          <a:blip r:embed="rId7"/>
          <a:stretch>
            <a:fillRect/>
          </a:stretch>
        </p:blipFill>
        <p:spPr>
          <a:xfrm>
            <a:off x="7076497" y="2616191"/>
            <a:ext cx="3448050" cy="1181100"/>
          </a:xfrm>
          <a:prstGeom prst="rect">
            <a:avLst/>
          </a:prstGeom>
        </p:spPr>
      </p:pic>
      <p:sp>
        <p:nvSpPr>
          <p:cNvPr id="22" name="TextBox 21">
            <a:extLst>
              <a:ext uri="{FF2B5EF4-FFF2-40B4-BE49-F238E27FC236}">
                <a16:creationId xmlns:a16="http://schemas.microsoft.com/office/drawing/2014/main" id="{6E6DBD22-3079-B057-85BD-A5F2EE8A1921}"/>
              </a:ext>
            </a:extLst>
          </p:cNvPr>
          <p:cNvSpPr txBox="1"/>
          <p:nvPr/>
        </p:nvSpPr>
        <p:spPr>
          <a:xfrm>
            <a:off x="7458741" y="4399985"/>
            <a:ext cx="3665337" cy="1200329"/>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Thuộc tính này </a:t>
            </a:r>
            <a:r>
              <a:rPr lang="en-US" b="1" i="1">
                <a:solidFill>
                  <a:srgbClr val="FF0000"/>
                </a:solidFill>
                <a:latin typeface="Times New Roman" pitchFamily="18" charset="0"/>
                <a:cs typeface="Times New Roman" pitchFamily="18" charset="0"/>
              </a:rPr>
              <a:t>không áp dụng được với thẻ inline (</a:t>
            </a:r>
            <a:r>
              <a:rPr lang="en-US" b="1" i="1">
                <a:latin typeface="Times New Roman" pitchFamily="18" charset="0"/>
                <a:cs typeface="Times New Roman" pitchFamily="18" charset="0"/>
              </a:rPr>
              <a:t>Display: inline;)</a:t>
            </a:r>
          </a:p>
          <a:p>
            <a:r>
              <a:rPr lang="en-US" b="1" i="1">
                <a:solidFill>
                  <a:srgbClr val="0000CC"/>
                </a:solidFill>
                <a:latin typeface="Times New Roman" pitchFamily="18" charset="0"/>
                <a:cs typeface="Times New Roman" pitchFamily="18" charset="0"/>
              </a:rPr>
              <a:t>Áp dụng được với thẻ block và inline-block</a:t>
            </a:r>
            <a:endParaRPr lang="vi-VN" b="1" i="1">
              <a:solidFill>
                <a:srgbClr val="0000CC"/>
              </a:solidFill>
              <a:latin typeface="Times New Roman" pitchFamily="18" charset="0"/>
              <a:cs typeface="Times New Roman" pitchFamily="18" charset="0"/>
            </a:endParaRPr>
          </a:p>
        </p:txBody>
      </p:sp>
      <p:sp>
        <p:nvSpPr>
          <p:cNvPr id="23" name="TextBox 22">
            <a:extLst>
              <a:ext uri="{FF2B5EF4-FFF2-40B4-BE49-F238E27FC236}">
                <a16:creationId xmlns:a16="http://schemas.microsoft.com/office/drawing/2014/main" id="{215F2CF9-AEDA-17F9-C7DC-34FDEE6E7B8E}"/>
              </a:ext>
            </a:extLst>
          </p:cNvPr>
          <p:cNvSpPr txBox="1"/>
          <p:nvPr/>
        </p:nvSpPr>
        <p:spPr>
          <a:xfrm>
            <a:off x="4708753" y="1005786"/>
            <a:ext cx="6398013" cy="369332"/>
          </a:xfrm>
          <a:prstGeom prst="rect">
            <a:avLst/>
          </a:prstGeom>
          <a:noFill/>
        </p:spPr>
        <p:txBody>
          <a:bodyPr wrap="square">
            <a:spAutoFit/>
          </a:bodyPr>
          <a:lstStyle/>
          <a:p>
            <a:r>
              <a:rPr lang="vi-VN">
                <a:hlinkClick r:id="rId8"/>
              </a:rPr>
              <a:t>https://www.w3schools.com/css/css_pseudo_elements.asp</a:t>
            </a:r>
            <a:r>
              <a:rPr lang="en-US"/>
              <a:t> </a:t>
            </a:r>
            <a:endParaRPr lang="vi-VN"/>
          </a:p>
        </p:txBody>
      </p:sp>
      <p:grpSp>
        <p:nvGrpSpPr>
          <p:cNvPr id="14" name="Group 46">
            <a:extLst>
              <a:ext uri="{FF2B5EF4-FFF2-40B4-BE49-F238E27FC236}">
                <a16:creationId xmlns:a16="http://schemas.microsoft.com/office/drawing/2014/main" id="{F884EFB5-00AD-5CAB-4A2C-F2266A7E2F32}"/>
              </a:ext>
            </a:extLst>
          </p:cNvPr>
          <p:cNvGrpSpPr>
            <a:grpSpLocks/>
          </p:cNvGrpSpPr>
          <p:nvPr/>
        </p:nvGrpSpPr>
        <p:grpSpPr bwMode="auto">
          <a:xfrm>
            <a:off x="702179" y="712439"/>
            <a:ext cx="3434490" cy="685800"/>
            <a:chOff x="1296" y="1824"/>
            <a:chExt cx="1851" cy="432"/>
          </a:xfrm>
        </p:grpSpPr>
        <p:sp>
          <p:nvSpPr>
            <p:cNvPr id="15" name="AutoShape 47">
              <a:extLst>
                <a:ext uri="{FF2B5EF4-FFF2-40B4-BE49-F238E27FC236}">
                  <a16:creationId xmlns:a16="http://schemas.microsoft.com/office/drawing/2014/main" id="{9E2DBC25-9413-E491-3FE7-2A5D641C4B3A}"/>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B7349388-EC6E-0C77-35BF-C099E8FC2C1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0" name="Text Box 49">
              <a:extLst>
                <a:ext uri="{FF2B5EF4-FFF2-40B4-BE49-F238E27FC236}">
                  <a16:creationId xmlns:a16="http://schemas.microsoft.com/office/drawing/2014/main" id="{BDE6120E-FA22-C05F-393E-80E323F15196}"/>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Pseudo elements</a:t>
              </a:r>
              <a:endParaRPr lang="vi-VN" sz="2000" b="1">
                <a:solidFill>
                  <a:srgbClr val="CC00FF"/>
                </a:solidFill>
              </a:endParaRPr>
            </a:p>
          </p:txBody>
        </p:sp>
        <p:sp>
          <p:nvSpPr>
            <p:cNvPr id="24" name="Text Box 50">
              <a:extLst>
                <a:ext uri="{FF2B5EF4-FFF2-40B4-BE49-F238E27FC236}">
                  <a16:creationId xmlns:a16="http://schemas.microsoft.com/office/drawing/2014/main" id="{1AD697F0-0E26-DEDC-B839-9BEA6E8AB8B9}"/>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21</a:t>
              </a:r>
            </a:p>
          </p:txBody>
        </p:sp>
      </p:grpSp>
    </p:spTree>
    <p:extLst>
      <p:ext uri="{BB962C8B-B14F-4D97-AF65-F5344CB8AC3E}">
        <p14:creationId xmlns:p14="http://schemas.microsoft.com/office/powerpoint/2010/main" val="656422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17" name="Table 16">
            <a:extLst>
              <a:ext uri="{FF2B5EF4-FFF2-40B4-BE49-F238E27FC236}">
                <a16:creationId xmlns:a16="http://schemas.microsoft.com/office/drawing/2014/main" id="{610255AA-0FBE-1C61-B40E-6FC2929716EC}"/>
              </a:ext>
            </a:extLst>
          </p:cNvPr>
          <p:cNvGraphicFramePr>
            <a:graphicFrameLocks noGrp="1"/>
          </p:cNvGraphicFramePr>
          <p:nvPr/>
        </p:nvGraphicFramePr>
        <p:xfrm>
          <a:off x="1055647" y="1537940"/>
          <a:ext cx="9876758" cy="920076"/>
        </p:xfrm>
        <a:graphic>
          <a:graphicData uri="http://schemas.openxmlformats.org/drawingml/2006/table">
            <a:tbl>
              <a:tblPr firstRow="1" firstCol="1" bandRow="1">
                <a:tableStyleId>{5C22544A-7EE6-4342-B048-85BDC9FD1C3A}</a:tableStyleId>
              </a:tblPr>
              <a:tblGrid>
                <a:gridCol w="662189">
                  <a:extLst>
                    <a:ext uri="{9D8B030D-6E8A-4147-A177-3AD203B41FA5}">
                      <a16:colId xmlns:a16="http://schemas.microsoft.com/office/drawing/2014/main" val="2583722390"/>
                    </a:ext>
                  </a:extLst>
                </a:gridCol>
                <a:gridCol w="2047682">
                  <a:extLst>
                    <a:ext uri="{9D8B030D-6E8A-4147-A177-3AD203B41FA5}">
                      <a16:colId xmlns:a16="http://schemas.microsoft.com/office/drawing/2014/main" val="4049612280"/>
                    </a:ext>
                  </a:extLst>
                </a:gridCol>
                <a:gridCol w="2317485">
                  <a:extLst>
                    <a:ext uri="{9D8B030D-6E8A-4147-A177-3AD203B41FA5}">
                      <a16:colId xmlns:a16="http://schemas.microsoft.com/office/drawing/2014/main" val="661151085"/>
                    </a:ext>
                  </a:extLst>
                </a:gridCol>
                <a:gridCol w="4849402">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a:t>
                      </a: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elements</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::first-letter</a:t>
                      </a:r>
                    </a:p>
                  </a:txBody>
                  <a:tcPr marL="142875" marR="142875" marT="47625" marB="47625" anchor="ctr"/>
                </a:tc>
                <a:tc>
                  <a:txBody>
                    <a:bodyPr/>
                    <a:lstStyle/>
                    <a:p>
                      <a:r>
                        <a:rPr lang="vi-VN" sz="1800" b="1" i="1" kern="1200">
                          <a:solidFill>
                            <a:srgbClr val="CC00FF"/>
                          </a:solidFill>
                          <a:latin typeface="Times New Roman" pitchFamily="18" charset="0"/>
                          <a:ea typeface="+mn-ea"/>
                          <a:cs typeface="Times New Roman" pitchFamily="18" charset="0"/>
                        </a:rPr>
                        <a:t>p::first-letter</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a:t>
                      </a:r>
                      <a:r>
                        <a:rPr lang="it-IT" sz="1800" b="1" i="1" kern="1200">
                          <a:solidFill>
                            <a:srgbClr val="FF0000"/>
                          </a:solidFill>
                          <a:latin typeface="Times New Roman" pitchFamily="18" charset="0"/>
                          <a:ea typeface="+mn-ea"/>
                          <a:cs typeface="Times New Roman" pitchFamily="18" charset="0"/>
                        </a:rPr>
                        <a:t>chữ cái đầu tiên </a:t>
                      </a:r>
                      <a:r>
                        <a:rPr lang="it-IT" sz="1800" b="1" i="1" kern="1200">
                          <a:solidFill>
                            <a:schemeClr val="tx1"/>
                          </a:solidFill>
                          <a:latin typeface="Times New Roman" pitchFamily="18" charset="0"/>
                          <a:ea typeface="+mn-ea"/>
                          <a:cs typeface="Times New Roman" pitchFamily="18" charset="0"/>
                        </a:rPr>
                        <a:t>các thẻ &lt;p&gt;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19" name="Picture 18">
            <a:extLst>
              <a:ext uri="{FF2B5EF4-FFF2-40B4-BE49-F238E27FC236}">
                <a16:creationId xmlns:a16="http://schemas.microsoft.com/office/drawing/2014/main" id="{0AEE501F-07F5-A40B-2147-AEAECBC65356}"/>
              </a:ext>
            </a:extLst>
          </p:cNvPr>
          <p:cNvPicPr>
            <a:picLocks noChangeAspect="1"/>
          </p:cNvPicPr>
          <p:nvPr/>
        </p:nvPicPr>
        <p:blipFill>
          <a:blip r:embed="rId5"/>
          <a:stretch>
            <a:fillRect/>
          </a:stretch>
        </p:blipFill>
        <p:spPr>
          <a:xfrm>
            <a:off x="1055647" y="2597717"/>
            <a:ext cx="5400675" cy="1638300"/>
          </a:xfrm>
          <a:prstGeom prst="rect">
            <a:avLst/>
          </a:prstGeom>
        </p:spPr>
      </p:pic>
      <p:pic>
        <p:nvPicPr>
          <p:cNvPr id="15" name="Picture 14">
            <a:extLst>
              <a:ext uri="{FF2B5EF4-FFF2-40B4-BE49-F238E27FC236}">
                <a16:creationId xmlns:a16="http://schemas.microsoft.com/office/drawing/2014/main" id="{6E47CC3C-339B-AE4B-7D5E-DADCE0557C5A}"/>
              </a:ext>
            </a:extLst>
          </p:cNvPr>
          <p:cNvPicPr>
            <a:picLocks noChangeAspect="1"/>
          </p:cNvPicPr>
          <p:nvPr/>
        </p:nvPicPr>
        <p:blipFill>
          <a:blip r:embed="rId6"/>
          <a:stretch>
            <a:fillRect/>
          </a:stretch>
        </p:blipFill>
        <p:spPr>
          <a:xfrm>
            <a:off x="6984845" y="2597717"/>
            <a:ext cx="2705100" cy="1104900"/>
          </a:xfrm>
          <a:prstGeom prst="rect">
            <a:avLst/>
          </a:prstGeom>
        </p:spPr>
      </p:pic>
      <p:pic>
        <p:nvPicPr>
          <p:cNvPr id="20" name="Picture 19">
            <a:extLst>
              <a:ext uri="{FF2B5EF4-FFF2-40B4-BE49-F238E27FC236}">
                <a16:creationId xmlns:a16="http://schemas.microsoft.com/office/drawing/2014/main" id="{86209B03-772C-ADFB-9E60-D1EAD5F814AF}"/>
              </a:ext>
            </a:extLst>
          </p:cNvPr>
          <p:cNvPicPr>
            <a:picLocks noChangeAspect="1"/>
          </p:cNvPicPr>
          <p:nvPr/>
        </p:nvPicPr>
        <p:blipFill>
          <a:blip r:embed="rId7"/>
          <a:stretch>
            <a:fillRect/>
          </a:stretch>
        </p:blipFill>
        <p:spPr>
          <a:xfrm>
            <a:off x="1055647" y="4788867"/>
            <a:ext cx="5657850" cy="1495425"/>
          </a:xfrm>
          <a:prstGeom prst="rect">
            <a:avLst/>
          </a:prstGeom>
        </p:spPr>
      </p:pic>
      <p:sp>
        <p:nvSpPr>
          <p:cNvPr id="22" name="TextBox 21">
            <a:extLst>
              <a:ext uri="{FF2B5EF4-FFF2-40B4-BE49-F238E27FC236}">
                <a16:creationId xmlns:a16="http://schemas.microsoft.com/office/drawing/2014/main" id="{7AD56108-381F-EC53-FA34-34D47F625969}"/>
              </a:ext>
            </a:extLst>
          </p:cNvPr>
          <p:cNvSpPr txBox="1"/>
          <p:nvPr/>
        </p:nvSpPr>
        <p:spPr>
          <a:xfrm>
            <a:off x="4708753" y="1005786"/>
            <a:ext cx="6398013" cy="369332"/>
          </a:xfrm>
          <a:prstGeom prst="rect">
            <a:avLst/>
          </a:prstGeom>
          <a:noFill/>
        </p:spPr>
        <p:txBody>
          <a:bodyPr wrap="square">
            <a:spAutoFit/>
          </a:bodyPr>
          <a:lstStyle/>
          <a:p>
            <a:r>
              <a:rPr lang="vi-VN">
                <a:hlinkClick r:id="rId8"/>
              </a:rPr>
              <a:t>https://www.w3schools.com/css/css_pseudo_elements.asp</a:t>
            </a:r>
            <a:r>
              <a:rPr lang="en-US"/>
              <a:t> </a:t>
            </a:r>
            <a:endParaRPr lang="vi-VN"/>
          </a:p>
        </p:txBody>
      </p:sp>
      <p:grpSp>
        <p:nvGrpSpPr>
          <p:cNvPr id="14" name="Group 46">
            <a:extLst>
              <a:ext uri="{FF2B5EF4-FFF2-40B4-BE49-F238E27FC236}">
                <a16:creationId xmlns:a16="http://schemas.microsoft.com/office/drawing/2014/main" id="{B3EF551A-5795-2707-BC65-30744B534963}"/>
              </a:ext>
            </a:extLst>
          </p:cNvPr>
          <p:cNvGrpSpPr>
            <a:grpSpLocks/>
          </p:cNvGrpSpPr>
          <p:nvPr/>
        </p:nvGrpSpPr>
        <p:grpSpPr bwMode="auto">
          <a:xfrm>
            <a:off x="702179" y="712439"/>
            <a:ext cx="3434490" cy="685800"/>
            <a:chOff x="1296" y="1824"/>
            <a:chExt cx="1851" cy="432"/>
          </a:xfrm>
        </p:grpSpPr>
        <p:sp>
          <p:nvSpPr>
            <p:cNvPr id="16" name="AutoShape 47">
              <a:extLst>
                <a:ext uri="{FF2B5EF4-FFF2-40B4-BE49-F238E27FC236}">
                  <a16:creationId xmlns:a16="http://schemas.microsoft.com/office/drawing/2014/main" id="{CC0A3370-CD90-981E-46BD-1AA65BDA6492}"/>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ED9A77BC-115E-E5F4-DA53-F918FCD24A3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1" name="Text Box 49">
              <a:extLst>
                <a:ext uri="{FF2B5EF4-FFF2-40B4-BE49-F238E27FC236}">
                  <a16:creationId xmlns:a16="http://schemas.microsoft.com/office/drawing/2014/main" id="{2CF8945C-CD36-FFAF-CF14-B02198D3BC0C}"/>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Pseudo elements</a:t>
              </a:r>
              <a:endParaRPr lang="vi-VN" sz="2000" b="1">
                <a:solidFill>
                  <a:srgbClr val="CC00FF"/>
                </a:solidFill>
              </a:endParaRPr>
            </a:p>
          </p:txBody>
        </p:sp>
        <p:sp>
          <p:nvSpPr>
            <p:cNvPr id="23" name="Text Box 50">
              <a:extLst>
                <a:ext uri="{FF2B5EF4-FFF2-40B4-BE49-F238E27FC236}">
                  <a16:creationId xmlns:a16="http://schemas.microsoft.com/office/drawing/2014/main" id="{58E600F0-11BD-3743-4B16-3E840379FB80}"/>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21</a:t>
              </a:r>
            </a:p>
          </p:txBody>
        </p:sp>
      </p:grpSp>
    </p:spTree>
    <p:extLst>
      <p:ext uri="{BB962C8B-B14F-4D97-AF65-F5344CB8AC3E}">
        <p14:creationId xmlns:p14="http://schemas.microsoft.com/office/powerpoint/2010/main" val="1154874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17" name="Table 16">
            <a:extLst>
              <a:ext uri="{FF2B5EF4-FFF2-40B4-BE49-F238E27FC236}">
                <a16:creationId xmlns:a16="http://schemas.microsoft.com/office/drawing/2014/main" id="{610255AA-0FBE-1C61-B40E-6FC2929716EC}"/>
              </a:ext>
            </a:extLst>
          </p:cNvPr>
          <p:cNvGraphicFramePr>
            <a:graphicFrameLocks noGrp="1"/>
          </p:cNvGraphicFramePr>
          <p:nvPr>
            <p:extLst>
              <p:ext uri="{D42A27DB-BD31-4B8C-83A1-F6EECF244321}">
                <p14:modId xmlns:p14="http://schemas.microsoft.com/office/powerpoint/2010/main" val="2143886086"/>
              </p:ext>
            </p:extLst>
          </p:nvPr>
        </p:nvGraphicFramePr>
        <p:xfrm>
          <a:off x="1055647" y="1537940"/>
          <a:ext cx="10675437" cy="920076"/>
        </p:xfrm>
        <a:graphic>
          <a:graphicData uri="http://schemas.openxmlformats.org/drawingml/2006/table">
            <a:tbl>
              <a:tblPr firstRow="1" firstCol="1" bandRow="1">
                <a:tableStyleId>{5C22544A-7EE6-4342-B048-85BDC9FD1C3A}</a:tableStyleId>
              </a:tblPr>
              <a:tblGrid>
                <a:gridCol w="715737">
                  <a:extLst>
                    <a:ext uri="{9D8B030D-6E8A-4147-A177-3AD203B41FA5}">
                      <a16:colId xmlns:a16="http://schemas.microsoft.com/office/drawing/2014/main" val="2583722390"/>
                    </a:ext>
                  </a:extLst>
                </a:gridCol>
                <a:gridCol w="2213267">
                  <a:extLst>
                    <a:ext uri="{9D8B030D-6E8A-4147-A177-3AD203B41FA5}">
                      <a16:colId xmlns:a16="http://schemas.microsoft.com/office/drawing/2014/main" val="4049612280"/>
                    </a:ext>
                  </a:extLst>
                </a:gridCol>
                <a:gridCol w="2504887">
                  <a:extLst>
                    <a:ext uri="{9D8B030D-6E8A-4147-A177-3AD203B41FA5}">
                      <a16:colId xmlns:a16="http://schemas.microsoft.com/office/drawing/2014/main" val="661151085"/>
                    </a:ext>
                  </a:extLst>
                </a:gridCol>
                <a:gridCol w="524154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a:t>
                      </a: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elements</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::selection</a:t>
                      </a:r>
                    </a:p>
                  </a:txBody>
                  <a:tcPr marL="142875" marR="142875" marT="47625" marB="47625" anchor="ctr"/>
                </a:tc>
                <a:tc>
                  <a:txBody>
                    <a:bodyPr/>
                    <a:lstStyle/>
                    <a:p>
                      <a:r>
                        <a:rPr lang="vi-VN" sz="1800" b="1" i="1" kern="1200">
                          <a:solidFill>
                            <a:srgbClr val="CC00FF"/>
                          </a:solidFill>
                          <a:latin typeface="Times New Roman" pitchFamily="18" charset="0"/>
                          <a:ea typeface="+mn-ea"/>
                          <a:cs typeface="Times New Roman" pitchFamily="18" charset="0"/>
                        </a:rPr>
                        <a:t>p::selection</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a:t>
                      </a:r>
                      <a:r>
                        <a:rPr lang="it-IT" sz="1800" b="1" i="1" kern="1200">
                          <a:solidFill>
                            <a:srgbClr val="FF0000"/>
                          </a:solidFill>
                          <a:latin typeface="Times New Roman" pitchFamily="18" charset="0"/>
                          <a:ea typeface="+mn-ea"/>
                          <a:cs typeface="Times New Roman" pitchFamily="18" charset="0"/>
                        </a:rPr>
                        <a:t>vùng đang được bôi đen </a:t>
                      </a:r>
                      <a:r>
                        <a:rPr lang="it-IT" sz="1800" b="1" i="1" kern="1200">
                          <a:solidFill>
                            <a:schemeClr val="tx1"/>
                          </a:solidFill>
                          <a:latin typeface="Times New Roman" pitchFamily="18" charset="0"/>
                          <a:ea typeface="+mn-ea"/>
                          <a:cs typeface="Times New Roman" pitchFamily="18" charset="0"/>
                        </a:rPr>
                        <a:t>các thẻ &lt;p&gt;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19" name="Picture 18">
            <a:extLst>
              <a:ext uri="{FF2B5EF4-FFF2-40B4-BE49-F238E27FC236}">
                <a16:creationId xmlns:a16="http://schemas.microsoft.com/office/drawing/2014/main" id="{0AEE501F-07F5-A40B-2147-AEAECBC65356}"/>
              </a:ext>
            </a:extLst>
          </p:cNvPr>
          <p:cNvPicPr>
            <a:picLocks noChangeAspect="1"/>
          </p:cNvPicPr>
          <p:nvPr/>
        </p:nvPicPr>
        <p:blipFill>
          <a:blip r:embed="rId5"/>
          <a:stretch>
            <a:fillRect/>
          </a:stretch>
        </p:blipFill>
        <p:spPr>
          <a:xfrm>
            <a:off x="1055647" y="2597717"/>
            <a:ext cx="5400675" cy="1638300"/>
          </a:xfrm>
          <a:prstGeom prst="rect">
            <a:avLst/>
          </a:prstGeom>
        </p:spPr>
      </p:pic>
      <p:sp>
        <p:nvSpPr>
          <p:cNvPr id="22" name="TextBox 21">
            <a:extLst>
              <a:ext uri="{FF2B5EF4-FFF2-40B4-BE49-F238E27FC236}">
                <a16:creationId xmlns:a16="http://schemas.microsoft.com/office/drawing/2014/main" id="{7AD56108-381F-EC53-FA34-34D47F625969}"/>
              </a:ext>
            </a:extLst>
          </p:cNvPr>
          <p:cNvSpPr txBox="1"/>
          <p:nvPr/>
        </p:nvSpPr>
        <p:spPr>
          <a:xfrm>
            <a:off x="4708753" y="1005786"/>
            <a:ext cx="6398013" cy="369332"/>
          </a:xfrm>
          <a:prstGeom prst="rect">
            <a:avLst/>
          </a:prstGeom>
          <a:noFill/>
        </p:spPr>
        <p:txBody>
          <a:bodyPr wrap="square">
            <a:spAutoFit/>
          </a:bodyPr>
          <a:lstStyle/>
          <a:p>
            <a:r>
              <a:rPr lang="vi-VN">
                <a:hlinkClick r:id="rId6"/>
              </a:rPr>
              <a:t>https://www.w3schools.com/css/css_pseudo_elements.asp</a:t>
            </a:r>
            <a:r>
              <a:rPr lang="en-US"/>
              <a:t> </a:t>
            </a:r>
            <a:endParaRPr lang="vi-VN"/>
          </a:p>
        </p:txBody>
      </p:sp>
      <p:pic>
        <p:nvPicPr>
          <p:cNvPr id="16" name="Picture 15">
            <a:extLst>
              <a:ext uri="{FF2B5EF4-FFF2-40B4-BE49-F238E27FC236}">
                <a16:creationId xmlns:a16="http://schemas.microsoft.com/office/drawing/2014/main" id="{3F2199A9-876F-9716-B338-F4A1288A3208}"/>
              </a:ext>
            </a:extLst>
          </p:cNvPr>
          <p:cNvPicPr>
            <a:picLocks noChangeAspect="1"/>
          </p:cNvPicPr>
          <p:nvPr/>
        </p:nvPicPr>
        <p:blipFill>
          <a:blip r:embed="rId7"/>
          <a:stretch>
            <a:fillRect/>
          </a:stretch>
        </p:blipFill>
        <p:spPr>
          <a:xfrm>
            <a:off x="991787" y="4621561"/>
            <a:ext cx="5581650" cy="1524000"/>
          </a:xfrm>
          <a:prstGeom prst="rect">
            <a:avLst/>
          </a:prstGeom>
        </p:spPr>
      </p:pic>
      <p:pic>
        <p:nvPicPr>
          <p:cNvPr id="21" name="Picture 20">
            <a:extLst>
              <a:ext uri="{FF2B5EF4-FFF2-40B4-BE49-F238E27FC236}">
                <a16:creationId xmlns:a16="http://schemas.microsoft.com/office/drawing/2014/main" id="{FDF4EB91-C9CD-D412-9407-A0F24351BF59}"/>
              </a:ext>
            </a:extLst>
          </p:cNvPr>
          <p:cNvPicPr>
            <a:picLocks noChangeAspect="1"/>
          </p:cNvPicPr>
          <p:nvPr/>
        </p:nvPicPr>
        <p:blipFill>
          <a:blip r:embed="rId8"/>
          <a:stretch>
            <a:fillRect/>
          </a:stretch>
        </p:blipFill>
        <p:spPr>
          <a:xfrm>
            <a:off x="6817692" y="4566339"/>
            <a:ext cx="4600575" cy="1285875"/>
          </a:xfrm>
          <a:prstGeom prst="rect">
            <a:avLst/>
          </a:prstGeom>
        </p:spPr>
      </p:pic>
      <p:sp>
        <p:nvSpPr>
          <p:cNvPr id="23" name="TextBox 22">
            <a:extLst>
              <a:ext uri="{FF2B5EF4-FFF2-40B4-BE49-F238E27FC236}">
                <a16:creationId xmlns:a16="http://schemas.microsoft.com/office/drawing/2014/main" id="{3A45DE06-00BD-E709-A873-F2D48EB5AF3A}"/>
              </a:ext>
            </a:extLst>
          </p:cNvPr>
          <p:cNvSpPr txBox="1"/>
          <p:nvPr/>
        </p:nvSpPr>
        <p:spPr>
          <a:xfrm>
            <a:off x="6817692" y="5985395"/>
            <a:ext cx="2231204" cy="369332"/>
          </a:xfrm>
          <a:prstGeom prst="rect">
            <a:avLst/>
          </a:prstGeom>
          <a:solidFill>
            <a:srgbClr val="FFFF00"/>
          </a:solidFill>
        </p:spPr>
        <p:txBody>
          <a:bodyPr wrap="square">
            <a:spAutoFit/>
          </a:bodyPr>
          <a:lstStyle/>
          <a:p>
            <a:r>
              <a:rPr lang="en-US" b="1" i="1">
                <a:latin typeface="Times New Roman" pitchFamily="18" charset="0"/>
                <a:cs typeface="Times New Roman" pitchFamily="18" charset="0"/>
              </a:rPr>
              <a:t>Bôi đen có nền vàng</a:t>
            </a:r>
            <a:endParaRPr lang="vi-VN" b="1" i="1">
              <a:solidFill>
                <a:srgbClr val="0000CC"/>
              </a:solidFill>
              <a:latin typeface="Times New Roman" pitchFamily="18" charset="0"/>
              <a:cs typeface="Times New Roman" pitchFamily="18" charset="0"/>
            </a:endParaRPr>
          </a:p>
        </p:txBody>
      </p:sp>
      <p:grpSp>
        <p:nvGrpSpPr>
          <p:cNvPr id="14" name="Group 46">
            <a:extLst>
              <a:ext uri="{FF2B5EF4-FFF2-40B4-BE49-F238E27FC236}">
                <a16:creationId xmlns:a16="http://schemas.microsoft.com/office/drawing/2014/main" id="{C9F6A96F-029F-72E4-6E84-D2BBBFE125C3}"/>
              </a:ext>
            </a:extLst>
          </p:cNvPr>
          <p:cNvGrpSpPr>
            <a:grpSpLocks/>
          </p:cNvGrpSpPr>
          <p:nvPr/>
        </p:nvGrpSpPr>
        <p:grpSpPr bwMode="auto">
          <a:xfrm>
            <a:off x="702179" y="712439"/>
            <a:ext cx="3434490" cy="685800"/>
            <a:chOff x="1296" y="1824"/>
            <a:chExt cx="1851" cy="432"/>
          </a:xfrm>
        </p:grpSpPr>
        <p:sp>
          <p:nvSpPr>
            <p:cNvPr id="18" name="AutoShape 47">
              <a:extLst>
                <a:ext uri="{FF2B5EF4-FFF2-40B4-BE49-F238E27FC236}">
                  <a16:creationId xmlns:a16="http://schemas.microsoft.com/office/drawing/2014/main" id="{1CF71D01-2E2E-DFD2-0032-618D028CAB7D}"/>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0" name="AutoShape 48">
              <a:extLst>
                <a:ext uri="{FF2B5EF4-FFF2-40B4-BE49-F238E27FC236}">
                  <a16:creationId xmlns:a16="http://schemas.microsoft.com/office/drawing/2014/main" id="{828C0E24-E201-B3E2-F4DD-E272A8A5918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4" name="Text Box 49">
              <a:extLst>
                <a:ext uri="{FF2B5EF4-FFF2-40B4-BE49-F238E27FC236}">
                  <a16:creationId xmlns:a16="http://schemas.microsoft.com/office/drawing/2014/main" id="{2EF25B75-CA69-A837-CDC8-BAF6A3CC43E3}"/>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Pseudo elements</a:t>
              </a:r>
              <a:endParaRPr lang="vi-VN" sz="2000" b="1">
                <a:solidFill>
                  <a:srgbClr val="CC00FF"/>
                </a:solidFill>
              </a:endParaRPr>
            </a:p>
          </p:txBody>
        </p:sp>
        <p:sp>
          <p:nvSpPr>
            <p:cNvPr id="25" name="Text Box 50">
              <a:extLst>
                <a:ext uri="{FF2B5EF4-FFF2-40B4-BE49-F238E27FC236}">
                  <a16:creationId xmlns:a16="http://schemas.microsoft.com/office/drawing/2014/main" id="{7F060CE7-19FD-D70B-4E1A-00B45EE24D5B}"/>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21</a:t>
              </a:r>
            </a:p>
          </p:txBody>
        </p:sp>
      </p:grpSp>
    </p:spTree>
    <p:extLst>
      <p:ext uri="{BB962C8B-B14F-4D97-AF65-F5344CB8AC3E}">
        <p14:creationId xmlns:p14="http://schemas.microsoft.com/office/powerpoint/2010/main" val="1530422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17" name="Table 16">
            <a:extLst>
              <a:ext uri="{FF2B5EF4-FFF2-40B4-BE49-F238E27FC236}">
                <a16:creationId xmlns:a16="http://schemas.microsoft.com/office/drawing/2014/main" id="{610255AA-0FBE-1C61-B40E-6FC2929716EC}"/>
              </a:ext>
            </a:extLst>
          </p:cNvPr>
          <p:cNvGraphicFramePr>
            <a:graphicFrameLocks noGrp="1"/>
          </p:cNvGraphicFramePr>
          <p:nvPr/>
        </p:nvGraphicFramePr>
        <p:xfrm>
          <a:off x="1055647" y="1537940"/>
          <a:ext cx="10675437" cy="920076"/>
        </p:xfrm>
        <a:graphic>
          <a:graphicData uri="http://schemas.openxmlformats.org/drawingml/2006/table">
            <a:tbl>
              <a:tblPr firstRow="1" firstCol="1" bandRow="1">
                <a:tableStyleId>{5C22544A-7EE6-4342-B048-85BDC9FD1C3A}</a:tableStyleId>
              </a:tblPr>
              <a:tblGrid>
                <a:gridCol w="715737">
                  <a:extLst>
                    <a:ext uri="{9D8B030D-6E8A-4147-A177-3AD203B41FA5}">
                      <a16:colId xmlns:a16="http://schemas.microsoft.com/office/drawing/2014/main" val="2583722390"/>
                    </a:ext>
                  </a:extLst>
                </a:gridCol>
                <a:gridCol w="2213267">
                  <a:extLst>
                    <a:ext uri="{9D8B030D-6E8A-4147-A177-3AD203B41FA5}">
                      <a16:colId xmlns:a16="http://schemas.microsoft.com/office/drawing/2014/main" val="4049612280"/>
                    </a:ext>
                  </a:extLst>
                </a:gridCol>
                <a:gridCol w="2504887">
                  <a:extLst>
                    <a:ext uri="{9D8B030D-6E8A-4147-A177-3AD203B41FA5}">
                      <a16:colId xmlns:a16="http://schemas.microsoft.com/office/drawing/2014/main" val="661151085"/>
                    </a:ext>
                  </a:extLst>
                </a:gridCol>
                <a:gridCol w="524154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a:t>
                      </a: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elements</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::marker</a:t>
                      </a:r>
                    </a:p>
                  </a:txBody>
                  <a:tcPr marL="142875" marR="142875" marT="47625" marB="47625" anchor="ctr"/>
                </a:tc>
                <a:tc>
                  <a:txBody>
                    <a:bodyPr/>
                    <a:lstStyle/>
                    <a:p>
                      <a:r>
                        <a:rPr lang="vi-VN" sz="1800" b="1" i="1" kern="1200">
                          <a:solidFill>
                            <a:srgbClr val="CC00FF"/>
                          </a:solidFill>
                          <a:latin typeface="Times New Roman" pitchFamily="18" charset="0"/>
                          <a:ea typeface="+mn-ea"/>
                          <a:cs typeface="Times New Roman" pitchFamily="18" charset="0"/>
                        </a:rPr>
                        <a:t>li::marker</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a:t>
                      </a:r>
                      <a:r>
                        <a:rPr lang="it-IT" sz="1800" b="1" i="1" kern="1200">
                          <a:solidFill>
                            <a:srgbClr val="FF0000"/>
                          </a:solidFill>
                          <a:latin typeface="Times New Roman" pitchFamily="18" charset="0"/>
                          <a:ea typeface="+mn-ea"/>
                          <a:cs typeface="Times New Roman" pitchFamily="18" charset="0"/>
                        </a:rPr>
                        <a:t>các điểm đánh dấu của các phần từ li </a:t>
                      </a:r>
                      <a:r>
                        <a:rPr lang="it-IT" sz="1800" b="1" i="1" kern="1200">
                          <a:solidFill>
                            <a:schemeClr val="tx1"/>
                          </a:solidFill>
                          <a:latin typeface="Times New Roman" pitchFamily="18" charset="0"/>
                          <a:ea typeface="+mn-ea"/>
                          <a:cs typeface="Times New Roman" pitchFamily="18" charset="0"/>
                        </a:rPr>
                        <a:t>&lt;p&gt;</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sp>
        <p:nvSpPr>
          <p:cNvPr id="22" name="TextBox 21">
            <a:extLst>
              <a:ext uri="{FF2B5EF4-FFF2-40B4-BE49-F238E27FC236}">
                <a16:creationId xmlns:a16="http://schemas.microsoft.com/office/drawing/2014/main" id="{7AD56108-381F-EC53-FA34-34D47F625969}"/>
              </a:ext>
            </a:extLst>
          </p:cNvPr>
          <p:cNvSpPr txBox="1"/>
          <p:nvPr/>
        </p:nvSpPr>
        <p:spPr>
          <a:xfrm>
            <a:off x="4708753" y="1005786"/>
            <a:ext cx="6398013" cy="369332"/>
          </a:xfrm>
          <a:prstGeom prst="rect">
            <a:avLst/>
          </a:prstGeom>
          <a:noFill/>
        </p:spPr>
        <p:txBody>
          <a:bodyPr wrap="square">
            <a:spAutoFit/>
          </a:bodyPr>
          <a:lstStyle/>
          <a:p>
            <a:r>
              <a:rPr lang="vi-VN">
                <a:hlinkClick r:id="rId5"/>
              </a:rPr>
              <a:t>https://www.w3schools.com/css/css_pseudo_elements.asp</a:t>
            </a:r>
            <a:r>
              <a:rPr lang="en-US"/>
              <a:t> </a:t>
            </a:r>
            <a:endParaRPr lang="vi-VN"/>
          </a:p>
        </p:txBody>
      </p:sp>
      <p:pic>
        <p:nvPicPr>
          <p:cNvPr id="18" name="Picture 17">
            <a:extLst>
              <a:ext uri="{FF2B5EF4-FFF2-40B4-BE49-F238E27FC236}">
                <a16:creationId xmlns:a16="http://schemas.microsoft.com/office/drawing/2014/main" id="{DB6F2C85-145D-E3E6-10F6-DDB22231D1A6}"/>
              </a:ext>
            </a:extLst>
          </p:cNvPr>
          <p:cNvPicPr>
            <a:picLocks noChangeAspect="1"/>
          </p:cNvPicPr>
          <p:nvPr/>
        </p:nvPicPr>
        <p:blipFill>
          <a:blip r:embed="rId6"/>
          <a:stretch>
            <a:fillRect/>
          </a:stretch>
        </p:blipFill>
        <p:spPr>
          <a:xfrm>
            <a:off x="1088021" y="2707254"/>
            <a:ext cx="2047875" cy="1285875"/>
          </a:xfrm>
          <a:prstGeom prst="rect">
            <a:avLst/>
          </a:prstGeom>
        </p:spPr>
      </p:pic>
      <p:pic>
        <p:nvPicPr>
          <p:cNvPr id="24" name="Picture 23">
            <a:extLst>
              <a:ext uri="{FF2B5EF4-FFF2-40B4-BE49-F238E27FC236}">
                <a16:creationId xmlns:a16="http://schemas.microsoft.com/office/drawing/2014/main" id="{E6178BB4-28EE-A785-C6B3-780877669CDE}"/>
              </a:ext>
            </a:extLst>
          </p:cNvPr>
          <p:cNvPicPr>
            <a:picLocks noChangeAspect="1"/>
          </p:cNvPicPr>
          <p:nvPr/>
        </p:nvPicPr>
        <p:blipFill>
          <a:blip r:embed="rId7"/>
          <a:stretch>
            <a:fillRect/>
          </a:stretch>
        </p:blipFill>
        <p:spPr>
          <a:xfrm>
            <a:off x="4059740" y="2773928"/>
            <a:ext cx="4667250" cy="1152525"/>
          </a:xfrm>
          <a:prstGeom prst="rect">
            <a:avLst/>
          </a:prstGeom>
        </p:spPr>
      </p:pic>
      <p:pic>
        <p:nvPicPr>
          <p:cNvPr id="26" name="Picture 25">
            <a:extLst>
              <a:ext uri="{FF2B5EF4-FFF2-40B4-BE49-F238E27FC236}">
                <a16:creationId xmlns:a16="http://schemas.microsoft.com/office/drawing/2014/main" id="{BEC0FFD7-1AC6-F7B1-D695-5C96E39C4F15}"/>
              </a:ext>
            </a:extLst>
          </p:cNvPr>
          <p:cNvPicPr>
            <a:picLocks noChangeAspect="1"/>
          </p:cNvPicPr>
          <p:nvPr/>
        </p:nvPicPr>
        <p:blipFill>
          <a:blip r:embed="rId8"/>
          <a:stretch>
            <a:fillRect/>
          </a:stretch>
        </p:blipFill>
        <p:spPr>
          <a:xfrm>
            <a:off x="1055647" y="4383258"/>
            <a:ext cx="1695450" cy="1619250"/>
          </a:xfrm>
          <a:prstGeom prst="rect">
            <a:avLst/>
          </a:prstGeom>
        </p:spPr>
      </p:pic>
      <p:sp>
        <p:nvSpPr>
          <p:cNvPr id="27" name="Arrow: Right 26">
            <a:extLst>
              <a:ext uri="{FF2B5EF4-FFF2-40B4-BE49-F238E27FC236}">
                <a16:creationId xmlns:a16="http://schemas.microsoft.com/office/drawing/2014/main" id="{FA92862C-FDE7-A6A4-B0C6-CED2AA361A34}"/>
              </a:ext>
            </a:extLst>
          </p:cNvPr>
          <p:cNvSpPr/>
          <p:nvPr/>
        </p:nvSpPr>
        <p:spPr>
          <a:xfrm>
            <a:off x="3579541" y="4951141"/>
            <a:ext cx="480199" cy="368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9" name="Picture 28">
            <a:extLst>
              <a:ext uri="{FF2B5EF4-FFF2-40B4-BE49-F238E27FC236}">
                <a16:creationId xmlns:a16="http://schemas.microsoft.com/office/drawing/2014/main" id="{27F95473-B7CA-BBB8-8796-33F80BFE259D}"/>
              </a:ext>
            </a:extLst>
          </p:cNvPr>
          <p:cNvPicPr>
            <a:picLocks noChangeAspect="1"/>
          </p:cNvPicPr>
          <p:nvPr/>
        </p:nvPicPr>
        <p:blipFill>
          <a:blip r:embed="rId9"/>
          <a:stretch>
            <a:fillRect/>
          </a:stretch>
        </p:blipFill>
        <p:spPr>
          <a:xfrm>
            <a:off x="4888184" y="4383258"/>
            <a:ext cx="1666875" cy="1447800"/>
          </a:xfrm>
          <a:prstGeom prst="rect">
            <a:avLst/>
          </a:prstGeom>
        </p:spPr>
      </p:pic>
      <p:grpSp>
        <p:nvGrpSpPr>
          <p:cNvPr id="14" name="Group 46">
            <a:extLst>
              <a:ext uri="{FF2B5EF4-FFF2-40B4-BE49-F238E27FC236}">
                <a16:creationId xmlns:a16="http://schemas.microsoft.com/office/drawing/2014/main" id="{3B15590C-F0B2-B1A4-C782-74D53C8B1C80}"/>
              </a:ext>
            </a:extLst>
          </p:cNvPr>
          <p:cNvGrpSpPr>
            <a:grpSpLocks/>
          </p:cNvGrpSpPr>
          <p:nvPr/>
        </p:nvGrpSpPr>
        <p:grpSpPr bwMode="auto">
          <a:xfrm>
            <a:off x="702179" y="712439"/>
            <a:ext cx="3434490" cy="685800"/>
            <a:chOff x="1296" y="1824"/>
            <a:chExt cx="1851" cy="432"/>
          </a:xfrm>
        </p:grpSpPr>
        <p:sp>
          <p:nvSpPr>
            <p:cNvPr id="15" name="AutoShape 47">
              <a:extLst>
                <a:ext uri="{FF2B5EF4-FFF2-40B4-BE49-F238E27FC236}">
                  <a16:creationId xmlns:a16="http://schemas.microsoft.com/office/drawing/2014/main" id="{86819917-62BB-E801-0737-FA245C918894}"/>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E9A04C48-E7C1-3CAD-AD92-CF6D5BE2F79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B947CB9A-BA71-C93D-6BD6-0F2BD1BD1D1A}"/>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Pseudo elements</a:t>
              </a:r>
              <a:endParaRPr lang="vi-VN" sz="2000" b="1">
                <a:solidFill>
                  <a:srgbClr val="CC00FF"/>
                </a:solidFill>
              </a:endParaRPr>
            </a:p>
          </p:txBody>
        </p:sp>
        <p:sp>
          <p:nvSpPr>
            <p:cNvPr id="20" name="Text Box 50">
              <a:extLst>
                <a:ext uri="{FF2B5EF4-FFF2-40B4-BE49-F238E27FC236}">
                  <a16:creationId xmlns:a16="http://schemas.microsoft.com/office/drawing/2014/main" id="{A6CA4AE3-1C3A-A6B9-1A5C-869FEF21B6D3}"/>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21</a:t>
              </a:r>
            </a:p>
          </p:txBody>
        </p:sp>
      </p:grpSp>
    </p:spTree>
    <p:extLst>
      <p:ext uri="{BB962C8B-B14F-4D97-AF65-F5344CB8AC3E}">
        <p14:creationId xmlns:p14="http://schemas.microsoft.com/office/powerpoint/2010/main" val="3943355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17" name="Table 16">
            <a:extLst>
              <a:ext uri="{FF2B5EF4-FFF2-40B4-BE49-F238E27FC236}">
                <a16:creationId xmlns:a16="http://schemas.microsoft.com/office/drawing/2014/main" id="{610255AA-0FBE-1C61-B40E-6FC2929716EC}"/>
              </a:ext>
            </a:extLst>
          </p:cNvPr>
          <p:cNvGraphicFramePr>
            <a:graphicFrameLocks noGrp="1"/>
          </p:cNvGraphicFramePr>
          <p:nvPr/>
        </p:nvGraphicFramePr>
        <p:xfrm>
          <a:off x="1055647" y="1537940"/>
          <a:ext cx="10675437" cy="1289646"/>
        </p:xfrm>
        <a:graphic>
          <a:graphicData uri="http://schemas.openxmlformats.org/drawingml/2006/table">
            <a:tbl>
              <a:tblPr firstRow="1" firstCol="1" bandRow="1">
                <a:tableStyleId>{5C22544A-7EE6-4342-B048-85BDC9FD1C3A}</a:tableStyleId>
              </a:tblPr>
              <a:tblGrid>
                <a:gridCol w="715737">
                  <a:extLst>
                    <a:ext uri="{9D8B030D-6E8A-4147-A177-3AD203B41FA5}">
                      <a16:colId xmlns:a16="http://schemas.microsoft.com/office/drawing/2014/main" val="2583722390"/>
                    </a:ext>
                  </a:extLst>
                </a:gridCol>
                <a:gridCol w="2213267">
                  <a:extLst>
                    <a:ext uri="{9D8B030D-6E8A-4147-A177-3AD203B41FA5}">
                      <a16:colId xmlns:a16="http://schemas.microsoft.com/office/drawing/2014/main" val="4049612280"/>
                    </a:ext>
                  </a:extLst>
                </a:gridCol>
                <a:gridCol w="2504887">
                  <a:extLst>
                    <a:ext uri="{9D8B030D-6E8A-4147-A177-3AD203B41FA5}">
                      <a16:colId xmlns:a16="http://schemas.microsoft.com/office/drawing/2014/main" val="661151085"/>
                    </a:ext>
                  </a:extLst>
                </a:gridCol>
                <a:gridCol w="524154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a:t>
                      </a: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elements</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::before</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rgbClr val="CC00FF"/>
                          </a:solidFill>
                          <a:latin typeface="Times New Roman" pitchFamily="18" charset="0"/>
                          <a:ea typeface="+mn-ea"/>
                          <a:cs typeface="Times New Roman" pitchFamily="18" charset="0"/>
                        </a:rPr>
                        <a:t>.box</a:t>
                      </a:r>
                      <a:r>
                        <a:rPr lang="vi-VN" sz="1800" b="1" i="1" kern="1200">
                          <a:solidFill>
                            <a:srgbClr val="CC00FF"/>
                          </a:solidFill>
                          <a:latin typeface="Times New Roman" pitchFamily="18" charset="0"/>
                          <a:ea typeface="+mn-ea"/>
                          <a:cs typeface="Times New Roman" pitchFamily="18" charset="0"/>
                        </a:rPr>
                        <a:t>::before</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i="1" kern="1200">
                          <a:solidFill>
                            <a:schemeClr val="tx1"/>
                          </a:solidFill>
                          <a:latin typeface="Times New Roman" pitchFamily="18" charset="0"/>
                          <a:ea typeface="+mn-ea"/>
                          <a:cs typeface="Times New Roman" pitchFamily="18" charset="0"/>
                        </a:rPr>
                        <a:t>Thêm </a:t>
                      </a:r>
                      <a:r>
                        <a:rPr lang="it-IT" sz="1800" b="1" i="1" kern="1200">
                          <a:solidFill>
                            <a:srgbClr val="FF0000"/>
                          </a:solidFill>
                          <a:latin typeface="Times New Roman" pitchFamily="18" charset="0"/>
                          <a:ea typeface="+mn-ea"/>
                          <a:cs typeface="Times New Roman" pitchFamily="18" charset="0"/>
                        </a:rPr>
                        <a:t>phần tử vào đằng trước class </a:t>
                      </a:r>
                      <a:r>
                        <a:rPr lang="it-IT" sz="1800" b="1" i="1" kern="1200">
                          <a:solidFill>
                            <a:schemeClr val="tx1"/>
                          </a:solidFill>
                          <a:latin typeface="Times New Roman" pitchFamily="18" charset="0"/>
                          <a:ea typeface="+mn-ea"/>
                          <a:cs typeface="Times New Roman" pitchFamily="18" charset="0"/>
                        </a:rPr>
                        <a:t>box</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1" i="1" kern="1200">
                          <a:solidFill>
                            <a:srgbClr val="FF0000"/>
                          </a:solidFill>
                          <a:latin typeface="Times New Roman" pitchFamily="18" charset="0"/>
                          <a:ea typeface="+mn-ea"/>
                          <a:cs typeface="Times New Roman" pitchFamily="18" charset="0"/>
                        </a:rPr>
                        <a:t>::after</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rgbClr val="CC00FF"/>
                          </a:solidFill>
                          <a:latin typeface="Times New Roman" pitchFamily="18" charset="0"/>
                          <a:ea typeface="+mn-ea"/>
                          <a:cs typeface="Times New Roman" pitchFamily="18" charset="0"/>
                        </a:rPr>
                        <a:t>.box</a:t>
                      </a:r>
                      <a:r>
                        <a:rPr lang="vi-VN" sz="1800" b="1" i="1" kern="1200">
                          <a:solidFill>
                            <a:srgbClr val="CC00FF"/>
                          </a:solidFill>
                          <a:latin typeface="Times New Roman" pitchFamily="18" charset="0"/>
                          <a:ea typeface="+mn-ea"/>
                          <a:cs typeface="Times New Roman" pitchFamily="18" charset="0"/>
                        </a:rPr>
                        <a:t>::after</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i="1" kern="1200">
                          <a:solidFill>
                            <a:schemeClr val="tx1"/>
                          </a:solidFill>
                          <a:latin typeface="Times New Roman" pitchFamily="18" charset="0"/>
                          <a:ea typeface="+mn-ea"/>
                          <a:cs typeface="Times New Roman" pitchFamily="18" charset="0"/>
                        </a:rPr>
                        <a:t>Thêm </a:t>
                      </a:r>
                      <a:r>
                        <a:rPr lang="it-IT" sz="1800" b="1" i="1" kern="1200">
                          <a:solidFill>
                            <a:srgbClr val="FF0000"/>
                          </a:solidFill>
                          <a:latin typeface="Times New Roman" pitchFamily="18" charset="0"/>
                          <a:ea typeface="+mn-ea"/>
                          <a:cs typeface="Times New Roman" pitchFamily="18" charset="0"/>
                        </a:rPr>
                        <a:t>phần tử vào đằng sau class </a:t>
                      </a:r>
                      <a:r>
                        <a:rPr lang="it-IT" sz="1800" b="1" i="1" kern="1200">
                          <a:solidFill>
                            <a:schemeClr val="tx1"/>
                          </a:solidFill>
                          <a:latin typeface="Times New Roman" pitchFamily="18" charset="0"/>
                          <a:ea typeface="+mn-ea"/>
                          <a:cs typeface="Times New Roman" pitchFamily="18" charset="0"/>
                        </a:rPr>
                        <a:t>box</a:t>
                      </a:r>
                      <a:endParaRPr lang="it-IT"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2430211358"/>
                  </a:ext>
                </a:extLst>
              </a:tr>
            </a:tbl>
          </a:graphicData>
        </a:graphic>
      </p:graphicFrame>
      <p:sp>
        <p:nvSpPr>
          <p:cNvPr id="22" name="TextBox 21">
            <a:extLst>
              <a:ext uri="{FF2B5EF4-FFF2-40B4-BE49-F238E27FC236}">
                <a16:creationId xmlns:a16="http://schemas.microsoft.com/office/drawing/2014/main" id="{7AD56108-381F-EC53-FA34-34D47F625969}"/>
              </a:ext>
            </a:extLst>
          </p:cNvPr>
          <p:cNvSpPr txBox="1"/>
          <p:nvPr/>
        </p:nvSpPr>
        <p:spPr>
          <a:xfrm>
            <a:off x="4708753" y="1005786"/>
            <a:ext cx="6398013" cy="369332"/>
          </a:xfrm>
          <a:prstGeom prst="rect">
            <a:avLst/>
          </a:prstGeom>
          <a:noFill/>
        </p:spPr>
        <p:txBody>
          <a:bodyPr wrap="square">
            <a:spAutoFit/>
          </a:bodyPr>
          <a:lstStyle/>
          <a:p>
            <a:r>
              <a:rPr lang="vi-VN">
                <a:hlinkClick r:id="rId5"/>
              </a:rPr>
              <a:t>https://www.w3schools.com/css/css_pseudo_elements.asp</a:t>
            </a:r>
            <a:r>
              <a:rPr lang="en-US"/>
              <a:t> </a:t>
            </a:r>
            <a:endParaRPr lang="vi-VN"/>
          </a:p>
        </p:txBody>
      </p:sp>
      <p:pic>
        <p:nvPicPr>
          <p:cNvPr id="15" name="Picture 14">
            <a:extLst>
              <a:ext uri="{FF2B5EF4-FFF2-40B4-BE49-F238E27FC236}">
                <a16:creationId xmlns:a16="http://schemas.microsoft.com/office/drawing/2014/main" id="{AB48B1E6-3CDD-730E-A4CB-8744F0B304D0}"/>
              </a:ext>
            </a:extLst>
          </p:cNvPr>
          <p:cNvPicPr>
            <a:picLocks noChangeAspect="1"/>
          </p:cNvPicPr>
          <p:nvPr/>
        </p:nvPicPr>
        <p:blipFill>
          <a:blip r:embed="rId6"/>
          <a:stretch>
            <a:fillRect/>
          </a:stretch>
        </p:blipFill>
        <p:spPr>
          <a:xfrm>
            <a:off x="4136669" y="2957860"/>
            <a:ext cx="3686175" cy="2362200"/>
          </a:xfrm>
          <a:prstGeom prst="rect">
            <a:avLst/>
          </a:prstGeom>
        </p:spPr>
      </p:pic>
      <p:pic>
        <p:nvPicPr>
          <p:cNvPr id="19" name="Picture 18">
            <a:extLst>
              <a:ext uri="{FF2B5EF4-FFF2-40B4-BE49-F238E27FC236}">
                <a16:creationId xmlns:a16="http://schemas.microsoft.com/office/drawing/2014/main" id="{43046B28-6EF4-1C50-FA95-3D4BD9B62695}"/>
              </a:ext>
            </a:extLst>
          </p:cNvPr>
          <p:cNvPicPr>
            <a:picLocks noChangeAspect="1"/>
          </p:cNvPicPr>
          <p:nvPr/>
        </p:nvPicPr>
        <p:blipFill>
          <a:blip r:embed="rId7"/>
          <a:stretch>
            <a:fillRect/>
          </a:stretch>
        </p:blipFill>
        <p:spPr>
          <a:xfrm>
            <a:off x="1055647" y="2957860"/>
            <a:ext cx="2819400" cy="2362200"/>
          </a:xfrm>
          <a:prstGeom prst="rect">
            <a:avLst/>
          </a:prstGeom>
        </p:spPr>
      </p:pic>
      <p:pic>
        <p:nvPicPr>
          <p:cNvPr id="21" name="Picture 20">
            <a:extLst>
              <a:ext uri="{FF2B5EF4-FFF2-40B4-BE49-F238E27FC236}">
                <a16:creationId xmlns:a16="http://schemas.microsoft.com/office/drawing/2014/main" id="{EC91E9E1-D66F-E4B8-6B86-D73B44435F63}"/>
              </a:ext>
            </a:extLst>
          </p:cNvPr>
          <p:cNvPicPr>
            <a:picLocks noChangeAspect="1"/>
          </p:cNvPicPr>
          <p:nvPr/>
        </p:nvPicPr>
        <p:blipFill>
          <a:blip r:embed="rId8"/>
          <a:stretch>
            <a:fillRect/>
          </a:stretch>
        </p:blipFill>
        <p:spPr>
          <a:xfrm>
            <a:off x="8084466" y="2957860"/>
            <a:ext cx="3142948" cy="2775888"/>
          </a:xfrm>
          <a:prstGeom prst="rect">
            <a:avLst/>
          </a:prstGeom>
        </p:spPr>
      </p:pic>
      <p:pic>
        <p:nvPicPr>
          <p:cNvPr id="25" name="Picture 24">
            <a:extLst>
              <a:ext uri="{FF2B5EF4-FFF2-40B4-BE49-F238E27FC236}">
                <a16:creationId xmlns:a16="http://schemas.microsoft.com/office/drawing/2014/main" id="{3B2391E9-2B5C-1BBE-639B-8636527977A5}"/>
              </a:ext>
            </a:extLst>
          </p:cNvPr>
          <p:cNvPicPr>
            <a:picLocks noChangeAspect="1"/>
          </p:cNvPicPr>
          <p:nvPr/>
        </p:nvPicPr>
        <p:blipFill>
          <a:blip r:embed="rId9"/>
          <a:stretch>
            <a:fillRect/>
          </a:stretch>
        </p:blipFill>
        <p:spPr>
          <a:xfrm>
            <a:off x="7198339" y="5864022"/>
            <a:ext cx="4029075" cy="542925"/>
          </a:xfrm>
          <a:prstGeom prst="rect">
            <a:avLst/>
          </a:prstGeom>
        </p:spPr>
      </p:pic>
      <p:grpSp>
        <p:nvGrpSpPr>
          <p:cNvPr id="14" name="Group 46">
            <a:extLst>
              <a:ext uri="{FF2B5EF4-FFF2-40B4-BE49-F238E27FC236}">
                <a16:creationId xmlns:a16="http://schemas.microsoft.com/office/drawing/2014/main" id="{76225742-7917-7B10-5AEF-178748EFA4C8}"/>
              </a:ext>
            </a:extLst>
          </p:cNvPr>
          <p:cNvGrpSpPr>
            <a:grpSpLocks/>
          </p:cNvGrpSpPr>
          <p:nvPr/>
        </p:nvGrpSpPr>
        <p:grpSpPr bwMode="auto">
          <a:xfrm>
            <a:off x="702179" y="712439"/>
            <a:ext cx="3434490" cy="685800"/>
            <a:chOff x="1296" y="1824"/>
            <a:chExt cx="1851" cy="432"/>
          </a:xfrm>
        </p:grpSpPr>
        <p:sp>
          <p:nvSpPr>
            <p:cNvPr id="16" name="AutoShape 47">
              <a:extLst>
                <a:ext uri="{FF2B5EF4-FFF2-40B4-BE49-F238E27FC236}">
                  <a16:creationId xmlns:a16="http://schemas.microsoft.com/office/drawing/2014/main" id="{139D1ADD-0663-FF17-392C-A7060A7C2020}"/>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ABE4C92C-614F-2682-B3C8-24E7518FE35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0" name="Text Box 49">
              <a:extLst>
                <a:ext uri="{FF2B5EF4-FFF2-40B4-BE49-F238E27FC236}">
                  <a16:creationId xmlns:a16="http://schemas.microsoft.com/office/drawing/2014/main" id="{E4EB5DCB-00C0-F18A-EC5C-7D646884682F}"/>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Pseudo elements</a:t>
              </a:r>
              <a:endParaRPr lang="vi-VN" sz="2000" b="1">
                <a:solidFill>
                  <a:srgbClr val="CC00FF"/>
                </a:solidFill>
              </a:endParaRPr>
            </a:p>
          </p:txBody>
        </p:sp>
        <p:sp>
          <p:nvSpPr>
            <p:cNvPr id="23" name="Text Box 50">
              <a:extLst>
                <a:ext uri="{FF2B5EF4-FFF2-40B4-BE49-F238E27FC236}">
                  <a16:creationId xmlns:a16="http://schemas.microsoft.com/office/drawing/2014/main" id="{5918EA1C-96C2-F74E-68E1-3F5539CCDFFD}"/>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21</a:t>
              </a:r>
            </a:p>
          </p:txBody>
        </p:sp>
      </p:grpSp>
    </p:spTree>
    <p:extLst>
      <p:ext uri="{BB962C8B-B14F-4D97-AF65-F5344CB8AC3E}">
        <p14:creationId xmlns:p14="http://schemas.microsoft.com/office/powerpoint/2010/main" val="36182062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875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434490" cy="685800"/>
            <a:chOff x="1296" y="1824"/>
            <a:chExt cx="1851"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CSS Counters</a:t>
              </a: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22</a:t>
              </a:r>
            </a:p>
          </p:txBody>
        </p:sp>
      </p:grpSp>
      <p:sp>
        <p:nvSpPr>
          <p:cNvPr id="15" name="TextBox 14">
            <a:extLst>
              <a:ext uri="{FF2B5EF4-FFF2-40B4-BE49-F238E27FC236}">
                <a16:creationId xmlns:a16="http://schemas.microsoft.com/office/drawing/2014/main" id="{DE83A4B7-DB86-3EBF-E970-B2A0310D0638}"/>
              </a:ext>
            </a:extLst>
          </p:cNvPr>
          <p:cNvSpPr txBox="1"/>
          <p:nvPr/>
        </p:nvSpPr>
        <p:spPr>
          <a:xfrm>
            <a:off x="4561975" y="601072"/>
            <a:ext cx="4208380" cy="307777"/>
          </a:xfrm>
          <a:prstGeom prst="rect">
            <a:avLst/>
          </a:prstGeom>
          <a:noFill/>
        </p:spPr>
        <p:txBody>
          <a:bodyPr wrap="square">
            <a:spAutoFit/>
          </a:bodyPr>
          <a:lstStyle/>
          <a:p>
            <a:r>
              <a:rPr lang="vi-VN" sz="1400">
                <a:hlinkClick r:id="rId5"/>
              </a:rPr>
              <a:t>https://www.w3schools.com/css/css_counters.asp</a:t>
            </a:r>
            <a:r>
              <a:rPr lang="en-US" sz="1400"/>
              <a:t> </a:t>
            </a:r>
            <a:endParaRPr lang="vi-VN" sz="1400"/>
          </a:p>
        </p:txBody>
      </p:sp>
      <p:pic>
        <p:nvPicPr>
          <p:cNvPr id="16" name="Picture 15">
            <a:extLst>
              <a:ext uri="{FF2B5EF4-FFF2-40B4-BE49-F238E27FC236}">
                <a16:creationId xmlns:a16="http://schemas.microsoft.com/office/drawing/2014/main" id="{A612588D-D376-3248-A87B-9D80BA907F7C}"/>
              </a:ext>
            </a:extLst>
          </p:cNvPr>
          <p:cNvPicPr>
            <a:picLocks noChangeAspect="1"/>
          </p:cNvPicPr>
          <p:nvPr/>
        </p:nvPicPr>
        <p:blipFill>
          <a:blip r:embed="rId6"/>
          <a:stretch>
            <a:fillRect/>
          </a:stretch>
        </p:blipFill>
        <p:spPr>
          <a:xfrm>
            <a:off x="7962471" y="1875728"/>
            <a:ext cx="3475036" cy="4606034"/>
          </a:xfrm>
          <a:prstGeom prst="rect">
            <a:avLst/>
          </a:prstGeom>
        </p:spPr>
      </p:pic>
      <p:pic>
        <p:nvPicPr>
          <p:cNvPr id="18" name="Picture 17">
            <a:extLst>
              <a:ext uri="{FF2B5EF4-FFF2-40B4-BE49-F238E27FC236}">
                <a16:creationId xmlns:a16="http://schemas.microsoft.com/office/drawing/2014/main" id="{9C25CFA9-2A60-D885-012B-EFCB8C7D35D7}"/>
              </a:ext>
            </a:extLst>
          </p:cNvPr>
          <p:cNvPicPr>
            <a:picLocks noChangeAspect="1"/>
          </p:cNvPicPr>
          <p:nvPr/>
        </p:nvPicPr>
        <p:blipFill>
          <a:blip r:embed="rId7"/>
          <a:stretch>
            <a:fillRect/>
          </a:stretch>
        </p:blipFill>
        <p:spPr>
          <a:xfrm>
            <a:off x="321657" y="1891603"/>
            <a:ext cx="4163842" cy="4590159"/>
          </a:xfrm>
          <a:prstGeom prst="rect">
            <a:avLst/>
          </a:prstGeom>
        </p:spPr>
      </p:pic>
      <p:pic>
        <p:nvPicPr>
          <p:cNvPr id="20" name="Picture 19">
            <a:extLst>
              <a:ext uri="{FF2B5EF4-FFF2-40B4-BE49-F238E27FC236}">
                <a16:creationId xmlns:a16="http://schemas.microsoft.com/office/drawing/2014/main" id="{74C52C9A-C8FC-D5EB-9A80-15A6AB1D9B57}"/>
              </a:ext>
            </a:extLst>
          </p:cNvPr>
          <p:cNvPicPr>
            <a:picLocks noChangeAspect="1"/>
          </p:cNvPicPr>
          <p:nvPr/>
        </p:nvPicPr>
        <p:blipFill>
          <a:blip r:embed="rId8"/>
          <a:stretch>
            <a:fillRect/>
          </a:stretch>
        </p:blipFill>
        <p:spPr>
          <a:xfrm>
            <a:off x="4722984" y="1891603"/>
            <a:ext cx="3088927" cy="4590158"/>
          </a:xfrm>
          <a:prstGeom prst="rect">
            <a:avLst/>
          </a:prstGeom>
        </p:spPr>
      </p:pic>
      <p:sp>
        <p:nvSpPr>
          <p:cNvPr id="21" name="TextBox 20">
            <a:extLst>
              <a:ext uri="{FF2B5EF4-FFF2-40B4-BE49-F238E27FC236}">
                <a16:creationId xmlns:a16="http://schemas.microsoft.com/office/drawing/2014/main" id="{F2543BD3-97D2-8EC5-A6B6-A0213C10B595}"/>
              </a:ext>
            </a:extLst>
          </p:cNvPr>
          <p:cNvSpPr txBox="1"/>
          <p:nvPr/>
        </p:nvSpPr>
        <p:spPr>
          <a:xfrm>
            <a:off x="9889037" y="2692183"/>
            <a:ext cx="1504950" cy="830997"/>
          </a:xfrm>
          <a:prstGeom prst="rect">
            <a:avLst/>
          </a:prstGeom>
          <a:solidFill>
            <a:srgbClr val="FFFF00"/>
          </a:solidFill>
        </p:spPr>
        <p:txBody>
          <a:bodyPr wrap="square">
            <a:spAutoFit/>
          </a:bodyPr>
          <a:lstStyle/>
          <a:p>
            <a:r>
              <a:rPr lang="en-US" sz="1600" b="1" i="1">
                <a:latin typeface="Times New Roman" pitchFamily="18" charset="0"/>
                <a:cs typeface="Times New Roman" pitchFamily="18" charset="0"/>
              </a:rPr>
              <a:t>Tự động gắn số thứ tự các thẻ tiêu đề </a:t>
            </a:r>
            <a:endParaRPr lang="vi-VN" sz="1600" b="1" i="1">
              <a:solidFill>
                <a:srgbClr val="0000CC"/>
              </a:solidFill>
              <a:latin typeface="Times New Roman" pitchFamily="18" charset="0"/>
              <a:cs typeface="Times New Roman" pitchFamily="18" charset="0"/>
            </a:endParaRPr>
          </a:p>
        </p:txBody>
      </p:sp>
      <p:pic>
        <p:nvPicPr>
          <p:cNvPr id="24" name="Picture 23">
            <a:extLst>
              <a:ext uri="{FF2B5EF4-FFF2-40B4-BE49-F238E27FC236}">
                <a16:creationId xmlns:a16="http://schemas.microsoft.com/office/drawing/2014/main" id="{A165C997-0F92-2812-076E-F5DB7AEFBF98}"/>
              </a:ext>
            </a:extLst>
          </p:cNvPr>
          <p:cNvPicPr>
            <a:picLocks noChangeAspect="1"/>
          </p:cNvPicPr>
          <p:nvPr/>
        </p:nvPicPr>
        <p:blipFill>
          <a:blip r:embed="rId9"/>
          <a:stretch>
            <a:fillRect/>
          </a:stretch>
        </p:blipFill>
        <p:spPr>
          <a:xfrm>
            <a:off x="4722984" y="1361687"/>
            <a:ext cx="5067300" cy="428625"/>
          </a:xfrm>
          <a:prstGeom prst="rect">
            <a:avLst/>
          </a:prstGeom>
        </p:spPr>
      </p:pic>
      <p:sp>
        <p:nvSpPr>
          <p:cNvPr id="26" name="TextBox 25">
            <a:extLst>
              <a:ext uri="{FF2B5EF4-FFF2-40B4-BE49-F238E27FC236}">
                <a16:creationId xmlns:a16="http://schemas.microsoft.com/office/drawing/2014/main" id="{E296B4BB-2197-4C2F-AB8E-4DF735F2D1E1}"/>
              </a:ext>
            </a:extLst>
          </p:cNvPr>
          <p:cNvSpPr txBox="1"/>
          <p:nvPr/>
        </p:nvSpPr>
        <p:spPr>
          <a:xfrm>
            <a:off x="4581984" y="962944"/>
            <a:ext cx="6096000" cy="369332"/>
          </a:xfrm>
          <a:prstGeom prst="rect">
            <a:avLst/>
          </a:prstGeom>
          <a:noFill/>
        </p:spPr>
        <p:txBody>
          <a:bodyPr wrap="square">
            <a:spAutoFit/>
          </a:bodyPr>
          <a:lstStyle/>
          <a:p>
            <a:r>
              <a:rPr lang="en-US">
                <a:solidFill>
                  <a:srgbClr val="0563C1"/>
                </a:solidFill>
                <a:hlinkClick r:id="rId10">
                  <a:extLst>
                    <a:ext uri="{A12FA001-AC4F-418D-AE19-62706E023703}">
                      <ahyp:hlinkClr xmlns:ahyp="http://schemas.microsoft.com/office/drawing/2018/hyperlinkcolor" val="tx"/>
                    </a:ext>
                  </a:extLst>
                </a:hlinkClick>
              </a:rPr>
              <a:t>https://github.com/</a:t>
            </a:r>
            <a:r>
              <a:rPr lang="en-US">
                <a:solidFill>
                  <a:srgbClr val="FF0000"/>
                </a:solidFill>
                <a:hlinkClick r:id="rId10">
                  <a:extLst>
                    <a:ext uri="{A12FA001-AC4F-418D-AE19-62706E023703}">
                      <ahyp:hlinkClr xmlns:ahyp="http://schemas.microsoft.com/office/drawing/2018/hyperlinkcolor" val="tx"/>
                    </a:ext>
                  </a:extLst>
                </a:hlinkClick>
              </a:rPr>
              <a:t>galailaptrinh</a:t>
            </a:r>
            <a:r>
              <a:rPr lang="en-US">
                <a:solidFill>
                  <a:srgbClr val="0563C1"/>
                </a:solidFill>
                <a:hlinkClick r:id="rId10">
                  <a:extLst>
                    <a:ext uri="{A12FA001-AC4F-418D-AE19-62706E023703}">
                      <ahyp:hlinkClr xmlns:ahyp="http://schemas.microsoft.com/office/drawing/2018/hyperlinkcolor" val="tx"/>
                    </a:ext>
                  </a:extLst>
                </a:hlinkClick>
              </a:rPr>
              <a:t>/tuhoc-html-css</a:t>
            </a:r>
            <a:r>
              <a:rPr lang="en-US"/>
              <a:t> </a:t>
            </a:r>
          </a:p>
        </p:txBody>
      </p:sp>
    </p:spTree>
    <p:extLst>
      <p:ext uri="{BB962C8B-B14F-4D97-AF65-F5344CB8AC3E}">
        <p14:creationId xmlns:p14="http://schemas.microsoft.com/office/powerpoint/2010/main" val="232480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Rectangle 1">
            <a:extLst>
              <a:ext uri="{FF2B5EF4-FFF2-40B4-BE49-F238E27FC236}">
                <a16:creationId xmlns:a16="http://schemas.microsoft.com/office/drawing/2014/main" id="{4A46D9CE-6081-8B82-E3B2-B4581222988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Sử dụng kết hợp nhiều ảnh nền</a:t>
            </a:r>
            <a:endParaRPr lang="en-US" b="1" i="1">
              <a:solidFill>
                <a:srgbClr val="CC00FF"/>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61D68F5-D10C-C97A-CD4D-184D875DA816}"/>
              </a:ext>
            </a:extLst>
          </p:cNvPr>
          <p:cNvPicPr>
            <a:picLocks noChangeAspect="1"/>
          </p:cNvPicPr>
          <p:nvPr/>
        </p:nvPicPr>
        <p:blipFill>
          <a:blip r:embed="rId5"/>
          <a:stretch>
            <a:fillRect/>
          </a:stretch>
        </p:blipFill>
        <p:spPr>
          <a:xfrm>
            <a:off x="1387164" y="2113299"/>
            <a:ext cx="6115050" cy="1171575"/>
          </a:xfrm>
          <a:prstGeom prst="rect">
            <a:avLst/>
          </a:prstGeom>
        </p:spPr>
      </p:pic>
      <p:sp>
        <p:nvSpPr>
          <p:cNvPr id="6" name="Rectangle 5">
            <a:extLst>
              <a:ext uri="{FF2B5EF4-FFF2-40B4-BE49-F238E27FC236}">
                <a16:creationId xmlns:a16="http://schemas.microsoft.com/office/drawing/2014/main" id="{78AD92AB-F86A-9F3C-7160-29C3E3AAAF3F}"/>
              </a:ext>
            </a:extLst>
          </p:cNvPr>
          <p:cNvSpPr/>
          <p:nvPr/>
        </p:nvSpPr>
        <p:spPr>
          <a:xfrm>
            <a:off x="3605736" y="3417153"/>
            <a:ext cx="3442336"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Ảnh nào xếp trước sẽ nằm trên </a:t>
            </a:r>
          </a:p>
        </p:txBody>
      </p:sp>
      <p:pic>
        <p:nvPicPr>
          <p:cNvPr id="17" name="Picture 16">
            <a:extLst>
              <a:ext uri="{FF2B5EF4-FFF2-40B4-BE49-F238E27FC236}">
                <a16:creationId xmlns:a16="http://schemas.microsoft.com/office/drawing/2014/main" id="{8945D045-1151-A2E8-9E24-60774ACC5DCF}"/>
              </a:ext>
            </a:extLst>
          </p:cNvPr>
          <p:cNvPicPr>
            <a:picLocks noChangeAspect="1"/>
          </p:cNvPicPr>
          <p:nvPr/>
        </p:nvPicPr>
        <p:blipFill>
          <a:blip r:embed="rId6"/>
          <a:stretch>
            <a:fillRect/>
          </a:stretch>
        </p:blipFill>
        <p:spPr>
          <a:xfrm>
            <a:off x="1387164" y="3814375"/>
            <a:ext cx="4325267" cy="2813489"/>
          </a:xfrm>
          <a:prstGeom prst="rect">
            <a:avLst/>
          </a:prstGeom>
        </p:spPr>
      </p:pic>
      <p:grpSp>
        <p:nvGrpSpPr>
          <p:cNvPr id="3" name="Group 46">
            <a:extLst>
              <a:ext uri="{FF2B5EF4-FFF2-40B4-BE49-F238E27FC236}">
                <a16:creationId xmlns:a16="http://schemas.microsoft.com/office/drawing/2014/main" id="{6362BC2B-707C-D427-23F6-BB6E765FE471}"/>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0ED72C4B-25CB-B120-C684-03F4E4F2FA1A}"/>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9C51E2CA-70D2-4FD7-0AEF-DAA5FCEEF2C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F263895F-3ABA-AA66-2A93-C516B267BAB4}"/>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6" name="Text Box 50">
              <a:extLst>
                <a:ext uri="{FF2B5EF4-FFF2-40B4-BE49-F238E27FC236}">
                  <a16:creationId xmlns:a16="http://schemas.microsoft.com/office/drawing/2014/main" id="{78345CE8-52D8-C500-D4AA-BB7045237B88}"/>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35726750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A6173F5-5FFC-83E1-24FD-B2D95DCDF79C}"/>
              </a:ext>
            </a:extLst>
          </p:cNvPr>
          <p:cNvPicPr>
            <a:picLocks noChangeAspect="1"/>
          </p:cNvPicPr>
          <p:nvPr/>
        </p:nvPicPr>
        <p:blipFill>
          <a:blip r:embed="rId3"/>
          <a:stretch>
            <a:fillRect/>
          </a:stretch>
        </p:blipFill>
        <p:spPr>
          <a:xfrm>
            <a:off x="4539120" y="1870856"/>
            <a:ext cx="4824848" cy="3589819"/>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4"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5" cstate="print"/>
            <a:srcRect/>
            <a:stretch>
              <a:fillRect/>
            </a:stretch>
          </p:blipFill>
          <p:spPr bwMode="auto">
            <a:xfrm>
              <a:off x="200635" y="139370"/>
              <a:ext cx="800100" cy="400050"/>
            </a:xfrm>
            <a:prstGeom prst="rect">
              <a:avLst/>
            </a:prstGeom>
            <a:noFill/>
          </p:spPr>
        </p:pic>
      </p:grpSp>
      <p:sp>
        <p:nvSpPr>
          <p:cNvPr id="15" name="TextBox 14">
            <a:extLst>
              <a:ext uri="{FF2B5EF4-FFF2-40B4-BE49-F238E27FC236}">
                <a16:creationId xmlns:a16="http://schemas.microsoft.com/office/drawing/2014/main" id="{DE83A4B7-DB86-3EBF-E970-B2A0310D0638}"/>
              </a:ext>
            </a:extLst>
          </p:cNvPr>
          <p:cNvSpPr txBox="1"/>
          <p:nvPr/>
        </p:nvSpPr>
        <p:spPr>
          <a:xfrm>
            <a:off x="4485499" y="961939"/>
            <a:ext cx="6094140" cy="369332"/>
          </a:xfrm>
          <a:prstGeom prst="rect">
            <a:avLst/>
          </a:prstGeom>
          <a:noFill/>
        </p:spPr>
        <p:txBody>
          <a:bodyPr wrap="square">
            <a:spAutoFit/>
          </a:bodyPr>
          <a:lstStyle/>
          <a:p>
            <a:r>
              <a:rPr lang="vi-VN">
                <a:hlinkClick r:id="rId6"/>
              </a:rPr>
              <a:t>https://www.w3schools.com/css/css_counters.asp</a:t>
            </a:r>
            <a:r>
              <a:rPr lang="en-US"/>
              <a:t> </a:t>
            </a:r>
            <a:endParaRPr lang="vi-VN"/>
          </a:p>
        </p:txBody>
      </p:sp>
      <p:sp>
        <p:nvSpPr>
          <p:cNvPr id="17" name="TextBox 16">
            <a:extLst>
              <a:ext uri="{FF2B5EF4-FFF2-40B4-BE49-F238E27FC236}">
                <a16:creationId xmlns:a16="http://schemas.microsoft.com/office/drawing/2014/main" id="{739855DA-BD3F-51CC-5A27-1B2065534A33}"/>
              </a:ext>
            </a:extLst>
          </p:cNvPr>
          <p:cNvSpPr txBox="1"/>
          <p:nvPr/>
        </p:nvSpPr>
        <p:spPr>
          <a:xfrm>
            <a:off x="7695073" y="2095383"/>
            <a:ext cx="2884565" cy="338554"/>
          </a:xfrm>
          <a:prstGeom prst="rect">
            <a:avLst/>
          </a:prstGeom>
          <a:solidFill>
            <a:srgbClr val="FFFF00"/>
          </a:solidFill>
        </p:spPr>
        <p:txBody>
          <a:bodyPr wrap="square">
            <a:spAutoFit/>
          </a:bodyPr>
          <a:lstStyle/>
          <a:p>
            <a:r>
              <a:rPr lang="en-US" sz="1600" b="1" i="1">
                <a:solidFill>
                  <a:srgbClr val="0000CC"/>
                </a:solidFill>
                <a:latin typeface="Times New Roman" pitchFamily="18" charset="0"/>
                <a:cs typeface="Times New Roman" pitchFamily="18" charset="0"/>
              </a:rPr>
              <a:t>Tạo 1 biến đếm, reset nó = 0 ;</a:t>
            </a:r>
            <a:endParaRPr lang="vi-VN" sz="1600" b="1" i="1">
              <a:solidFill>
                <a:srgbClr val="0000CC"/>
              </a:solidFill>
              <a:latin typeface="Times New Roman" pitchFamily="18" charset="0"/>
              <a:cs typeface="Times New Roman" pitchFamily="18" charset="0"/>
            </a:endParaRPr>
          </a:p>
        </p:txBody>
      </p:sp>
      <p:cxnSp>
        <p:nvCxnSpPr>
          <p:cNvPr id="20" name="Straight Arrow Connector 19">
            <a:extLst>
              <a:ext uri="{FF2B5EF4-FFF2-40B4-BE49-F238E27FC236}">
                <a16:creationId xmlns:a16="http://schemas.microsoft.com/office/drawing/2014/main" id="{C642648B-D461-4272-29CE-CA4D66DB943D}"/>
              </a:ext>
            </a:extLst>
          </p:cNvPr>
          <p:cNvCxnSpPr>
            <a:cxnSpLocks/>
            <a:endCxn id="23" idx="1"/>
          </p:cNvCxnSpPr>
          <p:nvPr/>
        </p:nvCxnSpPr>
        <p:spPr>
          <a:xfrm flipV="1">
            <a:off x="7838525" y="3338318"/>
            <a:ext cx="1566460" cy="417689"/>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5BDEA38-B6D8-92A7-4014-9B592E3ECC5C}"/>
              </a:ext>
            </a:extLst>
          </p:cNvPr>
          <p:cNvSpPr txBox="1"/>
          <p:nvPr/>
        </p:nvSpPr>
        <p:spPr>
          <a:xfrm>
            <a:off x="9404985" y="3169041"/>
            <a:ext cx="2606393" cy="338554"/>
          </a:xfrm>
          <a:prstGeom prst="rect">
            <a:avLst/>
          </a:prstGeom>
          <a:solidFill>
            <a:srgbClr val="FFFF00"/>
          </a:solidFill>
        </p:spPr>
        <p:txBody>
          <a:bodyPr wrap="square">
            <a:spAutoFit/>
          </a:bodyPr>
          <a:lstStyle/>
          <a:p>
            <a:r>
              <a:rPr lang="en-US" sz="1600" b="1" i="1">
                <a:solidFill>
                  <a:srgbClr val="0000CC"/>
                </a:solidFill>
                <a:latin typeface="Times New Roman" pitchFamily="18" charset="0"/>
                <a:cs typeface="Times New Roman" pitchFamily="18" charset="0"/>
              </a:rPr>
              <a:t>Tăng biến đếm lên 1 đơn vị</a:t>
            </a:r>
            <a:endParaRPr lang="vi-VN" sz="1600" b="1" i="1">
              <a:solidFill>
                <a:srgbClr val="0000CC"/>
              </a:solidFill>
              <a:latin typeface="Times New Roman" pitchFamily="18" charset="0"/>
              <a:cs typeface="Times New Roman" pitchFamily="18" charset="0"/>
            </a:endParaRPr>
          </a:p>
        </p:txBody>
      </p:sp>
      <p:sp>
        <p:nvSpPr>
          <p:cNvPr id="27" name="TextBox 26">
            <a:extLst>
              <a:ext uri="{FF2B5EF4-FFF2-40B4-BE49-F238E27FC236}">
                <a16:creationId xmlns:a16="http://schemas.microsoft.com/office/drawing/2014/main" id="{0B0B0C50-7EF7-6B5C-4303-22A6B74BF2B7}"/>
              </a:ext>
            </a:extLst>
          </p:cNvPr>
          <p:cNvSpPr txBox="1"/>
          <p:nvPr/>
        </p:nvSpPr>
        <p:spPr>
          <a:xfrm>
            <a:off x="6700113" y="5230787"/>
            <a:ext cx="1709912" cy="338554"/>
          </a:xfrm>
          <a:prstGeom prst="rect">
            <a:avLst/>
          </a:prstGeom>
          <a:solidFill>
            <a:srgbClr val="FFFF00"/>
          </a:solidFill>
        </p:spPr>
        <p:txBody>
          <a:bodyPr wrap="square">
            <a:spAutoFit/>
          </a:bodyPr>
          <a:lstStyle/>
          <a:p>
            <a:r>
              <a:rPr lang="en-US" sz="1600" b="1" i="1">
                <a:solidFill>
                  <a:srgbClr val="0000CC"/>
                </a:solidFill>
                <a:latin typeface="Times New Roman" pitchFamily="18" charset="0"/>
                <a:cs typeface="Times New Roman" pitchFamily="18" charset="0"/>
              </a:rPr>
              <a:t>Giá trị biến đếm</a:t>
            </a:r>
            <a:endParaRPr lang="vi-VN" sz="1600" b="1" i="1">
              <a:solidFill>
                <a:srgbClr val="0000CC"/>
              </a:solidFill>
              <a:latin typeface="Times New Roman" pitchFamily="18" charset="0"/>
              <a:cs typeface="Times New Roman" pitchFamily="18" charset="0"/>
            </a:endParaRPr>
          </a:p>
        </p:txBody>
      </p:sp>
      <p:sp>
        <p:nvSpPr>
          <p:cNvPr id="28" name="TextBox 27">
            <a:extLst>
              <a:ext uri="{FF2B5EF4-FFF2-40B4-BE49-F238E27FC236}">
                <a16:creationId xmlns:a16="http://schemas.microsoft.com/office/drawing/2014/main" id="{11B604E4-56A1-2BD3-6113-0ED0989E1F86}"/>
              </a:ext>
            </a:extLst>
          </p:cNvPr>
          <p:cNvSpPr txBox="1"/>
          <p:nvPr/>
        </p:nvSpPr>
        <p:spPr>
          <a:xfrm>
            <a:off x="6719450" y="6026502"/>
            <a:ext cx="1709912" cy="338554"/>
          </a:xfrm>
          <a:prstGeom prst="rect">
            <a:avLst/>
          </a:prstGeom>
          <a:solidFill>
            <a:srgbClr val="FFFF00"/>
          </a:solidFill>
        </p:spPr>
        <p:txBody>
          <a:bodyPr wrap="square">
            <a:spAutoFit/>
          </a:bodyPr>
          <a:lstStyle/>
          <a:p>
            <a:r>
              <a:rPr lang="en-US" sz="1600" b="1" i="1">
                <a:solidFill>
                  <a:srgbClr val="0000CC"/>
                </a:solidFill>
                <a:latin typeface="Times New Roman" pitchFamily="18" charset="0"/>
                <a:cs typeface="Times New Roman" pitchFamily="18" charset="0"/>
              </a:rPr>
              <a:t>Text chèn thêm</a:t>
            </a:r>
            <a:endParaRPr lang="vi-VN" sz="1600" b="1" i="1">
              <a:solidFill>
                <a:srgbClr val="0000CC"/>
              </a:solidFill>
              <a:latin typeface="Times New Roman" pitchFamily="18" charset="0"/>
              <a:cs typeface="Times New Roman" pitchFamily="18" charset="0"/>
            </a:endParaRPr>
          </a:p>
        </p:txBody>
      </p:sp>
      <p:cxnSp>
        <p:nvCxnSpPr>
          <p:cNvPr id="10243" name="Straight Arrow Connector 10242">
            <a:extLst>
              <a:ext uri="{FF2B5EF4-FFF2-40B4-BE49-F238E27FC236}">
                <a16:creationId xmlns:a16="http://schemas.microsoft.com/office/drawing/2014/main" id="{D98B1A7D-38F6-AAC3-2E5D-27FF45688A07}"/>
              </a:ext>
            </a:extLst>
          </p:cNvPr>
          <p:cNvCxnSpPr>
            <a:endCxn id="28" idx="1"/>
          </p:cNvCxnSpPr>
          <p:nvPr/>
        </p:nvCxnSpPr>
        <p:spPr>
          <a:xfrm>
            <a:off x="6068288" y="5170655"/>
            <a:ext cx="651162" cy="1025124"/>
          </a:xfrm>
          <a:prstGeom prst="straightConnector1">
            <a:avLst/>
          </a:prstGeom>
          <a:ln w="28575">
            <a:solidFill>
              <a:srgbClr val="EB7803"/>
            </a:solidFill>
            <a:tailEnd type="triangle"/>
          </a:ln>
        </p:spPr>
        <p:style>
          <a:lnRef idx="1">
            <a:schemeClr val="accent1"/>
          </a:lnRef>
          <a:fillRef idx="0">
            <a:schemeClr val="accent1"/>
          </a:fillRef>
          <a:effectRef idx="0">
            <a:schemeClr val="accent1"/>
          </a:effectRef>
          <a:fontRef idx="minor">
            <a:schemeClr val="tx1"/>
          </a:fontRef>
        </p:style>
      </p:cxnSp>
      <p:cxnSp>
        <p:nvCxnSpPr>
          <p:cNvPr id="10244" name="Straight Arrow Connector 10243">
            <a:extLst>
              <a:ext uri="{FF2B5EF4-FFF2-40B4-BE49-F238E27FC236}">
                <a16:creationId xmlns:a16="http://schemas.microsoft.com/office/drawing/2014/main" id="{DAA7F44F-75CB-EE60-C973-C28AE45FBE15}"/>
              </a:ext>
            </a:extLst>
          </p:cNvPr>
          <p:cNvCxnSpPr>
            <a:cxnSpLocks/>
            <a:endCxn id="28" idx="3"/>
          </p:cNvCxnSpPr>
          <p:nvPr/>
        </p:nvCxnSpPr>
        <p:spPr>
          <a:xfrm flipH="1">
            <a:off x="8429362" y="5162203"/>
            <a:ext cx="322668" cy="1033576"/>
          </a:xfrm>
          <a:prstGeom prst="straightConnector1">
            <a:avLst/>
          </a:prstGeom>
          <a:ln w="28575">
            <a:solidFill>
              <a:srgbClr val="EB7803"/>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46">
            <a:extLst>
              <a:ext uri="{FF2B5EF4-FFF2-40B4-BE49-F238E27FC236}">
                <a16:creationId xmlns:a16="http://schemas.microsoft.com/office/drawing/2014/main" id="{F8A35DB2-E6E0-5AC6-5228-190E7E825B1A}"/>
              </a:ext>
            </a:extLst>
          </p:cNvPr>
          <p:cNvGrpSpPr>
            <a:grpSpLocks/>
          </p:cNvGrpSpPr>
          <p:nvPr/>
        </p:nvGrpSpPr>
        <p:grpSpPr bwMode="auto">
          <a:xfrm>
            <a:off x="702179" y="712439"/>
            <a:ext cx="3434490" cy="685800"/>
            <a:chOff x="1296" y="1824"/>
            <a:chExt cx="1851" cy="432"/>
          </a:xfrm>
        </p:grpSpPr>
        <p:sp>
          <p:nvSpPr>
            <p:cNvPr id="16" name="AutoShape 47">
              <a:extLst>
                <a:ext uri="{FF2B5EF4-FFF2-40B4-BE49-F238E27FC236}">
                  <a16:creationId xmlns:a16="http://schemas.microsoft.com/office/drawing/2014/main" id="{C5BC40E2-2D8F-9BC8-76D5-849244A672DC}"/>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79C0498A-624F-ADE0-CDF1-1D21178EA76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0A8C8E67-AABC-728F-4C6A-3BBD447F2351}"/>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CSS Counters</a:t>
              </a:r>
            </a:p>
          </p:txBody>
        </p:sp>
        <p:sp>
          <p:nvSpPr>
            <p:cNvPr id="21" name="Text Box 50">
              <a:extLst>
                <a:ext uri="{FF2B5EF4-FFF2-40B4-BE49-F238E27FC236}">
                  <a16:creationId xmlns:a16="http://schemas.microsoft.com/office/drawing/2014/main" id="{9E7B3959-27C8-E302-4596-E6801EF2BD4E}"/>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22</a:t>
              </a:r>
            </a:p>
          </p:txBody>
        </p:sp>
      </p:grpSp>
      <p:pic>
        <p:nvPicPr>
          <p:cNvPr id="2" name="Picture 1">
            <a:extLst>
              <a:ext uri="{FF2B5EF4-FFF2-40B4-BE49-F238E27FC236}">
                <a16:creationId xmlns:a16="http://schemas.microsoft.com/office/drawing/2014/main" id="{C5A1CAA0-10FA-1BF2-5D41-6F95DE68D132}"/>
              </a:ext>
            </a:extLst>
          </p:cNvPr>
          <p:cNvPicPr>
            <a:picLocks noChangeAspect="1"/>
          </p:cNvPicPr>
          <p:nvPr/>
        </p:nvPicPr>
        <p:blipFill>
          <a:blip r:embed="rId7"/>
          <a:stretch>
            <a:fillRect/>
          </a:stretch>
        </p:blipFill>
        <p:spPr>
          <a:xfrm>
            <a:off x="302516" y="1870856"/>
            <a:ext cx="4163842" cy="4590159"/>
          </a:xfrm>
          <a:prstGeom prst="rect">
            <a:avLst/>
          </a:prstGeom>
        </p:spPr>
      </p:pic>
      <p:pic>
        <p:nvPicPr>
          <p:cNvPr id="26" name="Picture 25">
            <a:extLst>
              <a:ext uri="{FF2B5EF4-FFF2-40B4-BE49-F238E27FC236}">
                <a16:creationId xmlns:a16="http://schemas.microsoft.com/office/drawing/2014/main" id="{F03DC7BB-855D-1A97-D1B6-9DF5BE5D21F4}"/>
              </a:ext>
            </a:extLst>
          </p:cNvPr>
          <p:cNvPicPr>
            <a:picLocks noChangeAspect="1"/>
          </p:cNvPicPr>
          <p:nvPr/>
        </p:nvPicPr>
        <p:blipFill>
          <a:blip r:embed="rId8"/>
          <a:stretch>
            <a:fillRect/>
          </a:stretch>
        </p:blipFill>
        <p:spPr>
          <a:xfrm>
            <a:off x="9555829" y="3585004"/>
            <a:ext cx="2458820" cy="3291567"/>
          </a:xfrm>
          <a:prstGeom prst="rect">
            <a:avLst/>
          </a:prstGeom>
        </p:spPr>
      </p:pic>
    </p:spTree>
    <p:extLst>
      <p:ext uri="{BB962C8B-B14F-4D97-AF65-F5344CB8AC3E}">
        <p14:creationId xmlns:p14="http://schemas.microsoft.com/office/powerpoint/2010/main" val="1781056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5" name="TextBox 14">
            <a:extLst>
              <a:ext uri="{FF2B5EF4-FFF2-40B4-BE49-F238E27FC236}">
                <a16:creationId xmlns:a16="http://schemas.microsoft.com/office/drawing/2014/main" id="{DE83A4B7-DB86-3EBF-E970-B2A0310D0638}"/>
              </a:ext>
            </a:extLst>
          </p:cNvPr>
          <p:cNvSpPr txBox="1"/>
          <p:nvPr/>
        </p:nvSpPr>
        <p:spPr>
          <a:xfrm>
            <a:off x="4485499" y="961939"/>
            <a:ext cx="6094140" cy="369332"/>
          </a:xfrm>
          <a:prstGeom prst="rect">
            <a:avLst/>
          </a:prstGeom>
          <a:noFill/>
        </p:spPr>
        <p:txBody>
          <a:bodyPr wrap="square">
            <a:spAutoFit/>
          </a:bodyPr>
          <a:lstStyle/>
          <a:p>
            <a:r>
              <a:rPr lang="vi-VN">
                <a:hlinkClick r:id="rId5"/>
              </a:rPr>
              <a:t>https://www.w3schools.com/css/css_counters.asp</a:t>
            </a:r>
            <a:r>
              <a:rPr lang="en-US"/>
              <a:t> </a:t>
            </a:r>
            <a:endParaRPr lang="vi-VN"/>
          </a:p>
        </p:txBody>
      </p:sp>
      <p:grpSp>
        <p:nvGrpSpPr>
          <p:cNvPr id="16" name="Group 46">
            <a:extLst>
              <a:ext uri="{FF2B5EF4-FFF2-40B4-BE49-F238E27FC236}">
                <a16:creationId xmlns:a16="http://schemas.microsoft.com/office/drawing/2014/main" id="{261EC9EC-9F43-EF6E-4ED1-A890EF657D8E}"/>
              </a:ext>
            </a:extLst>
          </p:cNvPr>
          <p:cNvGrpSpPr>
            <a:grpSpLocks/>
          </p:cNvGrpSpPr>
          <p:nvPr/>
        </p:nvGrpSpPr>
        <p:grpSpPr bwMode="auto">
          <a:xfrm>
            <a:off x="702179" y="712439"/>
            <a:ext cx="3434490" cy="685800"/>
            <a:chOff x="1296" y="1824"/>
            <a:chExt cx="1851" cy="432"/>
          </a:xfrm>
        </p:grpSpPr>
        <p:sp>
          <p:nvSpPr>
            <p:cNvPr id="17" name="AutoShape 47">
              <a:extLst>
                <a:ext uri="{FF2B5EF4-FFF2-40B4-BE49-F238E27FC236}">
                  <a16:creationId xmlns:a16="http://schemas.microsoft.com/office/drawing/2014/main" id="{DD83991C-72E9-3026-3799-B6BD80646A46}"/>
                </a:ext>
              </a:extLst>
            </p:cNvPr>
            <p:cNvSpPr>
              <a:spLocks noChangeArrowheads="1"/>
            </p:cNvSpPr>
            <p:nvPr/>
          </p:nvSpPr>
          <p:spPr bwMode="gray">
            <a:xfrm>
              <a:off x="1536" y="1899"/>
              <a:ext cx="16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0" name="AutoShape 48">
              <a:extLst>
                <a:ext uri="{FF2B5EF4-FFF2-40B4-BE49-F238E27FC236}">
                  <a16:creationId xmlns:a16="http://schemas.microsoft.com/office/drawing/2014/main" id="{5FB48294-35B9-F201-7595-716D984DFEC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3" name="Text Box 49">
              <a:extLst>
                <a:ext uri="{FF2B5EF4-FFF2-40B4-BE49-F238E27FC236}">
                  <a16:creationId xmlns:a16="http://schemas.microsoft.com/office/drawing/2014/main" id="{157E1AB5-9A51-EC36-34AF-B3F48F18015C}"/>
                </a:ext>
              </a:extLst>
            </p:cNvPr>
            <p:cNvSpPr txBox="1">
              <a:spLocks noChangeArrowheads="1"/>
            </p:cNvSpPr>
            <p:nvPr/>
          </p:nvSpPr>
          <p:spPr bwMode="gray">
            <a:xfrm>
              <a:off x="1577" y="1932"/>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CSS Counters</a:t>
              </a:r>
            </a:p>
          </p:txBody>
        </p:sp>
        <p:sp>
          <p:nvSpPr>
            <p:cNvPr id="25" name="Text Box 50">
              <a:extLst>
                <a:ext uri="{FF2B5EF4-FFF2-40B4-BE49-F238E27FC236}">
                  <a16:creationId xmlns:a16="http://schemas.microsoft.com/office/drawing/2014/main" id="{C5B628A6-663C-2659-F989-40C98249419D}"/>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22</a:t>
              </a:r>
            </a:p>
          </p:txBody>
        </p:sp>
      </p:grpSp>
      <p:pic>
        <p:nvPicPr>
          <p:cNvPr id="2" name="Picture 1">
            <a:extLst>
              <a:ext uri="{FF2B5EF4-FFF2-40B4-BE49-F238E27FC236}">
                <a16:creationId xmlns:a16="http://schemas.microsoft.com/office/drawing/2014/main" id="{972DC4DA-C938-414C-4193-AF879F5ECC15}"/>
              </a:ext>
            </a:extLst>
          </p:cNvPr>
          <p:cNvPicPr>
            <a:picLocks noChangeAspect="1"/>
          </p:cNvPicPr>
          <p:nvPr/>
        </p:nvPicPr>
        <p:blipFill>
          <a:blip r:embed="rId6"/>
          <a:stretch>
            <a:fillRect/>
          </a:stretch>
        </p:blipFill>
        <p:spPr>
          <a:xfrm>
            <a:off x="372937" y="1565138"/>
            <a:ext cx="4562653" cy="5029802"/>
          </a:xfrm>
          <a:prstGeom prst="rect">
            <a:avLst/>
          </a:prstGeom>
        </p:spPr>
      </p:pic>
      <p:pic>
        <p:nvPicPr>
          <p:cNvPr id="10249" name="Picture 10248">
            <a:extLst>
              <a:ext uri="{FF2B5EF4-FFF2-40B4-BE49-F238E27FC236}">
                <a16:creationId xmlns:a16="http://schemas.microsoft.com/office/drawing/2014/main" id="{C62D53C8-6C3A-9C5B-D09B-9B6813614E77}"/>
              </a:ext>
            </a:extLst>
          </p:cNvPr>
          <p:cNvPicPr>
            <a:picLocks noChangeAspect="1"/>
          </p:cNvPicPr>
          <p:nvPr/>
        </p:nvPicPr>
        <p:blipFill>
          <a:blip r:embed="rId7"/>
          <a:stretch>
            <a:fillRect/>
          </a:stretch>
        </p:blipFill>
        <p:spPr>
          <a:xfrm>
            <a:off x="5431936" y="1581060"/>
            <a:ext cx="4453364" cy="5068977"/>
          </a:xfrm>
          <a:prstGeom prst="rect">
            <a:avLst/>
          </a:prstGeom>
        </p:spPr>
      </p:pic>
    </p:spTree>
    <p:extLst>
      <p:ext uri="{BB962C8B-B14F-4D97-AF65-F5344CB8AC3E}">
        <p14:creationId xmlns:p14="http://schemas.microsoft.com/office/powerpoint/2010/main" val="2559199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257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860425"/>
            <a:chOff x="1296" y="1824"/>
            <a:chExt cx="2101" cy="54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hàm calc()</a:t>
              </a:r>
              <a:endParaRPr lang="vi-VN" sz="2000" b="1">
                <a:solidFill>
                  <a:srgbClr val="CC00FF"/>
                </a:solidFill>
              </a:endParaRPr>
            </a:p>
            <a:p>
              <a:pPr algn="ctr"/>
              <a:endParaRPr lang="en-US" sz="2000" b="1">
                <a:solidFill>
                  <a:srgbClr val="CC00FF"/>
                </a:solidFill>
              </a:endParaRP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23</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4" name="TextBox 3">
            <a:extLst>
              <a:ext uri="{FF2B5EF4-FFF2-40B4-BE49-F238E27FC236}">
                <a16:creationId xmlns:a16="http://schemas.microsoft.com/office/drawing/2014/main" id="{1A3B9DC8-4836-B4F5-8AEB-9404AC9F0362}"/>
              </a:ext>
            </a:extLst>
          </p:cNvPr>
          <p:cNvSpPr txBox="1"/>
          <p:nvPr/>
        </p:nvSpPr>
        <p:spPr>
          <a:xfrm>
            <a:off x="1205579" y="1463275"/>
            <a:ext cx="10648167" cy="923330"/>
          </a:xfrm>
          <a:prstGeom prst="rect">
            <a:avLst/>
          </a:prstGeom>
          <a:noFill/>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L</a:t>
            </a:r>
            <a:r>
              <a:rPr lang="vi-VN" b="1" i="1">
                <a:latin typeface="Times New Roman" pitchFamily="18" charset="0"/>
                <a:cs typeface="Times New Roman" pitchFamily="18" charset="0"/>
              </a:rPr>
              <a:t>à một hàm trong CSS cho phép thực hiện các phép tính đơn giản như </a:t>
            </a:r>
            <a:r>
              <a:rPr lang="vi-VN" b="1" i="1">
                <a:solidFill>
                  <a:srgbClr val="FF0000"/>
                </a:solidFill>
                <a:latin typeface="Times New Roman" pitchFamily="18" charset="0"/>
                <a:cs typeface="Times New Roman" pitchFamily="18" charset="0"/>
              </a:rPr>
              <a:t>+, -, *, / </a:t>
            </a:r>
            <a:endParaRPr lang="en-US" b="1" i="1">
              <a:solidFill>
                <a:srgbClr val="FF0000"/>
              </a:solidFill>
              <a:latin typeface="Times New Roman" pitchFamily="18" charset="0"/>
              <a:cs typeface="Times New Roman" pitchFamily="18" charset="0"/>
            </a:endParaRPr>
          </a:p>
          <a:p>
            <a:pPr marL="285750" indent="-285750">
              <a:buFont typeface="Wingdings" panose="05000000000000000000" pitchFamily="2" charset="2"/>
              <a:buChar char="ü"/>
            </a:pPr>
            <a:r>
              <a:rPr lang="en-US" b="1" i="1">
                <a:latin typeface="Times New Roman" pitchFamily="18" charset="0"/>
                <a:cs typeface="Times New Roman" pitchFamily="18" charset="0"/>
              </a:rPr>
              <a:t>Có thể sử dụng </a:t>
            </a:r>
            <a:r>
              <a:rPr lang="vi-VN" b="1" i="1">
                <a:latin typeface="Times New Roman" pitchFamily="18" charset="0"/>
                <a:cs typeface="Times New Roman" pitchFamily="18" charset="0"/>
              </a:rPr>
              <a:t>với tất cả các thuộc tính CSS về kích thước như là </a:t>
            </a:r>
            <a:r>
              <a:rPr lang="vi-VN" b="1" i="1">
                <a:solidFill>
                  <a:srgbClr val="FF0000"/>
                </a:solidFill>
                <a:latin typeface="Times New Roman" pitchFamily="18" charset="0"/>
                <a:cs typeface="Times New Roman" pitchFamily="18" charset="0"/>
              </a:rPr>
              <a:t>width, height, margin, padding, top, left, background-position</a:t>
            </a:r>
            <a:r>
              <a:rPr lang="vi-VN" b="1" i="1">
                <a:latin typeface="Times New Roman" pitchFamily="18" charset="0"/>
                <a:cs typeface="Times New Roman" pitchFamily="18" charset="0"/>
              </a:rPr>
              <a:t> ...</a:t>
            </a:r>
          </a:p>
        </p:txBody>
      </p:sp>
      <p:sp>
        <p:nvSpPr>
          <p:cNvPr id="10308" name="TextBox 10307">
            <a:extLst>
              <a:ext uri="{FF2B5EF4-FFF2-40B4-BE49-F238E27FC236}">
                <a16:creationId xmlns:a16="http://schemas.microsoft.com/office/drawing/2014/main" id="{BD868488-A581-E8B0-22F8-7EAE1AD4AB8A}"/>
              </a:ext>
            </a:extLst>
          </p:cNvPr>
          <p:cNvSpPr txBox="1"/>
          <p:nvPr/>
        </p:nvSpPr>
        <p:spPr>
          <a:xfrm>
            <a:off x="6346260" y="2599027"/>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50px</a:t>
            </a:r>
            <a:endParaRPr lang="vi-VN" sz="1400" b="1" i="1">
              <a:solidFill>
                <a:srgbClr val="0000CC"/>
              </a:solidFill>
              <a:latin typeface="Times New Roman" pitchFamily="18" charset="0"/>
              <a:cs typeface="Times New Roman" pitchFamily="18" charset="0"/>
            </a:endParaRPr>
          </a:p>
        </p:txBody>
      </p:sp>
      <p:sp>
        <p:nvSpPr>
          <p:cNvPr id="10309" name="TextBox 10308">
            <a:extLst>
              <a:ext uri="{FF2B5EF4-FFF2-40B4-BE49-F238E27FC236}">
                <a16:creationId xmlns:a16="http://schemas.microsoft.com/office/drawing/2014/main" id="{0896915A-ED1B-5B37-1487-600DC610DF52}"/>
              </a:ext>
            </a:extLst>
          </p:cNvPr>
          <p:cNvSpPr txBox="1"/>
          <p:nvPr/>
        </p:nvSpPr>
        <p:spPr>
          <a:xfrm>
            <a:off x="10634382" y="2570239"/>
            <a:ext cx="561278" cy="307777"/>
          </a:xfrm>
          <a:prstGeom prst="rect">
            <a:avLst/>
          </a:prstGeom>
          <a:solidFill>
            <a:srgbClr val="FFFF00"/>
          </a:solidFill>
        </p:spPr>
        <p:txBody>
          <a:bodyPr wrap="square">
            <a:spAutoFit/>
          </a:bodyPr>
          <a:lstStyle/>
          <a:p>
            <a:r>
              <a:rPr lang="en-US" sz="1400" b="1" i="1">
                <a:solidFill>
                  <a:srgbClr val="0000CC"/>
                </a:solidFill>
                <a:latin typeface="Times New Roman" pitchFamily="18" charset="0"/>
                <a:cs typeface="Times New Roman" pitchFamily="18" charset="0"/>
              </a:rPr>
              <a:t>50px</a:t>
            </a:r>
            <a:endParaRPr lang="vi-VN" sz="1400" b="1" i="1">
              <a:solidFill>
                <a:srgbClr val="0000CC"/>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AC54E3F3-9A0D-2577-CBD2-E0B96BAE84C9}"/>
              </a:ext>
            </a:extLst>
          </p:cNvPr>
          <p:cNvPicPr>
            <a:picLocks noChangeAspect="1"/>
          </p:cNvPicPr>
          <p:nvPr/>
        </p:nvPicPr>
        <p:blipFill>
          <a:blip r:embed="rId5"/>
          <a:stretch>
            <a:fillRect/>
          </a:stretch>
        </p:blipFill>
        <p:spPr>
          <a:xfrm>
            <a:off x="1343991" y="2423392"/>
            <a:ext cx="3790167" cy="1109734"/>
          </a:xfrm>
          <a:prstGeom prst="rect">
            <a:avLst/>
          </a:prstGeom>
        </p:spPr>
      </p:pic>
      <p:pic>
        <p:nvPicPr>
          <p:cNvPr id="17" name="Picture 16">
            <a:extLst>
              <a:ext uri="{FF2B5EF4-FFF2-40B4-BE49-F238E27FC236}">
                <a16:creationId xmlns:a16="http://schemas.microsoft.com/office/drawing/2014/main" id="{73D6A39A-4B9C-0632-9120-73FE2FE5F742}"/>
              </a:ext>
            </a:extLst>
          </p:cNvPr>
          <p:cNvPicPr>
            <a:picLocks noChangeAspect="1"/>
          </p:cNvPicPr>
          <p:nvPr/>
        </p:nvPicPr>
        <p:blipFill>
          <a:blip r:embed="rId6"/>
          <a:stretch>
            <a:fillRect/>
          </a:stretch>
        </p:blipFill>
        <p:spPr>
          <a:xfrm>
            <a:off x="6920018" y="2407379"/>
            <a:ext cx="3554057" cy="4128033"/>
          </a:xfrm>
          <a:prstGeom prst="rect">
            <a:avLst/>
          </a:prstGeom>
        </p:spPr>
      </p:pic>
      <p:sp>
        <p:nvSpPr>
          <p:cNvPr id="18" name="TextBox 17">
            <a:extLst>
              <a:ext uri="{FF2B5EF4-FFF2-40B4-BE49-F238E27FC236}">
                <a16:creationId xmlns:a16="http://schemas.microsoft.com/office/drawing/2014/main" id="{E7B8D7F1-6782-F274-204F-940D40A39A2B}"/>
              </a:ext>
            </a:extLst>
          </p:cNvPr>
          <p:cNvSpPr txBox="1"/>
          <p:nvPr/>
        </p:nvSpPr>
        <p:spPr>
          <a:xfrm>
            <a:off x="8014702" y="4471395"/>
            <a:ext cx="1364688"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100vh -100px </a:t>
            </a:r>
            <a:endParaRPr lang="vi-VN" sz="1400" b="1" i="1">
              <a:solidFill>
                <a:srgbClr val="0000CC"/>
              </a:solidFill>
              <a:latin typeface="Times New Roman" pitchFamily="18" charset="0"/>
              <a:cs typeface="Times New Roman" pitchFamily="18" charset="0"/>
            </a:endParaRPr>
          </a:p>
        </p:txBody>
      </p:sp>
      <p:cxnSp>
        <p:nvCxnSpPr>
          <p:cNvPr id="20" name="Straight Arrow Connector 19">
            <a:extLst>
              <a:ext uri="{FF2B5EF4-FFF2-40B4-BE49-F238E27FC236}">
                <a16:creationId xmlns:a16="http://schemas.microsoft.com/office/drawing/2014/main" id="{95A55BBB-85D3-8017-5A1C-3968584BDBD7}"/>
              </a:ext>
            </a:extLst>
          </p:cNvPr>
          <p:cNvCxnSpPr/>
          <p:nvPr/>
        </p:nvCxnSpPr>
        <p:spPr>
          <a:xfrm>
            <a:off x="7747243" y="3086100"/>
            <a:ext cx="0" cy="3312194"/>
          </a:xfrm>
          <a:prstGeom prst="straightConnector1">
            <a:avLst/>
          </a:prstGeom>
          <a:ln w="28575">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C8A404A-C42C-E423-5DE0-96DBA9D46015}"/>
              </a:ext>
            </a:extLst>
          </p:cNvPr>
          <p:cNvPicPr>
            <a:picLocks noChangeAspect="1"/>
          </p:cNvPicPr>
          <p:nvPr/>
        </p:nvPicPr>
        <p:blipFill>
          <a:blip r:embed="rId7"/>
          <a:stretch>
            <a:fillRect/>
          </a:stretch>
        </p:blipFill>
        <p:spPr>
          <a:xfrm>
            <a:off x="1332201" y="3569913"/>
            <a:ext cx="4757624" cy="2847692"/>
          </a:xfrm>
          <a:prstGeom prst="rect">
            <a:avLst/>
          </a:prstGeom>
        </p:spPr>
      </p:pic>
    </p:spTree>
    <p:extLst>
      <p:ext uri="{BB962C8B-B14F-4D97-AF65-F5344CB8AC3E}">
        <p14:creationId xmlns:p14="http://schemas.microsoft.com/office/powerpoint/2010/main" val="2056721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4" name="TextBox 3">
            <a:extLst>
              <a:ext uri="{FF2B5EF4-FFF2-40B4-BE49-F238E27FC236}">
                <a16:creationId xmlns:a16="http://schemas.microsoft.com/office/drawing/2014/main" id="{1A3B9DC8-4836-B4F5-8AEB-9404AC9F0362}"/>
              </a:ext>
            </a:extLst>
          </p:cNvPr>
          <p:cNvSpPr txBox="1"/>
          <p:nvPr/>
        </p:nvSpPr>
        <p:spPr>
          <a:xfrm>
            <a:off x="1205579" y="1463275"/>
            <a:ext cx="10648167" cy="923330"/>
          </a:xfrm>
          <a:prstGeom prst="rect">
            <a:avLst/>
          </a:prstGeom>
          <a:noFill/>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Chú ý : </a:t>
            </a:r>
          </a:p>
          <a:p>
            <a:pPr marL="342900" indent="-342900">
              <a:buAutoNum type="arabicPeriod"/>
            </a:pPr>
            <a:r>
              <a:rPr lang="en-US" b="1" i="1">
                <a:solidFill>
                  <a:srgbClr val="FF0000"/>
                </a:solidFill>
                <a:latin typeface="Times New Roman" pitchFamily="18" charset="0"/>
                <a:cs typeface="Times New Roman" pitchFamily="18" charset="0"/>
              </a:rPr>
              <a:t>Sau calc không </a:t>
            </a:r>
            <a:r>
              <a:rPr lang="en-US" b="1" i="1">
                <a:latin typeface="Times New Roman" pitchFamily="18" charset="0"/>
                <a:cs typeface="Times New Roman" pitchFamily="18" charset="0"/>
              </a:rPr>
              <a:t>được </a:t>
            </a:r>
            <a:r>
              <a:rPr lang="en-US" b="1" i="1">
                <a:solidFill>
                  <a:srgbClr val="FF0000"/>
                </a:solidFill>
                <a:latin typeface="Times New Roman" pitchFamily="18" charset="0"/>
                <a:cs typeface="Times New Roman" pitchFamily="18" charset="0"/>
              </a:rPr>
              <a:t>có khoảng trắng</a:t>
            </a:r>
          </a:p>
          <a:p>
            <a:pPr marL="342900" indent="-342900">
              <a:buFontTx/>
              <a:buAutoNum type="arabicPeriod"/>
            </a:pPr>
            <a:r>
              <a:rPr lang="en-US" b="1" i="1">
                <a:latin typeface="Times New Roman" pitchFamily="18" charset="0"/>
                <a:cs typeface="Times New Roman" pitchFamily="18" charset="0"/>
              </a:rPr>
              <a:t>Khi dùng với toán tử </a:t>
            </a:r>
            <a:r>
              <a:rPr lang="en-US" b="1" i="1">
                <a:solidFill>
                  <a:srgbClr val="FF0000"/>
                </a:solidFill>
                <a:latin typeface="Times New Roman" pitchFamily="18" charset="0"/>
                <a:cs typeface="Times New Roman" pitchFamily="18" charset="0"/>
              </a:rPr>
              <a:t>+, - </a:t>
            </a:r>
            <a:r>
              <a:rPr lang="en-US" b="1" i="1">
                <a:latin typeface="Times New Roman" pitchFamily="18" charset="0"/>
                <a:cs typeface="Times New Roman" pitchFamily="18" charset="0"/>
              </a:rPr>
              <a:t>thì </a:t>
            </a:r>
            <a:r>
              <a:rPr lang="en-US" b="1" i="1">
                <a:solidFill>
                  <a:srgbClr val="FF0000"/>
                </a:solidFill>
                <a:latin typeface="Times New Roman" pitchFamily="18" charset="0"/>
                <a:cs typeface="Times New Roman" pitchFamily="18" charset="0"/>
              </a:rPr>
              <a:t>bắt buộc phải có khoảng trắng </a:t>
            </a:r>
            <a:r>
              <a:rPr lang="en-US" b="1" i="1">
                <a:latin typeface="Times New Roman" pitchFamily="18" charset="0"/>
                <a:cs typeface="Times New Roman" pitchFamily="18" charset="0"/>
              </a:rPr>
              <a:t>trước và sau toán tử </a:t>
            </a:r>
            <a:r>
              <a:rPr lang="en-US" b="1" i="1">
                <a:solidFill>
                  <a:srgbClr val="FF0000"/>
                </a:solidFill>
                <a:latin typeface="Times New Roman" pitchFamily="18" charset="0"/>
                <a:cs typeface="Times New Roman" pitchFamily="18" charset="0"/>
              </a:rPr>
              <a:t>+, - </a:t>
            </a:r>
            <a:endParaRPr lang="vi-VN" b="1" i="1">
              <a:solidFill>
                <a:srgbClr val="FF0000"/>
              </a:solidFill>
              <a:latin typeface="Times New Roman" pitchFamily="18" charset="0"/>
              <a:cs typeface="Times New Roman" pitchFamily="18" charset="0"/>
            </a:endParaRPr>
          </a:p>
        </p:txBody>
      </p:sp>
      <p:pic>
        <p:nvPicPr>
          <p:cNvPr id="10315" name="Picture 10314">
            <a:extLst>
              <a:ext uri="{FF2B5EF4-FFF2-40B4-BE49-F238E27FC236}">
                <a16:creationId xmlns:a16="http://schemas.microsoft.com/office/drawing/2014/main" id="{8A8FF3DD-AA35-3AF1-F46B-AC5326841DF0}"/>
              </a:ext>
            </a:extLst>
          </p:cNvPr>
          <p:cNvPicPr>
            <a:picLocks noChangeAspect="1"/>
          </p:cNvPicPr>
          <p:nvPr/>
        </p:nvPicPr>
        <p:blipFill>
          <a:blip r:embed="rId5"/>
          <a:stretch>
            <a:fillRect/>
          </a:stretch>
        </p:blipFill>
        <p:spPr>
          <a:xfrm>
            <a:off x="1656579" y="2506703"/>
            <a:ext cx="5121230" cy="492426"/>
          </a:xfrm>
          <a:prstGeom prst="rect">
            <a:avLst/>
          </a:prstGeom>
        </p:spPr>
      </p:pic>
      <p:sp>
        <p:nvSpPr>
          <p:cNvPr id="10316" name="TextBox 10315">
            <a:extLst>
              <a:ext uri="{FF2B5EF4-FFF2-40B4-BE49-F238E27FC236}">
                <a16:creationId xmlns:a16="http://schemas.microsoft.com/office/drawing/2014/main" id="{6DABDABD-D618-C58A-E84D-9B920DBEE780}"/>
              </a:ext>
            </a:extLst>
          </p:cNvPr>
          <p:cNvSpPr txBox="1"/>
          <p:nvPr/>
        </p:nvSpPr>
        <p:spPr>
          <a:xfrm>
            <a:off x="3239076" y="3230001"/>
            <a:ext cx="892097"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Không có space </a:t>
            </a:r>
            <a:endParaRPr lang="vi-VN" sz="1400" b="1" i="1">
              <a:solidFill>
                <a:srgbClr val="0000CC"/>
              </a:solidFill>
              <a:latin typeface="Times New Roman" pitchFamily="18" charset="0"/>
              <a:cs typeface="Times New Roman" pitchFamily="18" charset="0"/>
            </a:endParaRPr>
          </a:p>
        </p:txBody>
      </p:sp>
      <p:cxnSp>
        <p:nvCxnSpPr>
          <p:cNvPr id="10317" name="Straight Arrow Connector 10316">
            <a:extLst>
              <a:ext uri="{FF2B5EF4-FFF2-40B4-BE49-F238E27FC236}">
                <a16:creationId xmlns:a16="http://schemas.microsoft.com/office/drawing/2014/main" id="{AE240299-627B-B7D5-A6DD-663FFE14DE0D}"/>
              </a:ext>
            </a:extLst>
          </p:cNvPr>
          <p:cNvCxnSpPr>
            <a:cxnSpLocks/>
          </p:cNvCxnSpPr>
          <p:nvPr/>
        </p:nvCxnSpPr>
        <p:spPr>
          <a:xfrm>
            <a:off x="3749473" y="2770320"/>
            <a:ext cx="0" cy="459681"/>
          </a:xfrm>
          <a:prstGeom prst="straightConnector1">
            <a:avLst/>
          </a:prstGeom>
          <a:ln w="381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319" name="TextBox 10318">
            <a:extLst>
              <a:ext uri="{FF2B5EF4-FFF2-40B4-BE49-F238E27FC236}">
                <a16:creationId xmlns:a16="http://schemas.microsoft.com/office/drawing/2014/main" id="{9642AE48-5A82-1BF3-BAD5-C2817CFD5CEA}"/>
              </a:ext>
            </a:extLst>
          </p:cNvPr>
          <p:cNvSpPr txBox="1"/>
          <p:nvPr/>
        </p:nvSpPr>
        <p:spPr>
          <a:xfrm>
            <a:off x="4641570" y="3230001"/>
            <a:ext cx="892097" cy="523220"/>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Phải có space</a:t>
            </a:r>
            <a:endParaRPr lang="vi-VN" sz="1400" b="1" i="1">
              <a:solidFill>
                <a:srgbClr val="0000CC"/>
              </a:solidFill>
              <a:latin typeface="Times New Roman" pitchFamily="18" charset="0"/>
              <a:cs typeface="Times New Roman" pitchFamily="18" charset="0"/>
            </a:endParaRPr>
          </a:p>
        </p:txBody>
      </p:sp>
      <p:cxnSp>
        <p:nvCxnSpPr>
          <p:cNvPr id="10320" name="Straight Arrow Connector 10319">
            <a:extLst>
              <a:ext uri="{FF2B5EF4-FFF2-40B4-BE49-F238E27FC236}">
                <a16:creationId xmlns:a16="http://schemas.microsoft.com/office/drawing/2014/main" id="{FB907953-855A-AE52-7378-388794040A35}"/>
              </a:ext>
            </a:extLst>
          </p:cNvPr>
          <p:cNvCxnSpPr>
            <a:cxnSpLocks/>
            <a:endCxn id="10319" idx="0"/>
          </p:cNvCxnSpPr>
          <p:nvPr/>
        </p:nvCxnSpPr>
        <p:spPr>
          <a:xfrm>
            <a:off x="4814575" y="2881284"/>
            <a:ext cx="273044" cy="348717"/>
          </a:xfrm>
          <a:prstGeom prst="straightConnector1">
            <a:avLst/>
          </a:prstGeom>
          <a:ln w="3810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10322" name="Straight Arrow Connector 10321">
            <a:extLst>
              <a:ext uri="{FF2B5EF4-FFF2-40B4-BE49-F238E27FC236}">
                <a16:creationId xmlns:a16="http://schemas.microsoft.com/office/drawing/2014/main" id="{17BF3B7B-1273-4D25-91A6-E4875D23546F}"/>
              </a:ext>
            </a:extLst>
          </p:cNvPr>
          <p:cNvCxnSpPr>
            <a:cxnSpLocks/>
            <a:endCxn id="10319" idx="0"/>
          </p:cNvCxnSpPr>
          <p:nvPr/>
        </p:nvCxnSpPr>
        <p:spPr>
          <a:xfrm flipH="1">
            <a:off x="5087619" y="2881284"/>
            <a:ext cx="58314" cy="348717"/>
          </a:xfrm>
          <a:prstGeom prst="straightConnector1">
            <a:avLst/>
          </a:prstGeom>
          <a:ln w="3810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325" name="TextBox 10324">
            <a:extLst>
              <a:ext uri="{FF2B5EF4-FFF2-40B4-BE49-F238E27FC236}">
                <a16:creationId xmlns:a16="http://schemas.microsoft.com/office/drawing/2014/main" id="{CFC0F52B-4880-42DB-898D-C636F142BBDC}"/>
              </a:ext>
            </a:extLst>
          </p:cNvPr>
          <p:cNvSpPr txBox="1"/>
          <p:nvPr/>
        </p:nvSpPr>
        <p:spPr>
          <a:xfrm>
            <a:off x="1205579" y="4228778"/>
            <a:ext cx="10648167" cy="369332"/>
          </a:xfrm>
          <a:prstGeom prst="rect">
            <a:avLst/>
          </a:prstGeom>
          <a:noFill/>
        </p:spPr>
        <p:txBody>
          <a:bodyPr wrap="square">
            <a:spAutoFit/>
          </a:bodyPr>
          <a:lstStyle/>
          <a:p>
            <a:pPr marL="342900" indent="-342900">
              <a:buFont typeface="+mj-lt"/>
              <a:buAutoNum type="arabicPeriod" startAt="3"/>
            </a:pPr>
            <a:r>
              <a:rPr lang="en-US" b="1" i="1">
                <a:solidFill>
                  <a:srgbClr val="FF0000"/>
                </a:solidFill>
                <a:latin typeface="Times New Roman" pitchFamily="18" charset="0"/>
                <a:cs typeface="Times New Roman" pitchFamily="18" charset="0"/>
              </a:rPr>
              <a:t>Toán tử * , / </a:t>
            </a:r>
            <a:endParaRPr lang="vi-VN" b="1" i="1">
              <a:solidFill>
                <a:srgbClr val="FF0000"/>
              </a:solidFill>
              <a:latin typeface="Times New Roman" pitchFamily="18" charset="0"/>
              <a:cs typeface="Times New Roman" pitchFamily="18" charset="0"/>
            </a:endParaRPr>
          </a:p>
        </p:txBody>
      </p:sp>
      <p:pic>
        <p:nvPicPr>
          <p:cNvPr id="10329" name="Picture 10328">
            <a:extLst>
              <a:ext uri="{FF2B5EF4-FFF2-40B4-BE49-F238E27FC236}">
                <a16:creationId xmlns:a16="http://schemas.microsoft.com/office/drawing/2014/main" id="{7687EBE5-53EA-9A83-4453-16B1F3B14A4A}"/>
              </a:ext>
            </a:extLst>
          </p:cNvPr>
          <p:cNvPicPr>
            <a:picLocks noChangeAspect="1"/>
          </p:cNvPicPr>
          <p:nvPr/>
        </p:nvPicPr>
        <p:blipFill>
          <a:blip r:embed="rId6"/>
          <a:stretch>
            <a:fillRect/>
          </a:stretch>
        </p:blipFill>
        <p:spPr>
          <a:xfrm>
            <a:off x="1655708" y="4776899"/>
            <a:ext cx="2543175" cy="590550"/>
          </a:xfrm>
          <a:prstGeom prst="rect">
            <a:avLst/>
          </a:prstGeom>
        </p:spPr>
      </p:pic>
      <p:pic>
        <p:nvPicPr>
          <p:cNvPr id="10331" name="Picture 10330">
            <a:extLst>
              <a:ext uri="{FF2B5EF4-FFF2-40B4-BE49-F238E27FC236}">
                <a16:creationId xmlns:a16="http://schemas.microsoft.com/office/drawing/2014/main" id="{0A140EC2-F08D-FB6F-0E34-0DC203D6A373}"/>
              </a:ext>
            </a:extLst>
          </p:cNvPr>
          <p:cNvPicPr>
            <a:picLocks noChangeAspect="1"/>
          </p:cNvPicPr>
          <p:nvPr/>
        </p:nvPicPr>
        <p:blipFill>
          <a:blip r:embed="rId7"/>
          <a:stretch>
            <a:fillRect/>
          </a:stretch>
        </p:blipFill>
        <p:spPr>
          <a:xfrm>
            <a:off x="8293584" y="4214924"/>
            <a:ext cx="2466975" cy="1123950"/>
          </a:xfrm>
          <a:prstGeom prst="rect">
            <a:avLst/>
          </a:prstGeom>
        </p:spPr>
      </p:pic>
      <p:sp>
        <p:nvSpPr>
          <p:cNvPr id="10332" name="TextBox 10331">
            <a:extLst>
              <a:ext uri="{FF2B5EF4-FFF2-40B4-BE49-F238E27FC236}">
                <a16:creationId xmlns:a16="http://schemas.microsoft.com/office/drawing/2014/main" id="{E48A2FB0-FDEA-A1B7-38C8-A3B52E2E0903}"/>
              </a:ext>
            </a:extLst>
          </p:cNvPr>
          <p:cNvSpPr txBox="1"/>
          <p:nvPr/>
        </p:nvSpPr>
        <p:spPr>
          <a:xfrm>
            <a:off x="4479484" y="4776899"/>
            <a:ext cx="2949587"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Viết đơn vị trước hay sau đều được </a:t>
            </a:r>
            <a:endParaRPr lang="vi-VN" sz="1400" b="1" i="1">
              <a:solidFill>
                <a:srgbClr val="0000CC"/>
              </a:solidFill>
              <a:latin typeface="Times New Roman" pitchFamily="18" charset="0"/>
              <a:cs typeface="Times New Roman" pitchFamily="18" charset="0"/>
            </a:endParaRPr>
          </a:p>
        </p:txBody>
      </p:sp>
      <p:sp>
        <p:nvSpPr>
          <p:cNvPr id="10334" name="Arrow: Right 10333">
            <a:extLst>
              <a:ext uri="{FF2B5EF4-FFF2-40B4-BE49-F238E27FC236}">
                <a16:creationId xmlns:a16="http://schemas.microsoft.com/office/drawing/2014/main" id="{D5C74DDF-2778-307E-CACF-295CC9A92F66}"/>
              </a:ext>
            </a:extLst>
          </p:cNvPr>
          <p:cNvSpPr/>
          <p:nvPr/>
        </p:nvSpPr>
        <p:spPr>
          <a:xfrm>
            <a:off x="7709672" y="4776899"/>
            <a:ext cx="419567" cy="296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28" name="Picture 127">
            <a:extLst>
              <a:ext uri="{FF2B5EF4-FFF2-40B4-BE49-F238E27FC236}">
                <a16:creationId xmlns:a16="http://schemas.microsoft.com/office/drawing/2014/main" id="{FAEA18D8-4618-FDEE-8A09-7A4BB0C31957}"/>
              </a:ext>
            </a:extLst>
          </p:cNvPr>
          <p:cNvPicPr>
            <a:picLocks noChangeAspect="1"/>
          </p:cNvPicPr>
          <p:nvPr/>
        </p:nvPicPr>
        <p:blipFill>
          <a:blip r:embed="rId8"/>
          <a:stretch>
            <a:fillRect/>
          </a:stretch>
        </p:blipFill>
        <p:spPr>
          <a:xfrm>
            <a:off x="1655708" y="6026498"/>
            <a:ext cx="2476500" cy="333375"/>
          </a:xfrm>
          <a:prstGeom prst="rect">
            <a:avLst/>
          </a:prstGeom>
        </p:spPr>
      </p:pic>
      <p:sp>
        <p:nvSpPr>
          <p:cNvPr id="129" name="TextBox 128">
            <a:extLst>
              <a:ext uri="{FF2B5EF4-FFF2-40B4-BE49-F238E27FC236}">
                <a16:creationId xmlns:a16="http://schemas.microsoft.com/office/drawing/2014/main" id="{089EA944-39FF-B5B1-D528-BE6DF2285F7C}"/>
              </a:ext>
            </a:extLst>
          </p:cNvPr>
          <p:cNvSpPr txBox="1"/>
          <p:nvPr/>
        </p:nvSpPr>
        <p:spPr>
          <a:xfrm>
            <a:off x="4344644" y="6002565"/>
            <a:ext cx="3084427" cy="523220"/>
          </a:xfrm>
          <a:prstGeom prst="rect">
            <a:avLst/>
          </a:prstGeom>
          <a:solidFill>
            <a:srgbClr val="FFFF00"/>
          </a:solidFill>
        </p:spPr>
        <p:txBody>
          <a:bodyPr wrap="square">
            <a:spAutoFit/>
          </a:bodyPr>
          <a:lstStyle/>
          <a:p>
            <a:pPr marL="342900" indent="-342900">
              <a:buAutoNum type="arabicPeriod"/>
            </a:pPr>
            <a:r>
              <a:rPr lang="en-US" sz="1400" b="1" i="1">
                <a:solidFill>
                  <a:srgbClr val="0000CC"/>
                </a:solidFill>
                <a:latin typeface="Times New Roman" pitchFamily="18" charset="0"/>
                <a:cs typeface="Times New Roman" pitchFamily="18" charset="0"/>
              </a:rPr>
              <a:t>Phần có đơn vị bắt buộc viêt trước</a:t>
            </a:r>
          </a:p>
          <a:p>
            <a:pPr marL="342900" indent="-342900">
              <a:buAutoNum type="arabicPeriod"/>
            </a:pPr>
            <a:r>
              <a:rPr lang="en-US" sz="1400" b="1" i="1">
                <a:solidFill>
                  <a:srgbClr val="0000CC"/>
                </a:solidFill>
                <a:latin typeface="Times New Roman" pitchFamily="18" charset="0"/>
                <a:cs typeface="Times New Roman" pitchFamily="18" charset="0"/>
              </a:rPr>
              <a:t>Không chia cho 0 </a:t>
            </a:r>
            <a:endParaRPr lang="vi-VN" sz="1400" b="1" i="1">
              <a:solidFill>
                <a:srgbClr val="0000CC"/>
              </a:solidFill>
              <a:latin typeface="Times New Roman" pitchFamily="18" charset="0"/>
              <a:cs typeface="Times New Roman" pitchFamily="18" charset="0"/>
            </a:endParaRPr>
          </a:p>
        </p:txBody>
      </p:sp>
      <p:sp>
        <p:nvSpPr>
          <p:cNvPr id="130" name="Arrow: Right 129">
            <a:extLst>
              <a:ext uri="{FF2B5EF4-FFF2-40B4-BE49-F238E27FC236}">
                <a16:creationId xmlns:a16="http://schemas.microsoft.com/office/drawing/2014/main" id="{16FF266C-271E-7E86-E4E2-318715182ABB}"/>
              </a:ext>
            </a:extLst>
          </p:cNvPr>
          <p:cNvSpPr/>
          <p:nvPr/>
        </p:nvSpPr>
        <p:spPr>
          <a:xfrm>
            <a:off x="7700610" y="6013574"/>
            <a:ext cx="419567" cy="2967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TextBox 130">
            <a:extLst>
              <a:ext uri="{FF2B5EF4-FFF2-40B4-BE49-F238E27FC236}">
                <a16:creationId xmlns:a16="http://schemas.microsoft.com/office/drawing/2014/main" id="{F23A747D-DE52-E16B-FCB0-BFACACEF9436}"/>
              </a:ext>
            </a:extLst>
          </p:cNvPr>
          <p:cNvSpPr txBox="1"/>
          <p:nvPr/>
        </p:nvSpPr>
        <p:spPr>
          <a:xfrm>
            <a:off x="9246432" y="4506826"/>
            <a:ext cx="799693"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200 px</a:t>
            </a:r>
            <a:endParaRPr lang="vi-VN" sz="1400" b="1" i="1">
              <a:solidFill>
                <a:srgbClr val="0000CC"/>
              </a:solidFill>
              <a:latin typeface="Times New Roman" pitchFamily="18" charset="0"/>
              <a:cs typeface="Times New Roman" pitchFamily="18" charset="0"/>
            </a:endParaRPr>
          </a:p>
        </p:txBody>
      </p:sp>
      <p:pic>
        <p:nvPicPr>
          <p:cNvPr id="135" name="Picture 134">
            <a:extLst>
              <a:ext uri="{FF2B5EF4-FFF2-40B4-BE49-F238E27FC236}">
                <a16:creationId xmlns:a16="http://schemas.microsoft.com/office/drawing/2014/main" id="{16E331B4-3BB5-951F-7F0D-A0387D73B274}"/>
              </a:ext>
            </a:extLst>
          </p:cNvPr>
          <p:cNvPicPr>
            <a:picLocks noChangeAspect="1"/>
          </p:cNvPicPr>
          <p:nvPr/>
        </p:nvPicPr>
        <p:blipFill>
          <a:blip r:embed="rId9"/>
          <a:stretch>
            <a:fillRect/>
          </a:stretch>
        </p:blipFill>
        <p:spPr>
          <a:xfrm>
            <a:off x="8315110" y="5802012"/>
            <a:ext cx="3462030" cy="544504"/>
          </a:xfrm>
          <a:prstGeom prst="rect">
            <a:avLst/>
          </a:prstGeom>
        </p:spPr>
      </p:pic>
      <p:sp>
        <p:nvSpPr>
          <p:cNvPr id="136" name="TextBox 135">
            <a:extLst>
              <a:ext uri="{FF2B5EF4-FFF2-40B4-BE49-F238E27FC236}">
                <a16:creationId xmlns:a16="http://schemas.microsoft.com/office/drawing/2014/main" id="{6D067E43-2410-54C7-53D8-777F85A20CD2}"/>
              </a:ext>
            </a:extLst>
          </p:cNvPr>
          <p:cNvSpPr txBox="1"/>
          <p:nvPr/>
        </p:nvSpPr>
        <p:spPr>
          <a:xfrm>
            <a:off x="9646278" y="6132506"/>
            <a:ext cx="799693"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50 %</a:t>
            </a:r>
            <a:endParaRPr lang="vi-VN" sz="1400" b="1" i="1">
              <a:solidFill>
                <a:srgbClr val="0000CC"/>
              </a:solidFill>
              <a:latin typeface="Times New Roman" pitchFamily="18" charset="0"/>
              <a:cs typeface="Times New Roman" pitchFamily="18" charset="0"/>
            </a:endParaRPr>
          </a:p>
        </p:txBody>
      </p:sp>
      <p:grpSp>
        <p:nvGrpSpPr>
          <p:cNvPr id="2" name="Group 46">
            <a:extLst>
              <a:ext uri="{FF2B5EF4-FFF2-40B4-BE49-F238E27FC236}">
                <a16:creationId xmlns:a16="http://schemas.microsoft.com/office/drawing/2014/main" id="{29EB856A-68B6-29E4-1C4A-5146AD734292}"/>
              </a:ext>
            </a:extLst>
          </p:cNvPr>
          <p:cNvGrpSpPr>
            <a:grpSpLocks/>
          </p:cNvGrpSpPr>
          <p:nvPr/>
        </p:nvGrpSpPr>
        <p:grpSpPr bwMode="auto">
          <a:xfrm>
            <a:off x="702179" y="712439"/>
            <a:ext cx="3777305" cy="860425"/>
            <a:chOff x="1296" y="1824"/>
            <a:chExt cx="2101" cy="542"/>
          </a:xfrm>
        </p:grpSpPr>
        <p:sp>
          <p:nvSpPr>
            <p:cNvPr id="3" name="AutoShape 47">
              <a:extLst>
                <a:ext uri="{FF2B5EF4-FFF2-40B4-BE49-F238E27FC236}">
                  <a16:creationId xmlns:a16="http://schemas.microsoft.com/office/drawing/2014/main" id="{03E97FCD-6FF1-2814-ED50-DA927E18D62B}"/>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BC8FD76E-68F5-30A7-27F5-A9BF55B864C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6C4DC1EF-68E6-7E02-A5A3-BCBAD70C3967}"/>
                </a:ext>
              </a:extLst>
            </p:cNvPr>
            <p:cNvSpPr txBox="1">
              <a:spLocks noChangeArrowheads="1"/>
            </p:cNvSpPr>
            <p:nvPr/>
          </p:nvSpPr>
          <p:spPr bwMode="gray">
            <a:xfrm>
              <a:off x="1550" y="1920"/>
              <a:ext cx="184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hàm calc()</a:t>
              </a:r>
              <a:endParaRPr lang="vi-VN" sz="2000" b="1">
                <a:solidFill>
                  <a:srgbClr val="CC00FF"/>
                </a:solidFill>
              </a:endParaRPr>
            </a:p>
            <a:p>
              <a:pPr algn="ctr"/>
              <a:endParaRPr lang="en-US" sz="2000" b="1">
                <a:solidFill>
                  <a:srgbClr val="CC00FF"/>
                </a:solidFill>
              </a:endParaRPr>
            </a:p>
          </p:txBody>
        </p:sp>
        <p:sp>
          <p:nvSpPr>
            <p:cNvPr id="14" name="Text Box 50">
              <a:extLst>
                <a:ext uri="{FF2B5EF4-FFF2-40B4-BE49-F238E27FC236}">
                  <a16:creationId xmlns:a16="http://schemas.microsoft.com/office/drawing/2014/main" id="{DADC7B88-9E81-9D5B-4AEB-1F1FF5F4EEBE}"/>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23</a:t>
              </a:r>
            </a:p>
          </p:txBody>
        </p:sp>
      </p:grpSp>
    </p:spTree>
    <p:extLst>
      <p:ext uri="{BB962C8B-B14F-4D97-AF65-F5344CB8AC3E}">
        <p14:creationId xmlns:p14="http://schemas.microsoft.com/office/powerpoint/2010/main" val="29454086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158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CSS Variables</a:t>
              </a: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24</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4" name="TextBox 3">
            <a:extLst>
              <a:ext uri="{FF2B5EF4-FFF2-40B4-BE49-F238E27FC236}">
                <a16:creationId xmlns:a16="http://schemas.microsoft.com/office/drawing/2014/main" id="{1A3B9DC8-4836-B4F5-8AEB-9404AC9F0362}"/>
              </a:ext>
            </a:extLst>
          </p:cNvPr>
          <p:cNvSpPr txBox="1"/>
          <p:nvPr/>
        </p:nvSpPr>
        <p:spPr>
          <a:xfrm>
            <a:off x="1205579" y="1463275"/>
            <a:ext cx="10648167" cy="369332"/>
          </a:xfrm>
          <a:prstGeom prst="rect">
            <a:avLst/>
          </a:prstGeom>
          <a:noFill/>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Khi </a:t>
            </a:r>
            <a:r>
              <a:rPr lang="en-US" b="1" i="1">
                <a:solidFill>
                  <a:srgbClr val="FF0000"/>
                </a:solidFill>
                <a:latin typeface="Times New Roman" pitchFamily="18" charset="0"/>
                <a:cs typeface="Times New Roman" pitchFamily="18" charset="0"/>
              </a:rPr>
              <a:t>1 giá trị css </a:t>
            </a:r>
            <a:r>
              <a:rPr lang="en-US" b="1" i="1">
                <a:latin typeface="Times New Roman" pitchFamily="18" charset="0"/>
                <a:cs typeface="Times New Roman" pitchFamily="18" charset="0"/>
              </a:rPr>
              <a:t>dùng đi </a:t>
            </a:r>
            <a:r>
              <a:rPr lang="en-US" b="1" i="1">
                <a:solidFill>
                  <a:srgbClr val="FF0000"/>
                </a:solidFill>
                <a:latin typeface="Times New Roman" pitchFamily="18" charset="0"/>
                <a:cs typeface="Times New Roman" pitchFamily="18" charset="0"/>
              </a:rPr>
              <a:t>dùng lại nhiều lần</a:t>
            </a:r>
            <a:r>
              <a:rPr lang="en-US" b="1" i="1">
                <a:latin typeface="Times New Roman" pitchFamily="18" charset="0"/>
                <a:cs typeface="Times New Roman" pitchFamily="18" charset="0"/>
              </a:rPr>
              <a:t>, ta có thể </a:t>
            </a:r>
            <a:r>
              <a:rPr lang="en-US" b="1" i="1">
                <a:solidFill>
                  <a:srgbClr val="FF0000"/>
                </a:solidFill>
                <a:latin typeface="Times New Roman" pitchFamily="18" charset="0"/>
                <a:cs typeface="Times New Roman" pitchFamily="18" charset="0"/>
              </a:rPr>
              <a:t>gán biến </a:t>
            </a:r>
            <a:r>
              <a:rPr lang="en-US" b="1" i="1">
                <a:latin typeface="Times New Roman" pitchFamily="18" charset="0"/>
                <a:cs typeface="Times New Roman" pitchFamily="18" charset="0"/>
              </a:rPr>
              <a:t>cho nó </a:t>
            </a:r>
            <a:r>
              <a:rPr lang="en-US" b="1" i="1">
                <a:solidFill>
                  <a:srgbClr val="FF0000"/>
                </a:solidFill>
                <a:latin typeface="Times New Roman" pitchFamily="18" charset="0"/>
                <a:cs typeface="Times New Roman" pitchFamily="18" charset="0"/>
              </a:rPr>
              <a:t>để tái sử dụng </a:t>
            </a:r>
            <a:endParaRPr lang="vi-VN" b="1" i="1">
              <a:solidFill>
                <a:srgbClr val="FF0000"/>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3E97D7B8-016E-3CB5-2F01-529F819491CA}"/>
              </a:ext>
            </a:extLst>
          </p:cNvPr>
          <p:cNvPicPr>
            <a:picLocks noChangeAspect="1"/>
          </p:cNvPicPr>
          <p:nvPr/>
        </p:nvPicPr>
        <p:blipFill>
          <a:blip r:embed="rId5"/>
          <a:stretch>
            <a:fillRect/>
          </a:stretch>
        </p:blipFill>
        <p:spPr>
          <a:xfrm>
            <a:off x="591737" y="1924940"/>
            <a:ext cx="3613700" cy="1269468"/>
          </a:xfrm>
          <a:prstGeom prst="rect">
            <a:avLst/>
          </a:prstGeom>
        </p:spPr>
      </p:pic>
      <p:pic>
        <p:nvPicPr>
          <p:cNvPr id="14" name="Picture 13">
            <a:extLst>
              <a:ext uri="{FF2B5EF4-FFF2-40B4-BE49-F238E27FC236}">
                <a16:creationId xmlns:a16="http://schemas.microsoft.com/office/drawing/2014/main" id="{89C879D3-FB1F-E318-D2FE-F3BA8234AB0A}"/>
              </a:ext>
            </a:extLst>
          </p:cNvPr>
          <p:cNvPicPr>
            <a:picLocks noChangeAspect="1"/>
          </p:cNvPicPr>
          <p:nvPr/>
        </p:nvPicPr>
        <p:blipFill>
          <a:blip r:embed="rId6"/>
          <a:stretch>
            <a:fillRect/>
          </a:stretch>
        </p:blipFill>
        <p:spPr>
          <a:xfrm>
            <a:off x="4344645" y="1890611"/>
            <a:ext cx="2756156" cy="4708084"/>
          </a:xfrm>
          <a:prstGeom prst="rect">
            <a:avLst/>
          </a:prstGeom>
        </p:spPr>
      </p:pic>
      <p:pic>
        <p:nvPicPr>
          <p:cNvPr id="22" name="Picture 21">
            <a:extLst>
              <a:ext uri="{FF2B5EF4-FFF2-40B4-BE49-F238E27FC236}">
                <a16:creationId xmlns:a16="http://schemas.microsoft.com/office/drawing/2014/main" id="{1A9BBB29-B3B2-AC2F-52F0-93A4D2943AA1}"/>
              </a:ext>
            </a:extLst>
          </p:cNvPr>
          <p:cNvPicPr>
            <a:picLocks noChangeAspect="1"/>
          </p:cNvPicPr>
          <p:nvPr/>
        </p:nvPicPr>
        <p:blipFill>
          <a:blip r:embed="rId7"/>
          <a:stretch>
            <a:fillRect/>
          </a:stretch>
        </p:blipFill>
        <p:spPr>
          <a:xfrm>
            <a:off x="7365873" y="1890611"/>
            <a:ext cx="2758507" cy="4708084"/>
          </a:xfrm>
          <a:prstGeom prst="rect">
            <a:avLst/>
          </a:prstGeom>
        </p:spPr>
      </p:pic>
      <p:sp>
        <p:nvSpPr>
          <p:cNvPr id="23" name="TextBox 22">
            <a:extLst>
              <a:ext uri="{FF2B5EF4-FFF2-40B4-BE49-F238E27FC236}">
                <a16:creationId xmlns:a16="http://schemas.microsoft.com/office/drawing/2014/main" id="{EEF62DA3-1029-C079-4741-299741A6F137}"/>
              </a:ext>
            </a:extLst>
          </p:cNvPr>
          <p:cNvSpPr txBox="1"/>
          <p:nvPr/>
        </p:nvSpPr>
        <p:spPr>
          <a:xfrm>
            <a:off x="9381171" y="2405785"/>
            <a:ext cx="1486418"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--tên_biến</a:t>
            </a:r>
            <a:endParaRPr lang="vi-VN" sz="1400" b="1" i="1">
              <a:solidFill>
                <a:srgbClr val="0000CC"/>
              </a:solidFill>
              <a:latin typeface="Times New Roman" pitchFamily="18" charset="0"/>
              <a:cs typeface="Times New Roman" pitchFamily="18" charset="0"/>
            </a:endParaRPr>
          </a:p>
        </p:txBody>
      </p:sp>
      <p:sp>
        <p:nvSpPr>
          <p:cNvPr id="24" name="TextBox 23">
            <a:extLst>
              <a:ext uri="{FF2B5EF4-FFF2-40B4-BE49-F238E27FC236}">
                <a16:creationId xmlns:a16="http://schemas.microsoft.com/office/drawing/2014/main" id="{15BAB279-B9C0-22C0-0B3A-D196C4D7460B}"/>
              </a:ext>
            </a:extLst>
          </p:cNvPr>
          <p:cNvSpPr txBox="1"/>
          <p:nvPr/>
        </p:nvSpPr>
        <p:spPr>
          <a:xfrm>
            <a:off x="9979324" y="3554610"/>
            <a:ext cx="1361338"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var(tên_biến)</a:t>
            </a:r>
            <a:endParaRPr lang="vi-VN" sz="1400" b="1" i="1">
              <a:solidFill>
                <a:srgbClr val="0000CC"/>
              </a:solidFill>
              <a:latin typeface="Times New Roman" pitchFamily="18" charset="0"/>
              <a:cs typeface="Times New Roman" pitchFamily="18" charset="0"/>
            </a:endParaRPr>
          </a:p>
        </p:txBody>
      </p:sp>
    </p:spTree>
    <p:extLst>
      <p:ext uri="{BB962C8B-B14F-4D97-AF65-F5344CB8AC3E}">
        <p14:creationId xmlns:p14="http://schemas.microsoft.com/office/powerpoint/2010/main" val="4264440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CSS Variables</a:t>
              </a: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24</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15" name="Picture 14">
            <a:extLst>
              <a:ext uri="{FF2B5EF4-FFF2-40B4-BE49-F238E27FC236}">
                <a16:creationId xmlns:a16="http://schemas.microsoft.com/office/drawing/2014/main" id="{9A560828-8EAD-78DB-7909-1CDC9FB9977F}"/>
              </a:ext>
            </a:extLst>
          </p:cNvPr>
          <p:cNvPicPr>
            <a:picLocks noChangeAspect="1"/>
          </p:cNvPicPr>
          <p:nvPr/>
        </p:nvPicPr>
        <p:blipFill>
          <a:blip r:embed="rId5"/>
          <a:stretch>
            <a:fillRect/>
          </a:stretch>
        </p:blipFill>
        <p:spPr>
          <a:xfrm>
            <a:off x="1281779" y="3519472"/>
            <a:ext cx="4729163" cy="3326722"/>
          </a:xfrm>
          <a:prstGeom prst="rect">
            <a:avLst/>
          </a:prstGeom>
        </p:spPr>
      </p:pic>
      <p:sp>
        <p:nvSpPr>
          <p:cNvPr id="16" name="TextBox 15">
            <a:extLst>
              <a:ext uri="{FF2B5EF4-FFF2-40B4-BE49-F238E27FC236}">
                <a16:creationId xmlns:a16="http://schemas.microsoft.com/office/drawing/2014/main" id="{6A4FB196-B429-166E-C52F-9F011C172B5E}"/>
              </a:ext>
            </a:extLst>
          </p:cNvPr>
          <p:cNvSpPr txBox="1"/>
          <p:nvPr/>
        </p:nvSpPr>
        <p:spPr>
          <a:xfrm>
            <a:off x="2983307" y="6320087"/>
            <a:ext cx="2836468"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Giá trị của biến có thể bị ghi đè </a:t>
            </a:r>
            <a:endParaRPr lang="vi-VN" sz="1400" b="1" i="1">
              <a:solidFill>
                <a:srgbClr val="0000CC"/>
              </a:solidFill>
              <a:latin typeface="Times New Roman" pitchFamily="18" charset="0"/>
              <a:cs typeface="Times New Roman" pitchFamily="18" charset="0"/>
            </a:endParaRPr>
          </a:p>
        </p:txBody>
      </p:sp>
      <p:pic>
        <p:nvPicPr>
          <p:cNvPr id="18" name="Picture 17">
            <a:extLst>
              <a:ext uri="{FF2B5EF4-FFF2-40B4-BE49-F238E27FC236}">
                <a16:creationId xmlns:a16="http://schemas.microsoft.com/office/drawing/2014/main" id="{CC6647AA-C9B9-C59A-60BE-0A0385ADAB76}"/>
              </a:ext>
            </a:extLst>
          </p:cNvPr>
          <p:cNvPicPr>
            <a:picLocks noChangeAspect="1"/>
          </p:cNvPicPr>
          <p:nvPr/>
        </p:nvPicPr>
        <p:blipFill>
          <a:blip r:embed="rId6"/>
          <a:stretch>
            <a:fillRect/>
          </a:stretch>
        </p:blipFill>
        <p:spPr>
          <a:xfrm>
            <a:off x="6181060" y="3534137"/>
            <a:ext cx="5350728" cy="2384726"/>
          </a:xfrm>
          <a:prstGeom prst="rect">
            <a:avLst/>
          </a:prstGeom>
        </p:spPr>
      </p:pic>
      <p:pic>
        <p:nvPicPr>
          <p:cNvPr id="20" name="Picture 19">
            <a:extLst>
              <a:ext uri="{FF2B5EF4-FFF2-40B4-BE49-F238E27FC236}">
                <a16:creationId xmlns:a16="http://schemas.microsoft.com/office/drawing/2014/main" id="{92DCA3B4-0720-7FB4-E8F9-CF2E85A9D614}"/>
              </a:ext>
            </a:extLst>
          </p:cNvPr>
          <p:cNvPicPr>
            <a:picLocks noChangeAspect="1"/>
          </p:cNvPicPr>
          <p:nvPr/>
        </p:nvPicPr>
        <p:blipFill>
          <a:blip r:embed="rId7"/>
          <a:stretch>
            <a:fillRect/>
          </a:stretch>
        </p:blipFill>
        <p:spPr>
          <a:xfrm>
            <a:off x="1281779" y="1565716"/>
            <a:ext cx="8112799" cy="1676742"/>
          </a:xfrm>
          <a:prstGeom prst="rect">
            <a:avLst/>
          </a:prstGeom>
        </p:spPr>
      </p:pic>
      <p:sp>
        <p:nvSpPr>
          <p:cNvPr id="21" name="Rectangle 20">
            <a:extLst>
              <a:ext uri="{FF2B5EF4-FFF2-40B4-BE49-F238E27FC236}">
                <a16:creationId xmlns:a16="http://schemas.microsoft.com/office/drawing/2014/main" id="{012946DC-FC88-E57F-63D1-4D93689660BC}"/>
              </a:ext>
            </a:extLst>
          </p:cNvPr>
          <p:cNvSpPr/>
          <p:nvPr/>
        </p:nvSpPr>
        <p:spPr>
          <a:xfrm>
            <a:off x="1281779" y="3519471"/>
            <a:ext cx="4729162" cy="43136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70E7C51-9BB8-6D50-3E55-41325848FA69}"/>
              </a:ext>
            </a:extLst>
          </p:cNvPr>
          <p:cNvSpPr/>
          <p:nvPr/>
        </p:nvSpPr>
        <p:spPr>
          <a:xfrm>
            <a:off x="1368114" y="5830043"/>
            <a:ext cx="4547578" cy="30777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4E57251-B722-BF64-82AF-6AA5D11F9E23}"/>
              </a:ext>
            </a:extLst>
          </p:cNvPr>
          <p:cNvSpPr/>
          <p:nvPr/>
        </p:nvSpPr>
        <p:spPr>
          <a:xfrm>
            <a:off x="6181059" y="3615543"/>
            <a:ext cx="3496341" cy="24955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3294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606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B56FE566-A975-26CA-19B9-91D2230C0435}"/>
              </a:ext>
            </a:extLst>
          </p:cNvPr>
          <p:cNvGrpSpPr>
            <a:grpSpLocks/>
          </p:cNvGrpSpPr>
          <p:nvPr/>
        </p:nvGrpSpPr>
        <p:grpSpPr bwMode="auto">
          <a:xfrm>
            <a:off x="702179" y="712439"/>
            <a:ext cx="3263786" cy="685800"/>
            <a:chOff x="1296" y="1824"/>
            <a:chExt cx="1759" cy="432"/>
          </a:xfrm>
        </p:grpSpPr>
        <p:sp>
          <p:nvSpPr>
            <p:cNvPr id="4" name="AutoShape 47">
              <a:extLst>
                <a:ext uri="{FF2B5EF4-FFF2-40B4-BE49-F238E27FC236}">
                  <a16:creationId xmlns:a16="http://schemas.microsoft.com/office/drawing/2014/main" id="{5120D312-98F5-EC18-96D2-A6198E9359E0}"/>
                </a:ext>
              </a:extLst>
            </p:cNvPr>
            <p:cNvSpPr>
              <a:spLocks noChangeArrowheads="1"/>
            </p:cNvSpPr>
            <p:nvPr/>
          </p:nvSpPr>
          <p:spPr bwMode="gray">
            <a:xfrm>
              <a:off x="1536" y="1899"/>
              <a:ext cx="147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E0443399-DB40-0D3F-AB27-4E19EE5C442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7AC05621-48EE-B178-B369-D41E14FFF340}"/>
                </a:ext>
              </a:extLst>
            </p:cNvPr>
            <p:cNvSpPr txBox="1">
              <a:spLocks noChangeArrowheads="1"/>
            </p:cNvSpPr>
            <p:nvPr/>
          </p:nvSpPr>
          <p:spPr bwMode="gray">
            <a:xfrm>
              <a:off x="1577" y="1932"/>
              <a:ext cx="14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a:t>
              </a:r>
              <a:r>
                <a:rPr lang="en-US" sz="2000" b="1" i="1">
                  <a:solidFill>
                    <a:srgbClr val="FF0000"/>
                  </a:solidFill>
                  <a:latin typeface="Times New Roman" pitchFamily="18" charset="0"/>
                  <a:cs typeface="Times New Roman" pitchFamily="18" charset="0"/>
                </a:rPr>
                <a:t>Static </a:t>
              </a:r>
              <a:r>
                <a:rPr lang="en-US" sz="2000" b="1">
                  <a:solidFill>
                    <a:srgbClr val="CC00FF"/>
                  </a:solidFill>
                </a:rPr>
                <a:t> </a:t>
              </a:r>
              <a:endParaRPr lang="vi-VN" sz="2000" b="1">
                <a:solidFill>
                  <a:srgbClr val="CC00FF"/>
                </a:solidFill>
              </a:endParaRPr>
            </a:p>
          </p:txBody>
        </p:sp>
        <p:sp>
          <p:nvSpPr>
            <p:cNvPr id="16" name="Text Box 50">
              <a:extLst>
                <a:ext uri="{FF2B5EF4-FFF2-40B4-BE49-F238E27FC236}">
                  <a16:creationId xmlns:a16="http://schemas.microsoft.com/office/drawing/2014/main" id="{1DA593A1-AACC-87B4-C14E-34A724F031FB}"/>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sp>
        <p:nvSpPr>
          <p:cNvPr id="18" name="Rectangle 17">
            <a:extLst>
              <a:ext uri="{FF2B5EF4-FFF2-40B4-BE49-F238E27FC236}">
                <a16:creationId xmlns:a16="http://schemas.microsoft.com/office/drawing/2014/main" id="{8F109813-9863-7FD7-6222-1EA5FA3A5C78}"/>
              </a:ext>
            </a:extLst>
          </p:cNvPr>
          <p:cNvSpPr/>
          <p:nvPr/>
        </p:nvSpPr>
        <p:spPr>
          <a:xfrm>
            <a:off x="798664" y="5499230"/>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Position : </a:t>
            </a:r>
            <a:r>
              <a:rPr lang="en-US" b="1" i="1">
                <a:solidFill>
                  <a:srgbClr val="FF0000"/>
                </a:solidFill>
                <a:latin typeface="Times New Roman" pitchFamily="18" charset="0"/>
                <a:cs typeface="Times New Roman" pitchFamily="18" charset="0"/>
              </a:rPr>
              <a:t>Static</a:t>
            </a:r>
            <a:r>
              <a:rPr lang="en-US" b="1" i="1">
                <a:solidFill>
                  <a:srgbClr val="CC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sym typeface="Wingdings" panose="05000000000000000000" pitchFamily="2" charset="2"/>
              </a:rPr>
              <a:t></a:t>
            </a:r>
            <a:r>
              <a:rPr lang="en-US" b="1" i="1">
                <a:solidFill>
                  <a:srgbClr val="0000CC"/>
                </a:solidFill>
                <a:latin typeface="Times New Roman" pitchFamily="18" charset="0"/>
                <a:cs typeface="Times New Roman" pitchFamily="18" charset="0"/>
              </a:rPr>
              <a:t> Đây là giá trị mặc định của position </a:t>
            </a:r>
          </a:p>
          <a:p>
            <a:r>
              <a:rPr lang="en-US" b="1" i="1">
                <a:solidFill>
                  <a:srgbClr val="0000CC"/>
                </a:solidFill>
                <a:latin typeface="Times New Roman" pitchFamily="18" charset="0"/>
                <a:cs typeface="Times New Roman" pitchFamily="18" charset="0"/>
                <a:sym typeface="Wingdings" panose="05000000000000000000" pitchFamily="2" charset="2"/>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 Các phần tử HTML mà chúng ta đã biết có vị trí cố định trên trang khi chưa can thiệp bằng CSS </a:t>
            </a:r>
            <a:endParaRPr lang="en-US">
              <a:solidFill>
                <a:srgbClr val="FF0000"/>
              </a:solidFill>
              <a:latin typeface="Söhne"/>
            </a:endParaRPr>
          </a:p>
        </p:txBody>
      </p:sp>
      <p:pic>
        <p:nvPicPr>
          <p:cNvPr id="5" name="Picture 4">
            <a:extLst>
              <a:ext uri="{FF2B5EF4-FFF2-40B4-BE49-F238E27FC236}">
                <a16:creationId xmlns:a16="http://schemas.microsoft.com/office/drawing/2014/main" id="{2B7AA069-2180-3A2E-BF9D-D3E8150CC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9076" y="2405241"/>
            <a:ext cx="8745521" cy="2957379"/>
          </a:xfrm>
          <a:prstGeom prst="rect">
            <a:avLst/>
          </a:prstGeom>
        </p:spPr>
      </p:pic>
      <p:sp>
        <p:nvSpPr>
          <p:cNvPr id="20" name="Rectangle 19">
            <a:extLst>
              <a:ext uri="{FF2B5EF4-FFF2-40B4-BE49-F238E27FC236}">
                <a16:creationId xmlns:a16="http://schemas.microsoft.com/office/drawing/2014/main" id="{F667656E-96FF-739B-303E-9A9CE9408C18}"/>
              </a:ext>
            </a:extLst>
          </p:cNvPr>
          <p:cNvSpPr/>
          <p:nvPr/>
        </p:nvSpPr>
        <p:spPr>
          <a:xfrm>
            <a:off x="798664" y="1523806"/>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sym typeface="Wingdings" panose="05000000000000000000" pitchFamily="2" charset="2"/>
              </a:rPr>
              <a:t></a:t>
            </a:r>
            <a:r>
              <a:rPr lang="en-US" b="1" i="1">
                <a:solidFill>
                  <a:srgbClr val="0000CC"/>
                </a:solidFill>
                <a:latin typeface="Times New Roman" pitchFamily="18" charset="0"/>
                <a:cs typeface="Times New Roman" pitchFamily="18" charset="0"/>
              </a:rPr>
              <a:t> Thuộc tính </a:t>
            </a:r>
            <a:r>
              <a:rPr lang="en-US" b="1" i="1">
                <a:solidFill>
                  <a:srgbClr val="CC00FF"/>
                </a:solidFill>
                <a:latin typeface="Times New Roman" pitchFamily="18" charset="0"/>
                <a:cs typeface="Times New Roman" pitchFamily="18" charset="0"/>
              </a:rPr>
              <a:t>Position </a:t>
            </a:r>
            <a:r>
              <a:rPr lang="en-US" b="1" i="1">
                <a:latin typeface="Times New Roman" pitchFamily="18" charset="0"/>
                <a:cs typeface="Times New Roman" pitchFamily="18" charset="0"/>
              </a:rPr>
              <a:t> C</a:t>
            </a:r>
            <a:r>
              <a:rPr lang="vi-VN" b="1" i="1">
                <a:latin typeface="Times New Roman" pitchFamily="18" charset="0"/>
                <a:cs typeface="Times New Roman" pitchFamily="18" charset="0"/>
              </a:rPr>
              <a:t>ho phép </a:t>
            </a:r>
            <a:r>
              <a:rPr lang="en-US" b="1" i="1">
                <a:latin typeface="Times New Roman" pitchFamily="18" charset="0"/>
                <a:cs typeface="Times New Roman" pitchFamily="18" charset="0"/>
              </a:rPr>
              <a:t>đ</a:t>
            </a:r>
            <a:r>
              <a:rPr lang="vi-VN" b="1" i="1">
                <a:latin typeface="Times New Roman" pitchFamily="18" charset="0"/>
                <a:cs typeface="Times New Roman" pitchFamily="18" charset="0"/>
              </a:rPr>
              <a:t>iều chỉnh vị trí</a:t>
            </a:r>
            <a:r>
              <a:rPr lang="en-US" b="1" i="1">
                <a:latin typeface="Times New Roman" pitchFamily="18" charset="0"/>
                <a:cs typeface="Times New Roman" pitchFamily="18" charset="0"/>
              </a:rPr>
              <a:t> </a:t>
            </a:r>
            <a:r>
              <a:rPr lang="vi-VN" b="1" i="1">
                <a:latin typeface="Times New Roman" pitchFamily="18" charset="0"/>
                <a:cs typeface="Times New Roman" pitchFamily="18" charset="0"/>
              </a:rPr>
              <a:t>các phần tử trên trang web.</a:t>
            </a:r>
            <a:endParaRPr lang="en-US" b="1" i="1">
              <a:latin typeface="Times New Roman" pitchFamily="18" charset="0"/>
              <a:cs typeface="Times New Roman" pitchFamily="18" charset="0"/>
            </a:endParaRPr>
          </a:p>
        </p:txBody>
      </p:sp>
      <p:pic>
        <p:nvPicPr>
          <p:cNvPr id="22" name="Picture 21">
            <a:extLst>
              <a:ext uri="{FF2B5EF4-FFF2-40B4-BE49-F238E27FC236}">
                <a16:creationId xmlns:a16="http://schemas.microsoft.com/office/drawing/2014/main" id="{72EF90DB-6023-D460-E5D9-780E2672CA78}"/>
              </a:ext>
            </a:extLst>
          </p:cNvPr>
          <p:cNvPicPr>
            <a:picLocks noChangeAspect="1"/>
          </p:cNvPicPr>
          <p:nvPr/>
        </p:nvPicPr>
        <p:blipFill>
          <a:blip r:embed="rId6"/>
          <a:stretch>
            <a:fillRect/>
          </a:stretch>
        </p:blipFill>
        <p:spPr>
          <a:xfrm>
            <a:off x="991787" y="2409537"/>
            <a:ext cx="2113973" cy="1445638"/>
          </a:xfrm>
          <a:prstGeom prst="rect">
            <a:avLst/>
          </a:prstGeom>
        </p:spPr>
      </p:pic>
    </p:spTree>
    <p:extLst>
      <p:ext uri="{BB962C8B-B14F-4D97-AF65-F5344CB8AC3E}">
        <p14:creationId xmlns:p14="http://schemas.microsoft.com/office/powerpoint/2010/main" val="110415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55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54DA993F-E448-DC8A-64D9-77322E91E43D}"/>
              </a:ext>
            </a:extLst>
          </p:cNvPr>
          <p:cNvSpPr txBox="1"/>
          <p:nvPr/>
        </p:nvSpPr>
        <p:spPr>
          <a:xfrm>
            <a:off x="1147494" y="3105834"/>
            <a:ext cx="10557597" cy="646331"/>
          </a:xfrm>
          <a:prstGeom prst="rect">
            <a:avLst/>
          </a:prstGeom>
          <a:noFill/>
        </p:spPr>
        <p:txBody>
          <a:bodyPr wrap="square">
            <a:spAutoFit/>
          </a:bodyPr>
          <a:lstStyle/>
          <a:p>
            <a:r>
              <a:rPr lang="vi-VN" b="1" i="1">
                <a:latin typeface="Times New Roman" pitchFamily="18" charset="0"/>
                <a:cs typeface="Times New Roman" pitchFamily="18" charset="0"/>
              </a:rPr>
              <a:t>Tuy nhiên, </a:t>
            </a:r>
            <a:r>
              <a:rPr lang="vi-VN" b="1" i="1">
                <a:solidFill>
                  <a:srgbClr val="FF0000"/>
                </a:solidFill>
                <a:latin typeface="Times New Roman" pitchFamily="18" charset="0"/>
                <a:cs typeface="Times New Roman" pitchFamily="18" charset="0"/>
              </a:rPr>
              <a:t>không có bất kỳ không gian mới nào được tạo </a:t>
            </a:r>
            <a:r>
              <a:rPr lang="vi-VN" b="1" i="1">
                <a:latin typeface="Times New Roman" pitchFamily="18" charset="0"/>
                <a:cs typeface="Times New Roman" pitchFamily="18" charset="0"/>
              </a:rPr>
              <a:t>ra để chứa phần tử được định vị theo kiểu này, vì vậy các phần tử khác trong trang web vẫn có thể bị che khuất bởi phần tử được định vị theo kiểu relative.</a:t>
            </a:r>
          </a:p>
        </p:txBody>
      </p:sp>
      <p:sp>
        <p:nvSpPr>
          <p:cNvPr id="15" name="Rectangle 14">
            <a:extLst>
              <a:ext uri="{FF2B5EF4-FFF2-40B4-BE49-F238E27FC236}">
                <a16:creationId xmlns:a16="http://schemas.microsoft.com/office/drawing/2014/main" id="{D18DA8C3-B4ED-5185-167C-8C48BD1D97EB}"/>
              </a:ext>
            </a:extLst>
          </p:cNvPr>
          <p:cNvSpPr/>
          <p:nvPr/>
        </p:nvSpPr>
        <p:spPr>
          <a:xfrm>
            <a:off x="1147494" y="1450626"/>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Position: Relative </a:t>
            </a:r>
            <a:r>
              <a:rPr lang="en-US" b="1" i="1">
                <a:solidFill>
                  <a:srgbClr val="0000CC"/>
                </a:solidFill>
                <a:latin typeface="Times New Roman" pitchFamily="18" charset="0"/>
                <a:cs typeface="Times New Roman" pitchFamily="18" charset="0"/>
                <a:sym typeface="Wingdings" panose="05000000000000000000" pitchFamily="2" charset="2"/>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Định vị so với vị trí ban đầu của nó </a:t>
            </a:r>
            <a:r>
              <a:rPr lang="en-US" b="1" i="1">
                <a:latin typeface="Times New Roman" pitchFamily="18" charset="0"/>
                <a:cs typeface="Times New Roman" pitchFamily="18" charset="0"/>
              </a:rPr>
              <a:t>1 khoảng </a:t>
            </a:r>
            <a:r>
              <a:rPr lang="en-US" b="1" i="1">
                <a:solidFill>
                  <a:srgbClr val="FF0000"/>
                </a:solidFill>
                <a:latin typeface="Times New Roman" pitchFamily="18" charset="0"/>
                <a:cs typeface="Times New Roman" pitchFamily="18" charset="0"/>
              </a:rPr>
              <a:t>x</a:t>
            </a:r>
            <a:r>
              <a:rPr lang="en-US" b="1" i="1">
                <a:latin typeface="Times New Roman" pitchFamily="18" charset="0"/>
                <a:cs typeface="Times New Roman" pitchFamily="18" charset="0"/>
              </a:rPr>
              <a:t>:</a:t>
            </a:r>
            <a:endParaRPr lang="en-US">
              <a:solidFill>
                <a:srgbClr val="FF0000"/>
              </a:solidFill>
              <a:latin typeface="Söhne"/>
            </a:endParaRPr>
          </a:p>
        </p:txBody>
      </p:sp>
      <p:sp>
        <p:nvSpPr>
          <p:cNvPr id="16" name="TextBox 15">
            <a:extLst>
              <a:ext uri="{FF2B5EF4-FFF2-40B4-BE49-F238E27FC236}">
                <a16:creationId xmlns:a16="http://schemas.microsoft.com/office/drawing/2014/main" id="{B6D717B6-B464-0789-BA52-C64BDE0B9AD5}"/>
              </a:ext>
            </a:extLst>
          </p:cNvPr>
          <p:cNvSpPr txBox="1"/>
          <p:nvPr/>
        </p:nvSpPr>
        <p:spPr>
          <a:xfrm>
            <a:off x="2559252" y="1808917"/>
            <a:ext cx="5650470" cy="1200329"/>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 left </a:t>
            </a:r>
            <a:r>
              <a:rPr lang="en-US" b="1" i="1">
                <a:latin typeface="Times New Roman" pitchFamily="18" charset="0"/>
                <a:cs typeface="Times New Roman" pitchFamily="18" charset="0"/>
              </a:rPr>
              <a:t>( cách lề </a:t>
            </a:r>
            <a:r>
              <a:rPr lang="en-US" b="1" i="1">
                <a:solidFill>
                  <a:srgbClr val="FF0000"/>
                </a:solidFill>
                <a:latin typeface="Times New Roman" pitchFamily="18" charset="0"/>
                <a:cs typeface="Times New Roman" pitchFamily="18" charset="0"/>
              </a:rPr>
              <a:t>trái</a:t>
            </a:r>
            <a:r>
              <a:rPr lang="en-US" b="1" i="1">
                <a:latin typeface="Times New Roman" pitchFamily="18" charset="0"/>
                <a:cs typeface="Times New Roman" pitchFamily="18" charset="0"/>
              </a:rPr>
              <a:t> ban đầu 1 khoảng </a:t>
            </a:r>
            <a:r>
              <a:rPr lang="en-US" b="1" i="1">
                <a:solidFill>
                  <a:srgbClr val="FF0000"/>
                </a:solidFill>
                <a:latin typeface="Times New Roman" pitchFamily="18" charset="0"/>
                <a:cs typeface="Times New Roman" pitchFamily="18" charset="0"/>
              </a:rPr>
              <a:t>x</a:t>
            </a:r>
            <a:r>
              <a:rPr lang="en-US" b="1" i="1">
                <a:latin typeface="Times New Roman" pitchFamily="18" charset="0"/>
                <a:cs typeface="Times New Roman" pitchFamily="18" charset="0"/>
              </a:rPr>
              <a:t> )</a:t>
            </a: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en-US" b="1" i="1">
                <a:solidFill>
                  <a:srgbClr val="CC00FF"/>
                </a:solidFill>
                <a:latin typeface="Times New Roman" pitchFamily="18" charset="0"/>
                <a:cs typeface="Times New Roman" pitchFamily="18" charset="0"/>
              </a:rPr>
              <a:t>right </a:t>
            </a:r>
            <a:r>
              <a:rPr lang="en-US" b="1" i="1">
                <a:latin typeface="Times New Roman" pitchFamily="18" charset="0"/>
                <a:cs typeface="Times New Roman" pitchFamily="18" charset="0"/>
              </a:rPr>
              <a:t>( cách lề </a:t>
            </a:r>
            <a:r>
              <a:rPr lang="en-US" b="1" i="1">
                <a:solidFill>
                  <a:srgbClr val="FF0000"/>
                </a:solidFill>
                <a:latin typeface="Times New Roman" pitchFamily="18" charset="0"/>
                <a:cs typeface="Times New Roman" pitchFamily="18" charset="0"/>
              </a:rPr>
              <a:t>phải</a:t>
            </a:r>
            <a:r>
              <a:rPr lang="en-US" b="1" i="1">
                <a:latin typeface="Times New Roman" pitchFamily="18" charset="0"/>
                <a:cs typeface="Times New Roman" pitchFamily="18" charset="0"/>
              </a:rPr>
              <a:t> ban đầu 1 khoảng </a:t>
            </a:r>
            <a:r>
              <a:rPr lang="en-US" b="1" i="1">
                <a:solidFill>
                  <a:srgbClr val="FF0000"/>
                </a:solidFill>
                <a:latin typeface="Times New Roman" pitchFamily="18" charset="0"/>
                <a:cs typeface="Times New Roman" pitchFamily="18" charset="0"/>
              </a:rPr>
              <a:t>x</a:t>
            </a:r>
            <a:r>
              <a:rPr lang="en-US" b="1" i="1">
                <a:latin typeface="Times New Roman" pitchFamily="18" charset="0"/>
                <a:cs typeface="Times New Roman" pitchFamily="18" charset="0"/>
              </a:rPr>
              <a:t> )</a:t>
            </a: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en-US" b="1" i="1">
                <a:solidFill>
                  <a:srgbClr val="CC00FF"/>
                </a:solidFill>
                <a:effectLst/>
                <a:latin typeface="Times New Roman" pitchFamily="18" charset="0"/>
                <a:cs typeface="Times New Roman" pitchFamily="18" charset="0"/>
              </a:rPr>
              <a:t>top </a:t>
            </a:r>
            <a:r>
              <a:rPr lang="en-US" b="1" i="1">
                <a:latin typeface="Times New Roman" pitchFamily="18" charset="0"/>
                <a:cs typeface="Times New Roman" pitchFamily="18" charset="0"/>
              </a:rPr>
              <a:t>( cách lề </a:t>
            </a:r>
            <a:r>
              <a:rPr lang="en-US" b="1" i="1">
                <a:solidFill>
                  <a:srgbClr val="FF0000"/>
                </a:solidFill>
                <a:latin typeface="Times New Roman" pitchFamily="18" charset="0"/>
                <a:cs typeface="Times New Roman" pitchFamily="18" charset="0"/>
              </a:rPr>
              <a:t>trên</a:t>
            </a:r>
            <a:r>
              <a:rPr lang="en-US" b="1" i="1">
                <a:latin typeface="Times New Roman" pitchFamily="18" charset="0"/>
                <a:cs typeface="Times New Roman" pitchFamily="18" charset="0"/>
              </a:rPr>
              <a:t> ban đầu 1 khoảng </a:t>
            </a:r>
            <a:r>
              <a:rPr lang="en-US" b="1" i="1">
                <a:solidFill>
                  <a:srgbClr val="FF0000"/>
                </a:solidFill>
                <a:latin typeface="Times New Roman" pitchFamily="18" charset="0"/>
                <a:cs typeface="Times New Roman" pitchFamily="18" charset="0"/>
              </a:rPr>
              <a:t>x</a:t>
            </a:r>
            <a:r>
              <a:rPr lang="en-US" b="1" i="1">
                <a:latin typeface="Times New Roman" pitchFamily="18" charset="0"/>
                <a:cs typeface="Times New Roman" pitchFamily="18" charset="0"/>
              </a:rPr>
              <a:t> )</a:t>
            </a:r>
            <a:endParaRPr lang="en-US" b="1" i="1">
              <a:solidFill>
                <a:srgbClr val="CC00FF"/>
              </a:solidFill>
              <a:effectLst/>
              <a:latin typeface="Times New Roman" pitchFamily="18" charset="0"/>
              <a:cs typeface="Times New Roman" pitchFamily="18" charset="0"/>
            </a:endParaRP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 bottom </a:t>
            </a:r>
            <a:r>
              <a:rPr lang="en-US" b="1" i="1">
                <a:latin typeface="Times New Roman" pitchFamily="18" charset="0"/>
                <a:cs typeface="Times New Roman" pitchFamily="18" charset="0"/>
              </a:rPr>
              <a:t>( cách lề </a:t>
            </a:r>
            <a:r>
              <a:rPr lang="en-US" b="1" i="1">
                <a:solidFill>
                  <a:srgbClr val="FF0000"/>
                </a:solidFill>
                <a:latin typeface="Times New Roman" pitchFamily="18" charset="0"/>
                <a:cs typeface="Times New Roman" pitchFamily="18" charset="0"/>
              </a:rPr>
              <a:t>dưới</a:t>
            </a:r>
            <a:r>
              <a:rPr lang="en-US" b="1" i="1">
                <a:latin typeface="Times New Roman" pitchFamily="18" charset="0"/>
                <a:cs typeface="Times New Roman" pitchFamily="18" charset="0"/>
              </a:rPr>
              <a:t> ban đầu 1 khoảng </a:t>
            </a:r>
            <a:r>
              <a:rPr lang="en-US" b="1" i="1">
                <a:solidFill>
                  <a:srgbClr val="FF0000"/>
                </a:solidFill>
                <a:latin typeface="Times New Roman" pitchFamily="18" charset="0"/>
                <a:cs typeface="Times New Roman" pitchFamily="18" charset="0"/>
              </a:rPr>
              <a:t>x</a:t>
            </a:r>
            <a:r>
              <a:rPr lang="en-US" b="1" i="1">
                <a:latin typeface="Times New Roman" pitchFamily="18" charset="0"/>
                <a:cs typeface="Times New Roman" pitchFamily="18" charset="0"/>
              </a:rPr>
              <a:t> )</a:t>
            </a:r>
            <a:endParaRPr lang="en-US" b="1" i="1">
              <a:solidFill>
                <a:srgbClr val="CC00FF"/>
              </a:solidFill>
              <a:effectLst/>
              <a:latin typeface="Times New Roman" pitchFamily="18" charset="0"/>
              <a:cs typeface="Times New Roman" pitchFamily="18" charset="0"/>
            </a:endParaRPr>
          </a:p>
        </p:txBody>
      </p:sp>
      <p:pic>
        <p:nvPicPr>
          <p:cNvPr id="21" name="Picture 20">
            <a:extLst>
              <a:ext uri="{FF2B5EF4-FFF2-40B4-BE49-F238E27FC236}">
                <a16:creationId xmlns:a16="http://schemas.microsoft.com/office/drawing/2014/main" id="{095C9DEB-911E-BB22-0CC3-389D77B9A3DE}"/>
              </a:ext>
            </a:extLst>
          </p:cNvPr>
          <p:cNvPicPr>
            <a:picLocks noChangeAspect="1"/>
          </p:cNvPicPr>
          <p:nvPr/>
        </p:nvPicPr>
        <p:blipFill>
          <a:blip r:embed="rId5"/>
          <a:stretch>
            <a:fillRect/>
          </a:stretch>
        </p:blipFill>
        <p:spPr>
          <a:xfrm>
            <a:off x="500160" y="3861817"/>
            <a:ext cx="3939638" cy="1487643"/>
          </a:xfrm>
          <a:prstGeom prst="rect">
            <a:avLst/>
          </a:prstGeom>
        </p:spPr>
      </p:pic>
      <p:pic>
        <p:nvPicPr>
          <p:cNvPr id="23" name="Picture 22">
            <a:extLst>
              <a:ext uri="{FF2B5EF4-FFF2-40B4-BE49-F238E27FC236}">
                <a16:creationId xmlns:a16="http://schemas.microsoft.com/office/drawing/2014/main" id="{AB452EE2-FA0E-60A8-362F-BD51604353E5}"/>
              </a:ext>
            </a:extLst>
          </p:cNvPr>
          <p:cNvPicPr>
            <a:picLocks noChangeAspect="1"/>
          </p:cNvPicPr>
          <p:nvPr/>
        </p:nvPicPr>
        <p:blipFill>
          <a:blip r:embed="rId6"/>
          <a:stretch>
            <a:fillRect/>
          </a:stretch>
        </p:blipFill>
        <p:spPr>
          <a:xfrm>
            <a:off x="4484495" y="3887658"/>
            <a:ext cx="3223009" cy="2923604"/>
          </a:xfrm>
          <a:prstGeom prst="rect">
            <a:avLst/>
          </a:prstGeom>
        </p:spPr>
      </p:pic>
      <p:pic>
        <p:nvPicPr>
          <p:cNvPr id="25" name="Picture 24">
            <a:extLst>
              <a:ext uri="{FF2B5EF4-FFF2-40B4-BE49-F238E27FC236}">
                <a16:creationId xmlns:a16="http://schemas.microsoft.com/office/drawing/2014/main" id="{E39A5E65-78F4-ED17-3C53-7B520B0FA207}"/>
              </a:ext>
            </a:extLst>
          </p:cNvPr>
          <p:cNvPicPr>
            <a:picLocks noChangeAspect="1"/>
          </p:cNvPicPr>
          <p:nvPr/>
        </p:nvPicPr>
        <p:blipFill>
          <a:blip r:embed="rId7"/>
          <a:stretch>
            <a:fillRect/>
          </a:stretch>
        </p:blipFill>
        <p:spPr>
          <a:xfrm>
            <a:off x="7839137" y="3887658"/>
            <a:ext cx="2759090" cy="2923604"/>
          </a:xfrm>
          <a:prstGeom prst="rect">
            <a:avLst/>
          </a:prstGeom>
        </p:spPr>
      </p:pic>
      <p:pic>
        <p:nvPicPr>
          <p:cNvPr id="27" name="Picture 26">
            <a:extLst>
              <a:ext uri="{FF2B5EF4-FFF2-40B4-BE49-F238E27FC236}">
                <a16:creationId xmlns:a16="http://schemas.microsoft.com/office/drawing/2014/main" id="{6D428374-6FCE-1D12-CA3E-11878BFF7E49}"/>
              </a:ext>
            </a:extLst>
          </p:cNvPr>
          <p:cNvPicPr>
            <a:picLocks noChangeAspect="1"/>
          </p:cNvPicPr>
          <p:nvPr/>
        </p:nvPicPr>
        <p:blipFill>
          <a:blip r:embed="rId8"/>
          <a:stretch>
            <a:fillRect/>
          </a:stretch>
        </p:blipFill>
        <p:spPr>
          <a:xfrm>
            <a:off x="11005851" y="3887658"/>
            <a:ext cx="992521" cy="2923604"/>
          </a:xfrm>
          <a:prstGeom prst="rect">
            <a:avLst/>
          </a:prstGeom>
        </p:spPr>
      </p:pic>
      <p:grpSp>
        <p:nvGrpSpPr>
          <p:cNvPr id="28" name="Group 46">
            <a:extLst>
              <a:ext uri="{FF2B5EF4-FFF2-40B4-BE49-F238E27FC236}">
                <a16:creationId xmlns:a16="http://schemas.microsoft.com/office/drawing/2014/main" id="{04F00D30-2B0D-7230-F550-D2DE1D8DDF29}"/>
              </a:ext>
            </a:extLst>
          </p:cNvPr>
          <p:cNvGrpSpPr>
            <a:grpSpLocks/>
          </p:cNvGrpSpPr>
          <p:nvPr/>
        </p:nvGrpSpPr>
        <p:grpSpPr bwMode="auto">
          <a:xfrm>
            <a:off x="702179" y="712439"/>
            <a:ext cx="3263786" cy="685800"/>
            <a:chOff x="1296" y="1824"/>
            <a:chExt cx="1759" cy="432"/>
          </a:xfrm>
        </p:grpSpPr>
        <p:sp>
          <p:nvSpPr>
            <p:cNvPr id="29" name="AutoShape 47">
              <a:extLst>
                <a:ext uri="{FF2B5EF4-FFF2-40B4-BE49-F238E27FC236}">
                  <a16:creationId xmlns:a16="http://schemas.microsoft.com/office/drawing/2014/main" id="{6E96F313-CA01-C741-0F93-7F56BD8A5E1B}"/>
                </a:ext>
              </a:extLst>
            </p:cNvPr>
            <p:cNvSpPr>
              <a:spLocks noChangeArrowheads="1"/>
            </p:cNvSpPr>
            <p:nvPr/>
          </p:nvSpPr>
          <p:spPr bwMode="gray">
            <a:xfrm>
              <a:off x="1536" y="1899"/>
              <a:ext cx="147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0" name="AutoShape 48">
              <a:extLst>
                <a:ext uri="{FF2B5EF4-FFF2-40B4-BE49-F238E27FC236}">
                  <a16:creationId xmlns:a16="http://schemas.microsoft.com/office/drawing/2014/main" id="{468E0A0B-CCAA-EA2A-E460-3A3A672CFB6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1" name="Text Box 49">
              <a:extLst>
                <a:ext uri="{FF2B5EF4-FFF2-40B4-BE49-F238E27FC236}">
                  <a16:creationId xmlns:a16="http://schemas.microsoft.com/office/drawing/2014/main" id="{820066AA-6BAA-02FA-18B7-4E4CC78D2987}"/>
                </a:ext>
              </a:extLst>
            </p:cNvPr>
            <p:cNvSpPr txBox="1">
              <a:spLocks noChangeArrowheads="1"/>
            </p:cNvSpPr>
            <p:nvPr/>
          </p:nvSpPr>
          <p:spPr bwMode="gray">
            <a:xfrm>
              <a:off x="1577" y="1932"/>
              <a:ext cx="14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a:t>
              </a:r>
              <a:r>
                <a:rPr lang="en-US" sz="2000" b="1" i="1">
                  <a:solidFill>
                    <a:srgbClr val="FF0000"/>
                  </a:solidFill>
                  <a:latin typeface="Times New Roman" pitchFamily="18" charset="0"/>
                  <a:cs typeface="Times New Roman" pitchFamily="18" charset="0"/>
                </a:rPr>
                <a:t>Relative </a:t>
              </a:r>
              <a:r>
                <a:rPr lang="en-US" sz="2000" b="1">
                  <a:solidFill>
                    <a:srgbClr val="CC00FF"/>
                  </a:solidFill>
                </a:rPr>
                <a:t> </a:t>
              </a:r>
              <a:endParaRPr lang="vi-VN" sz="2000" b="1">
                <a:solidFill>
                  <a:srgbClr val="CC00FF"/>
                </a:solidFill>
              </a:endParaRPr>
            </a:p>
          </p:txBody>
        </p:sp>
        <p:sp>
          <p:nvSpPr>
            <p:cNvPr id="10240" name="Text Box 50">
              <a:extLst>
                <a:ext uri="{FF2B5EF4-FFF2-40B4-BE49-F238E27FC236}">
                  <a16:creationId xmlns:a16="http://schemas.microsoft.com/office/drawing/2014/main" id="{D812C510-B871-4B79-CBDD-C73C3A78D542}"/>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Tree>
    <p:extLst>
      <p:ext uri="{BB962C8B-B14F-4D97-AF65-F5344CB8AC3E}">
        <p14:creationId xmlns:p14="http://schemas.microsoft.com/office/powerpoint/2010/main" val="2791385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18" name="Picture 17">
            <a:extLst>
              <a:ext uri="{FF2B5EF4-FFF2-40B4-BE49-F238E27FC236}">
                <a16:creationId xmlns:a16="http://schemas.microsoft.com/office/drawing/2014/main" id="{2A9BDCD7-8870-4117-C7B8-0443D3D30F5E}"/>
              </a:ext>
            </a:extLst>
          </p:cNvPr>
          <p:cNvPicPr>
            <a:picLocks noChangeAspect="1"/>
          </p:cNvPicPr>
          <p:nvPr/>
        </p:nvPicPr>
        <p:blipFill>
          <a:blip r:embed="rId5"/>
          <a:stretch>
            <a:fillRect/>
          </a:stretch>
        </p:blipFill>
        <p:spPr>
          <a:xfrm>
            <a:off x="3790108" y="3280810"/>
            <a:ext cx="1748555" cy="3503615"/>
          </a:xfrm>
          <a:prstGeom prst="rect">
            <a:avLst/>
          </a:prstGeom>
        </p:spPr>
      </p:pic>
      <p:pic>
        <p:nvPicPr>
          <p:cNvPr id="22" name="Picture 21">
            <a:extLst>
              <a:ext uri="{FF2B5EF4-FFF2-40B4-BE49-F238E27FC236}">
                <a16:creationId xmlns:a16="http://schemas.microsoft.com/office/drawing/2014/main" id="{6E859B9D-7E0B-424A-8573-A0084FCEB63E}"/>
              </a:ext>
            </a:extLst>
          </p:cNvPr>
          <p:cNvPicPr>
            <a:picLocks noChangeAspect="1"/>
          </p:cNvPicPr>
          <p:nvPr/>
        </p:nvPicPr>
        <p:blipFill>
          <a:blip r:embed="rId6"/>
          <a:stretch>
            <a:fillRect/>
          </a:stretch>
        </p:blipFill>
        <p:spPr>
          <a:xfrm>
            <a:off x="3790108" y="2064937"/>
            <a:ext cx="1748555" cy="969496"/>
          </a:xfrm>
          <a:prstGeom prst="rect">
            <a:avLst/>
          </a:prstGeom>
        </p:spPr>
      </p:pic>
      <p:pic>
        <p:nvPicPr>
          <p:cNvPr id="26" name="Picture 25">
            <a:extLst>
              <a:ext uri="{FF2B5EF4-FFF2-40B4-BE49-F238E27FC236}">
                <a16:creationId xmlns:a16="http://schemas.microsoft.com/office/drawing/2014/main" id="{0ACD1B90-F877-C8A6-0E4E-071B7C3CC983}"/>
              </a:ext>
            </a:extLst>
          </p:cNvPr>
          <p:cNvPicPr>
            <a:picLocks noChangeAspect="1"/>
          </p:cNvPicPr>
          <p:nvPr/>
        </p:nvPicPr>
        <p:blipFill>
          <a:blip r:embed="rId7"/>
          <a:stretch>
            <a:fillRect/>
          </a:stretch>
        </p:blipFill>
        <p:spPr>
          <a:xfrm>
            <a:off x="5891567" y="2064937"/>
            <a:ext cx="1762050" cy="1121268"/>
          </a:xfrm>
          <a:prstGeom prst="rect">
            <a:avLst/>
          </a:prstGeom>
        </p:spPr>
      </p:pic>
      <p:pic>
        <p:nvPicPr>
          <p:cNvPr id="30" name="Picture 29">
            <a:extLst>
              <a:ext uri="{FF2B5EF4-FFF2-40B4-BE49-F238E27FC236}">
                <a16:creationId xmlns:a16="http://schemas.microsoft.com/office/drawing/2014/main" id="{BE16935E-4DC6-2E07-3C20-FAF48B0DADCD}"/>
              </a:ext>
            </a:extLst>
          </p:cNvPr>
          <p:cNvPicPr>
            <a:picLocks noChangeAspect="1"/>
          </p:cNvPicPr>
          <p:nvPr/>
        </p:nvPicPr>
        <p:blipFill>
          <a:blip r:embed="rId8"/>
          <a:stretch>
            <a:fillRect/>
          </a:stretch>
        </p:blipFill>
        <p:spPr>
          <a:xfrm>
            <a:off x="6018167" y="3199897"/>
            <a:ext cx="1508849" cy="3584528"/>
          </a:xfrm>
          <a:prstGeom prst="rect">
            <a:avLst/>
          </a:prstGeom>
        </p:spPr>
      </p:pic>
      <p:pic>
        <p:nvPicPr>
          <p:cNvPr id="10241" name="Picture 10240">
            <a:extLst>
              <a:ext uri="{FF2B5EF4-FFF2-40B4-BE49-F238E27FC236}">
                <a16:creationId xmlns:a16="http://schemas.microsoft.com/office/drawing/2014/main" id="{846C5E64-73CE-886C-8724-5A161530AB27}"/>
              </a:ext>
            </a:extLst>
          </p:cNvPr>
          <p:cNvPicPr>
            <a:picLocks noChangeAspect="1"/>
          </p:cNvPicPr>
          <p:nvPr/>
        </p:nvPicPr>
        <p:blipFill>
          <a:blip r:embed="rId9"/>
          <a:stretch>
            <a:fillRect/>
          </a:stretch>
        </p:blipFill>
        <p:spPr>
          <a:xfrm>
            <a:off x="7890736" y="2044584"/>
            <a:ext cx="2088588" cy="1127284"/>
          </a:xfrm>
          <a:prstGeom prst="rect">
            <a:avLst/>
          </a:prstGeom>
        </p:spPr>
      </p:pic>
      <p:pic>
        <p:nvPicPr>
          <p:cNvPr id="10244" name="Picture 10243">
            <a:extLst>
              <a:ext uri="{FF2B5EF4-FFF2-40B4-BE49-F238E27FC236}">
                <a16:creationId xmlns:a16="http://schemas.microsoft.com/office/drawing/2014/main" id="{6DC2BDFD-1DB7-76A6-C25D-AEFD0180D8F0}"/>
              </a:ext>
            </a:extLst>
          </p:cNvPr>
          <p:cNvPicPr>
            <a:picLocks noChangeAspect="1"/>
          </p:cNvPicPr>
          <p:nvPr/>
        </p:nvPicPr>
        <p:blipFill>
          <a:blip r:embed="rId10"/>
          <a:stretch>
            <a:fillRect/>
          </a:stretch>
        </p:blipFill>
        <p:spPr>
          <a:xfrm>
            <a:off x="8041679" y="3199897"/>
            <a:ext cx="1508849" cy="3584528"/>
          </a:xfrm>
          <a:prstGeom prst="rect">
            <a:avLst/>
          </a:prstGeom>
        </p:spPr>
      </p:pic>
      <p:pic>
        <p:nvPicPr>
          <p:cNvPr id="10246" name="Picture 10245">
            <a:extLst>
              <a:ext uri="{FF2B5EF4-FFF2-40B4-BE49-F238E27FC236}">
                <a16:creationId xmlns:a16="http://schemas.microsoft.com/office/drawing/2014/main" id="{05EDD490-DE3A-646C-494B-529CF623561E}"/>
              </a:ext>
            </a:extLst>
          </p:cNvPr>
          <p:cNvPicPr>
            <a:picLocks noChangeAspect="1"/>
          </p:cNvPicPr>
          <p:nvPr/>
        </p:nvPicPr>
        <p:blipFill>
          <a:blip r:embed="rId11"/>
          <a:stretch>
            <a:fillRect/>
          </a:stretch>
        </p:blipFill>
        <p:spPr>
          <a:xfrm>
            <a:off x="10478844" y="3199895"/>
            <a:ext cx="1408356" cy="3584529"/>
          </a:xfrm>
          <a:prstGeom prst="rect">
            <a:avLst/>
          </a:prstGeom>
        </p:spPr>
      </p:pic>
      <p:pic>
        <p:nvPicPr>
          <p:cNvPr id="10248" name="Picture 10247">
            <a:extLst>
              <a:ext uri="{FF2B5EF4-FFF2-40B4-BE49-F238E27FC236}">
                <a16:creationId xmlns:a16="http://schemas.microsoft.com/office/drawing/2014/main" id="{207251E9-ABA5-A046-D8E9-5277509ED44B}"/>
              </a:ext>
            </a:extLst>
          </p:cNvPr>
          <p:cNvPicPr>
            <a:picLocks noChangeAspect="1"/>
          </p:cNvPicPr>
          <p:nvPr/>
        </p:nvPicPr>
        <p:blipFill>
          <a:blip r:embed="rId12"/>
          <a:stretch>
            <a:fillRect/>
          </a:stretch>
        </p:blipFill>
        <p:spPr>
          <a:xfrm>
            <a:off x="10190664" y="2061907"/>
            <a:ext cx="1997048" cy="1108729"/>
          </a:xfrm>
          <a:prstGeom prst="rect">
            <a:avLst/>
          </a:prstGeom>
        </p:spPr>
      </p:pic>
      <p:pic>
        <p:nvPicPr>
          <p:cNvPr id="10249" name="Picture 10248">
            <a:extLst>
              <a:ext uri="{FF2B5EF4-FFF2-40B4-BE49-F238E27FC236}">
                <a16:creationId xmlns:a16="http://schemas.microsoft.com/office/drawing/2014/main" id="{5DE00854-1638-1A95-65E1-A48A37674B66}"/>
              </a:ext>
            </a:extLst>
          </p:cNvPr>
          <p:cNvPicPr>
            <a:picLocks noChangeAspect="1"/>
          </p:cNvPicPr>
          <p:nvPr/>
        </p:nvPicPr>
        <p:blipFill rotWithShape="1">
          <a:blip r:embed="rId13"/>
          <a:srcRect r="6891" b="15077"/>
          <a:stretch/>
        </p:blipFill>
        <p:spPr>
          <a:xfrm>
            <a:off x="1105222" y="2730640"/>
            <a:ext cx="1508850" cy="4053784"/>
          </a:xfrm>
          <a:prstGeom prst="rect">
            <a:avLst/>
          </a:prstGeom>
        </p:spPr>
      </p:pic>
      <p:sp>
        <p:nvSpPr>
          <p:cNvPr id="10250" name="Arrow: Right 10249">
            <a:extLst>
              <a:ext uri="{FF2B5EF4-FFF2-40B4-BE49-F238E27FC236}">
                <a16:creationId xmlns:a16="http://schemas.microsoft.com/office/drawing/2014/main" id="{3DB4F799-148F-FE03-4728-C0ABA70071C9}"/>
              </a:ext>
            </a:extLst>
          </p:cNvPr>
          <p:cNvSpPr/>
          <p:nvPr/>
        </p:nvSpPr>
        <p:spPr>
          <a:xfrm>
            <a:off x="2975181" y="4340646"/>
            <a:ext cx="379845" cy="341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Rectangle 10250">
            <a:extLst>
              <a:ext uri="{FF2B5EF4-FFF2-40B4-BE49-F238E27FC236}">
                <a16:creationId xmlns:a16="http://schemas.microsoft.com/office/drawing/2014/main" id="{6619F49B-9084-4BAE-3030-9A95C8566643}"/>
              </a:ext>
            </a:extLst>
          </p:cNvPr>
          <p:cNvSpPr/>
          <p:nvPr/>
        </p:nvSpPr>
        <p:spPr>
          <a:xfrm>
            <a:off x="1147494" y="1450626"/>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Position: Relative </a:t>
            </a:r>
            <a:r>
              <a:rPr lang="en-US" b="1" i="1">
                <a:solidFill>
                  <a:srgbClr val="0000CC"/>
                </a:solidFill>
                <a:latin typeface="Times New Roman" pitchFamily="18" charset="0"/>
                <a:cs typeface="Times New Roman" pitchFamily="18" charset="0"/>
                <a:sym typeface="Wingdings" panose="05000000000000000000" pitchFamily="2" charset="2"/>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Định vị so với vị trí ban đầu của nó </a:t>
            </a:r>
            <a:r>
              <a:rPr lang="en-US" b="1" i="1">
                <a:latin typeface="Times New Roman" pitchFamily="18" charset="0"/>
                <a:cs typeface="Times New Roman" pitchFamily="18" charset="0"/>
              </a:rPr>
              <a:t>1 khoảng </a:t>
            </a:r>
            <a:r>
              <a:rPr lang="en-US" b="1" i="1">
                <a:solidFill>
                  <a:srgbClr val="FF0000"/>
                </a:solidFill>
                <a:latin typeface="Times New Roman" pitchFamily="18" charset="0"/>
                <a:cs typeface="Times New Roman" pitchFamily="18" charset="0"/>
              </a:rPr>
              <a:t>x</a:t>
            </a:r>
            <a:r>
              <a:rPr lang="en-US" b="1" i="1">
                <a:latin typeface="Times New Roman" pitchFamily="18" charset="0"/>
                <a:cs typeface="Times New Roman" pitchFamily="18" charset="0"/>
              </a:rPr>
              <a:t>:</a:t>
            </a:r>
            <a:endParaRPr lang="en-US">
              <a:solidFill>
                <a:srgbClr val="FF0000"/>
              </a:solidFill>
              <a:latin typeface="Söhne"/>
            </a:endParaRPr>
          </a:p>
        </p:txBody>
      </p:sp>
      <p:grpSp>
        <p:nvGrpSpPr>
          <p:cNvPr id="10252" name="Group 46">
            <a:extLst>
              <a:ext uri="{FF2B5EF4-FFF2-40B4-BE49-F238E27FC236}">
                <a16:creationId xmlns:a16="http://schemas.microsoft.com/office/drawing/2014/main" id="{A35FF0F9-7F92-F3B4-86C6-050E7627C81E}"/>
              </a:ext>
            </a:extLst>
          </p:cNvPr>
          <p:cNvGrpSpPr>
            <a:grpSpLocks/>
          </p:cNvGrpSpPr>
          <p:nvPr/>
        </p:nvGrpSpPr>
        <p:grpSpPr bwMode="auto">
          <a:xfrm>
            <a:off x="702179" y="712439"/>
            <a:ext cx="3263786" cy="685800"/>
            <a:chOff x="1296" y="1824"/>
            <a:chExt cx="1759" cy="432"/>
          </a:xfrm>
        </p:grpSpPr>
        <p:sp>
          <p:nvSpPr>
            <p:cNvPr id="10253" name="AutoShape 47">
              <a:extLst>
                <a:ext uri="{FF2B5EF4-FFF2-40B4-BE49-F238E27FC236}">
                  <a16:creationId xmlns:a16="http://schemas.microsoft.com/office/drawing/2014/main" id="{ED366840-0C07-4583-20F9-E34A4EE8D392}"/>
                </a:ext>
              </a:extLst>
            </p:cNvPr>
            <p:cNvSpPr>
              <a:spLocks noChangeArrowheads="1"/>
            </p:cNvSpPr>
            <p:nvPr/>
          </p:nvSpPr>
          <p:spPr bwMode="gray">
            <a:xfrm>
              <a:off x="1536" y="1899"/>
              <a:ext cx="147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54" name="AutoShape 48">
              <a:extLst>
                <a:ext uri="{FF2B5EF4-FFF2-40B4-BE49-F238E27FC236}">
                  <a16:creationId xmlns:a16="http://schemas.microsoft.com/office/drawing/2014/main" id="{409603DC-0467-AB1B-BE2F-5DFFDA69417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55" name="Text Box 49">
              <a:extLst>
                <a:ext uri="{FF2B5EF4-FFF2-40B4-BE49-F238E27FC236}">
                  <a16:creationId xmlns:a16="http://schemas.microsoft.com/office/drawing/2014/main" id="{22F537BF-61B9-3AAD-9BD4-E3CFB6FA013C}"/>
                </a:ext>
              </a:extLst>
            </p:cNvPr>
            <p:cNvSpPr txBox="1">
              <a:spLocks noChangeArrowheads="1"/>
            </p:cNvSpPr>
            <p:nvPr/>
          </p:nvSpPr>
          <p:spPr bwMode="gray">
            <a:xfrm>
              <a:off x="1577" y="1932"/>
              <a:ext cx="14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a:t>
              </a:r>
              <a:r>
                <a:rPr lang="en-US" sz="2000" b="1" i="1">
                  <a:solidFill>
                    <a:srgbClr val="FF0000"/>
                  </a:solidFill>
                  <a:latin typeface="Times New Roman" pitchFamily="18" charset="0"/>
                  <a:cs typeface="Times New Roman" pitchFamily="18" charset="0"/>
                </a:rPr>
                <a:t>Relative </a:t>
              </a:r>
              <a:r>
                <a:rPr lang="en-US" sz="2000" b="1">
                  <a:solidFill>
                    <a:srgbClr val="CC00FF"/>
                  </a:solidFill>
                </a:rPr>
                <a:t> </a:t>
              </a:r>
              <a:endParaRPr lang="vi-VN" sz="2000" b="1">
                <a:solidFill>
                  <a:srgbClr val="CC00FF"/>
                </a:solidFill>
              </a:endParaRPr>
            </a:p>
          </p:txBody>
        </p:sp>
        <p:sp>
          <p:nvSpPr>
            <p:cNvPr id="10256" name="Text Box 50">
              <a:extLst>
                <a:ext uri="{FF2B5EF4-FFF2-40B4-BE49-F238E27FC236}">
                  <a16:creationId xmlns:a16="http://schemas.microsoft.com/office/drawing/2014/main" id="{3BB077FF-0CCD-12CF-6DC1-6040596595A8}"/>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Tree>
    <p:extLst>
      <p:ext uri="{BB962C8B-B14F-4D97-AF65-F5344CB8AC3E}">
        <p14:creationId xmlns:p14="http://schemas.microsoft.com/office/powerpoint/2010/main" val="7834315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6" name="Rectangle 25">
            <a:extLst>
              <a:ext uri="{FF2B5EF4-FFF2-40B4-BE49-F238E27FC236}">
                <a16:creationId xmlns:a16="http://schemas.microsoft.com/office/drawing/2014/main" id="{75278A5C-F244-E90C-2926-88C7B478256D}"/>
              </a:ext>
            </a:extLst>
          </p:cNvPr>
          <p:cNvSpPr/>
          <p:nvPr/>
        </p:nvSpPr>
        <p:spPr>
          <a:xfrm>
            <a:off x="5870450" y="5131125"/>
            <a:ext cx="2237748" cy="1046994"/>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Khối 3 đã dịch chuyển cách cạnh dưới ban đầu 50px </a:t>
            </a:r>
            <a:r>
              <a:rPr lang="en-US" sz="1400" b="1">
                <a:solidFill>
                  <a:srgbClr val="FF0000"/>
                </a:solidFill>
                <a:sym typeface="Wingdings" panose="05000000000000000000" pitchFamily="2" charset="2"/>
              </a:rPr>
              <a:t> Nhưng khoảng trống cũ vẫn còn </a:t>
            </a:r>
            <a:endParaRPr lang="en-US" sz="1400" b="1">
              <a:solidFill>
                <a:srgbClr val="FF0000"/>
              </a:solidFill>
            </a:endParaRPr>
          </a:p>
        </p:txBody>
      </p:sp>
      <p:pic>
        <p:nvPicPr>
          <p:cNvPr id="15" name="Picture 14">
            <a:extLst>
              <a:ext uri="{FF2B5EF4-FFF2-40B4-BE49-F238E27FC236}">
                <a16:creationId xmlns:a16="http://schemas.microsoft.com/office/drawing/2014/main" id="{FE76E6A9-F60B-F6AA-513F-15F261A4699D}"/>
              </a:ext>
            </a:extLst>
          </p:cNvPr>
          <p:cNvPicPr>
            <a:picLocks noChangeAspect="1"/>
          </p:cNvPicPr>
          <p:nvPr/>
        </p:nvPicPr>
        <p:blipFill rotWithShape="1">
          <a:blip r:embed="rId5"/>
          <a:srcRect r="6891" b="15077"/>
          <a:stretch/>
        </p:blipFill>
        <p:spPr>
          <a:xfrm>
            <a:off x="1665615" y="2443824"/>
            <a:ext cx="1508850" cy="4053784"/>
          </a:xfrm>
          <a:prstGeom prst="rect">
            <a:avLst/>
          </a:prstGeom>
        </p:spPr>
      </p:pic>
      <p:sp>
        <p:nvSpPr>
          <p:cNvPr id="16" name="Rectangle 15">
            <a:extLst>
              <a:ext uri="{FF2B5EF4-FFF2-40B4-BE49-F238E27FC236}">
                <a16:creationId xmlns:a16="http://schemas.microsoft.com/office/drawing/2014/main" id="{8104B16F-0244-057B-37B2-4C600D6DDB70}"/>
              </a:ext>
            </a:extLst>
          </p:cNvPr>
          <p:cNvSpPr/>
          <p:nvPr/>
        </p:nvSpPr>
        <p:spPr>
          <a:xfrm>
            <a:off x="1147494" y="1450626"/>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Position: Relative </a:t>
            </a:r>
            <a:r>
              <a:rPr lang="en-US" b="1" i="1">
                <a:solidFill>
                  <a:srgbClr val="0000CC"/>
                </a:solidFill>
                <a:latin typeface="Times New Roman" pitchFamily="18" charset="0"/>
                <a:cs typeface="Times New Roman" pitchFamily="18" charset="0"/>
                <a:sym typeface="Wingdings" panose="05000000000000000000" pitchFamily="2" charset="2"/>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Vị trí ban đầu của phần tử vẫn bị chiếm giữ ( giữ chỗ )</a:t>
            </a:r>
            <a:endParaRPr lang="en-US">
              <a:solidFill>
                <a:srgbClr val="FF0000"/>
              </a:solidFill>
              <a:latin typeface="Söhne"/>
            </a:endParaRPr>
          </a:p>
        </p:txBody>
      </p:sp>
      <p:pic>
        <p:nvPicPr>
          <p:cNvPr id="19" name="Picture 18">
            <a:extLst>
              <a:ext uri="{FF2B5EF4-FFF2-40B4-BE49-F238E27FC236}">
                <a16:creationId xmlns:a16="http://schemas.microsoft.com/office/drawing/2014/main" id="{7CA1B082-DF60-BC9E-41B4-09111E9910E4}"/>
              </a:ext>
            </a:extLst>
          </p:cNvPr>
          <p:cNvPicPr>
            <a:picLocks noChangeAspect="1"/>
          </p:cNvPicPr>
          <p:nvPr/>
        </p:nvPicPr>
        <p:blipFill>
          <a:blip r:embed="rId6"/>
          <a:stretch>
            <a:fillRect/>
          </a:stretch>
        </p:blipFill>
        <p:spPr>
          <a:xfrm>
            <a:off x="8542513" y="2012659"/>
            <a:ext cx="1370478" cy="4553804"/>
          </a:xfrm>
          <a:prstGeom prst="rect">
            <a:avLst/>
          </a:prstGeom>
        </p:spPr>
      </p:pic>
      <p:pic>
        <p:nvPicPr>
          <p:cNvPr id="21" name="Picture 20">
            <a:extLst>
              <a:ext uri="{FF2B5EF4-FFF2-40B4-BE49-F238E27FC236}">
                <a16:creationId xmlns:a16="http://schemas.microsoft.com/office/drawing/2014/main" id="{77C5B272-FC03-2AA7-4C15-6E25378826EE}"/>
              </a:ext>
            </a:extLst>
          </p:cNvPr>
          <p:cNvPicPr>
            <a:picLocks noChangeAspect="1"/>
          </p:cNvPicPr>
          <p:nvPr/>
        </p:nvPicPr>
        <p:blipFill>
          <a:blip r:embed="rId7"/>
          <a:stretch>
            <a:fillRect/>
          </a:stretch>
        </p:blipFill>
        <p:spPr>
          <a:xfrm>
            <a:off x="4971631" y="2443824"/>
            <a:ext cx="2933700" cy="1600200"/>
          </a:xfrm>
          <a:prstGeom prst="rect">
            <a:avLst/>
          </a:prstGeom>
        </p:spPr>
      </p:pic>
      <p:grpSp>
        <p:nvGrpSpPr>
          <p:cNvPr id="23" name="Group 46">
            <a:extLst>
              <a:ext uri="{FF2B5EF4-FFF2-40B4-BE49-F238E27FC236}">
                <a16:creationId xmlns:a16="http://schemas.microsoft.com/office/drawing/2014/main" id="{93F4103B-9B74-6FA5-39B8-83F8498D8D21}"/>
              </a:ext>
            </a:extLst>
          </p:cNvPr>
          <p:cNvGrpSpPr>
            <a:grpSpLocks/>
          </p:cNvGrpSpPr>
          <p:nvPr/>
        </p:nvGrpSpPr>
        <p:grpSpPr bwMode="auto">
          <a:xfrm>
            <a:off x="702179" y="712439"/>
            <a:ext cx="3263786" cy="685800"/>
            <a:chOff x="1296" y="1824"/>
            <a:chExt cx="1759" cy="432"/>
          </a:xfrm>
        </p:grpSpPr>
        <p:sp>
          <p:nvSpPr>
            <p:cNvPr id="25" name="AutoShape 47">
              <a:extLst>
                <a:ext uri="{FF2B5EF4-FFF2-40B4-BE49-F238E27FC236}">
                  <a16:creationId xmlns:a16="http://schemas.microsoft.com/office/drawing/2014/main" id="{41021311-781F-4FC8-55BF-48AC8DA1C028}"/>
                </a:ext>
              </a:extLst>
            </p:cNvPr>
            <p:cNvSpPr>
              <a:spLocks noChangeArrowheads="1"/>
            </p:cNvSpPr>
            <p:nvPr/>
          </p:nvSpPr>
          <p:spPr bwMode="gray">
            <a:xfrm>
              <a:off x="1536" y="1899"/>
              <a:ext cx="147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7" name="AutoShape 48">
              <a:extLst>
                <a:ext uri="{FF2B5EF4-FFF2-40B4-BE49-F238E27FC236}">
                  <a16:creationId xmlns:a16="http://schemas.microsoft.com/office/drawing/2014/main" id="{253667E5-EC86-2054-4D1E-5E26ED2C7AA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8" name="Text Box 49">
              <a:extLst>
                <a:ext uri="{FF2B5EF4-FFF2-40B4-BE49-F238E27FC236}">
                  <a16:creationId xmlns:a16="http://schemas.microsoft.com/office/drawing/2014/main" id="{84CADE20-085C-F973-5B80-2DE006A87C0C}"/>
                </a:ext>
              </a:extLst>
            </p:cNvPr>
            <p:cNvSpPr txBox="1">
              <a:spLocks noChangeArrowheads="1"/>
            </p:cNvSpPr>
            <p:nvPr/>
          </p:nvSpPr>
          <p:spPr bwMode="gray">
            <a:xfrm>
              <a:off x="1577" y="1932"/>
              <a:ext cx="14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a:t>
              </a:r>
              <a:r>
                <a:rPr lang="en-US" sz="2000" b="1" i="1">
                  <a:solidFill>
                    <a:srgbClr val="FF0000"/>
                  </a:solidFill>
                  <a:latin typeface="Times New Roman" pitchFamily="18" charset="0"/>
                  <a:cs typeface="Times New Roman" pitchFamily="18" charset="0"/>
                </a:rPr>
                <a:t>Relative </a:t>
              </a:r>
              <a:r>
                <a:rPr lang="en-US" sz="2000" b="1">
                  <a:solidFill>
                    <a:srgbClr val="CC00FF"/>
                  </a:solidFill>
                </a:rPr>
                <a:t> </a:t>
              </a:r>
              <a:endParaRPr lang="vi-VN" sz="2000" b="1">
                <a:solidFill>
                  <a:srgbClr val="CC00FF"/>
                </a:solidFill>
              </a:endParaRPr>
            </a:p>
          </p:txBody>
        </p:sp>
        <p:sp>
          <p:nvSpPr>
            <p:cNvPr id="29" name="Text Box 50">
              <a:extLst>
                <a:ext uri="{FF2B5EF4-FFF2-40B4-BE49-F238E27FC236}">
                  <a16:creationId xmlns:a16="http://schemas.microsoft.com/office/drawing/2014/main" id="{341DAF90-7C55-2991-5E43-82F7957D7494}"/>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Tree>
    <p:extLst>
      <p:ext uri="{BB962C8B-B14F-4D97-AF65-F5344CB8AC3E}">
        <p14:creationId xmlns:p14="http://schemas.microsoft.com/office/powerpoint/2010/main" val="850385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5136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0775204-192C-60EC-F195-24BD0B1406CE}"/>
              </a:ext>
            </a:extLst>
          </p:cNvPr>
          <p:cNvPicPr>
            <a:picLocks noChangeAspect="1"/>
          </p:cNvPicPr>
          <p:nvPr/>
        </p:nvPicPr>
        <p:blipFill>
          <a:blip r:embed="rId3"/>
          <a:stretch>
            <a:fillRect/>
          </a:stretch>
        </p:blipFill>
        <p:spPr>
          <a:xfrm>
            <a:off x="1621335" y="2727618"/>
            <a:ext cx="4240731" cy="1516155"/>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4"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5" cstate="print"/>
            <a:srcRect/>
            <a:stretch>
              <a:fillRect/>
            </a:stretch>
          </p:blipFill>
          <p:spPr bwMode="auto">
            <a:xfrm>
              <a:off x="200635" y="139370"/>
              <a:ext cx="800100" cy="400050"/>
            </a:xfrm>
            <a:prstGeom prst="rect">
              <a:avLst/>
            </a:prstGeom>
            <a:noFill/>
          </p:spPr>
        </p:pic>
      </p:grpSp>
      <p:sp>
        <p:nvSpPr>
          <p:cNvPr id="14" name="Rectangle 13">
            <a:extLst>
              <a:ext uri="{FF2B5EF4-FFF2-40B4-BE49-F238E27FC236}">
                <a16:creationId xmlns:a16="http://schemas.microsoft.com/office/drawing/2014/main" id="{78527082-388D-A716-3CE8-2F805A0C1910}"/>
              </a:ext>
            </a:extLst>
          </p:cNvPr>
          <p:cNvSpPr/>
          <p:nvPr/>
        </p:nvSpPr>
        <p:spPr>
          <a:xfrm>
            <a:off x="1147494" y="1450626"/>
            <a:ext cx="10395872" cy="923330"/>
          </a:xfrm>
          <a:prstGeom prst="rect">
            <a:avLst/>
          </a:prstGeom>
        </p:spPr>
        <p:txBody>
          <a:bodyPr wrap="square">
            <a:spAutoFit/>
          </a:bodyPr>
          <a:lstStyle/>
          <a:p>
            <a:pPr marL="285750" indent="-285750">
              <a:buFont typeface="Wingdings" panose="05000000000000000000" pitchFamily="2" charset="2"/>
              <a:buChar char="q"/>
            </a:pPr>
            <a:r>
              <a:rPr lang="en-US" sz="1800" b="1">
                <a:solidFill>
                  <a:srgbClr val="CC00FF"/>
                </a:solidFill>
              </a:rPr>
              <a:t>Position : </a:t>
            </a:r>
            <a:r>
              <a:rPr lang="en-US" b="1" i="1">
                <a:solidFill>
                  <a:srgbClr val="FF0000"/>
                </a:solidFill>
                <a:effectLst/>
                <a:latin typeface="Times New Roman" pitchFamily="18" charset="0"/>
                <a:cs typeface="Times New Roman" pitchFamily="18" charset="0"/>
              </a:rPr>
              <a:t>Absolute</a:t>
            </a:r>
            <a:r>
              <a:rPr lang="en-US" b="1" i="1">
                <a:solidFill>
                  <a:srgbClr val="FF0000"/>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sym typeface="Wingdings" panose="05000000000000000000" pitchFamily="2" charset="2"/>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Phần tử thực sự được đưa ra khỏi luồng ban đầu</a:t>
            </a:r>
          </a:p>
          <a:p>
            <a:pPr marL="800100" lvl="1" indent="-342900">
              <a:buFont typeface="+mj-lt"/>
              <a:buAutoNum type="arabicPeriod"/>
            </a:pPr>
            <a:r>
              <a:rPr lang="en-US" b="1" i="1">
                <a:latin typeface="Times New Roman" pitchFamily="18" charset="0"/>
                <a:cs typeface="Times New Roman" pitchFamily="18" charset="0"/>
              </a:rPr>
              <a:t>Nếu không có tổ tiên có </a:t>
            </a:r>
            <a:r>
              <a:rPr lang="en-US" b="1" i="1">
                <a:solidFill>
                  <a:srgbClr val="CC00FF"/>
                </a:solidFill>
                <a:latin typeface="Times New Roman" pitchFamily="18" charset="0"/>
                <a:cs typeface="Times New Roman" pitchFamily="18" charset="0"/>
              </a:rPr>
              <a:t>postion: relative </a:t>
            </a:r>
            <a:r>
              <a:rPr lang="en-US" b="1" i="1">
                <a:solidFill>
                  <a:srgbClr val="FF0000"/>
                </a:solidFill>
                <a:latin typeface="Times New Roman" pitchFamily="18" charset="0"/>
                <a:cs typeface="Times New Roman" pitchFamily="18" charset="0"/>
              </a:rPr>
              <a:t>thì phần tử được định vị theo top left corner webpage</a:t>
            </a:r>
          </a:p>
          <a:p>
            <a:pPr marL="800100" lvl="1" indent="-342900">
              <a:buFont typeface="+mj-lt"/>
              <a:buAutoNum type="arabicPeriod"/>
            </a:pPr>
            <a:r>
              <a:rPr lang="en-US" b="1" i="1">
                <a:latin typeface="Times New Roman" pitchFamily="18" charset="0"/>
                <a:cs typeface="Times New Roman" pitchFamily="18" charset="0"/>
              </a:rPr>
              <a:t>Phần tử được định vị  theo </a:t>
            </a:r>
            <a:r>
              <a:rPr lang="en-US" b="1" i="1">
                <a:solidFill>
                  <a:srgbClr val="FF0000"/>
                </a:solidFill>
                <a:latin typeface="Times New Roman" pitchFamily="18" charset="0"/>
                <a:cs typeface="Times New Roman" pitchFamily="18" charset="0"/>
              </a:rPr>
              <a:t>tổ tiên gần nhất đặt position là relative</a:t>
            </a:r>
            <a:endParaRPr lang="en-US">
              <a:solidFill>
                <a:srgbClr val="FF0000"/>
              </a:solidFill>
              <a:latin typeface="Söhne"/>
            </a:endParaRPr>
          </a:p>
        </p:txBody>
      </p:sp>
      <p:sp>
        <p:nvSpPr>
          <p:cNvPr id="20" name="Left Brace 19">
            <a:extLst>
              <a:ext uri="{FF2B5EF4-FFF2-40B4-BE49-F238E27FC236}">
                <a16:creationId xmlns:a16="http://schemas.microsoft.com/office/drawing/2014/main" id="{9822C353-1CD8-8BE4-C73B-DD608D7002ED}"/>
              </a:ext>
            </a:extLst>
          </p:cNvPr>
          <p:cNvSpPr/>
          <p:nvPr/>
        </p:nvSpPr>
        <p:spPr>
          <a:xfrm>
            <a:off x="1621335" y="2904937"/>
            <a:ext cx="176292" cy="1116345"/>
          </a:xfrm>
          <a:prstGeom prst="leftBrace">
            <a:avLst/>
          </a:prstGeom>
          <a:ln w="19050">
            <a:solidFill>
              <a:srgbClr val="66FF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21" name="Rectangle 20">
            <a:extLst>
              <a:ext uri="{FF2B5EF4-FFF2-40B4-BE49-F238E27FC236}">
                <a16:creationId xmlns:a16="http://schemas.microsoft.com/office/drawing/2014/main" id="{790449A2-B632-3ECD-50AD-35D0B93C2C13}"/>
              </a:ext>
            </a:extLst>
          </p:cNvPr>
          <p:cNvSpPr/>
          <p:nvPr/>
        </p:nvSpPr>
        <p:spPr>
          <a:xfrm>
            <a:off x="702179" y="3256372"/>
            <a:ext cx="827326" cy="4134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Khối cha</a:t>
            </a:r>
          </a:p>
        </p:txBody>
      </p:sp>
      <p:sp>
        <p:nvSpPr>
          <p:cNvPr id="23" name="Rectangle 22">
            <a:extLst>
              <a:ext uri="{FF2B5EF4-FFF2-40B4-BE49-F238E27FC236}">
                <a16:creationId xmlns:a16="http://schemas.microsoft.com/office/drawing/2014/main" id="{36814E52-135E-F571-7BA8-DB29CD483957}"/>
              </a:ext>
            </a:extLst>
          </p:cNvPr>
          <p:cNvSpPr/>
          <p:nvPr/>
        </p:nvSpPr>
        <p:spPr>
          <a:xfrm>
            <a:off x="3239076" y="3862617"/>
            <a:ext cx="827326" cy="413474"/>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Khối con</a:t>
            </a:r>
          </a:p>
        </p:txBody>
      </p:sp>
      <p:pic>
        <p:nvPicPr>
          <p:cNvPr id="15" name="Picture 14">
            <a:extLst>
              <a:ext uri="{FF2B5EF4-FFF2-40B4-BE49-F238E27FC236}">
                <a16:creationId xmlns:a16="http://schemas.microsoft.com/office/drawing/2014/main" id="{2911D4F9-0460-4BBA-8191-24E0E742D4BD}"/>
              </a:ext>
            </a:extLst>
          </p:cNvPr>
          <p:cNvPicPr>
            <a:picLocks noChangeAspect="1"/>
          </p:cNvPicPr>
          <p:nvPr/>
        </p:nvPicPr>
        <p:blipFill rotWithShape="1">
          <a:blip r:embed="rId6">
            <a:extLst>
              <a:ext uri="{28A0092B-C50C-407E-A947-70E740481C1C}">
                <a14:useLocalDpi xmlns:a14="http://schemas.microsoft.com/office/drawing/2010/main" val="0"/>
              </a:ext>
            </a:extLst>
          </a:blip>
          <a:srcRect l="50638" t="10783" r="27181" b="9664"/>
          <a:stretch/>
        </p:blipFill>
        <p:spPr>
          <a:xfrm>
            <a:off x="11018602" y="883889"/>
            <a:ext cx="1157631" cy="1403993"/>
          </a:xfrm>
          <a:prstGeom prst="rect">
            <a:avLst/>
          </a:prstGeom>
        </p:spPr>
      </p:pic>
      <p:grpSp>
        <p:nvGrpSpPr>
          <p:cNvPr id="17" name="Group 46">
            <a:extLst>
              <a:ext uri="{FF2B5EF4-FFF2-40B4-BE49-F238E27FC236}">
                <a16:creationId xmlns:a16="http://schemas.microsoft.com/office/drawing/2014/main" id="{4E42DFF6-76CB-0F94-3F95-A2372B128291}"/>
              </a:ext>
            </a:extLst>
          </p:cNvPr>
          <p:cNvGrpSpPr>
            <a:grpSpLocks/>
          </p:cNvGrpSpPr>
          <p:nvPr/>
        </p:nvGrpSpPr>
        <p:grpSpPr bwMode="auto">
          <a:xfrm>
            <a:off x="702179" y="712439"/>
            <a:ext cx="3263786" cy="685800"/>
            <a:chOff x="1296" y="1824"/>
            <a:chExt cx="1759" cy="432"/>
          </a:xfrm>
        </p:grpSpPr>
        <p:sp>
          <p:nvSpPr>
            <p:cNvPr id="18" name="AutoShape 47">
              <a:extLst>
                <a:ext uri="{FF2B5EF4-FFF2-40B4-BE49-F238E27FC236}">
                  <a16:creationId xmlns:a16="http://schemas.microsoft.com/office/drawing/2014/main" id="{DEE9EC82-FE0F-AB51-7FE5-594FBFA36145}"/>
                </a:ext>
              </a:extLst>
            </p:cNvPr>
            <p:cNvSpPr>
              <a:spLocks noChangeArrowheads="1"/>
            </p:cNvSpPr>
            <p:nvPr/>
          </p:nvSpPr>
          <p:spPr bwMode="gray">
            <a:xfrm>
              <a:off x="1536" y="1899"/>
              <a:ext cx="147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2" name="AutoShape 48">
              <a:extLst>
                <a:ext uri="{FF2B5EF4-FFF2-40B4-BE49-F238E27FC236}">
                  <a16:creationId xmlns:a16="http://schemas.microsoft.com/office/drawing/2014/main" id="{2BD9B12A-D6EB-06CB-3B67-4133BBA635F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4" name="Text Box 49">
              <a:extLst>
                <a:ext uri="{FF2B5EF4-FFF2-40B4-BE49-F238E27FC236}">
                  <a16:creationId xmlns:a16="http://schemas.microsoft.com/office/drawing/2014/main" id="{6E0E95C5-C4B2-5C40-82B4-6C2E6BAD8FF9}"/>
                </a:ext>
              </a:extLst>
            </p:cNvPr>
            <p:cNvSpPr txBox="1">
              <a:spLocks noChangeArrowheads="1"/>
            </p:cNvSpPr>
            <p:nvPr/>
          </p:nvSpPr>
          <p:spPr bwMode="gray">
            <a:xfrm>
              <a:off x="1577" y="1932"/>
              <a:ext cx="14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a:t>
              </a:r>
              <a:r>
                <a:rPr lang="en-US" sz="2000" b="1" i="1">
                  <a:solidFill>
                    <a:srgbClr val="FF0000"/>
                  </a:solidFill>
                  <a:effectLst/>
                  <a:latin typeface="Times New Roman" pitchFamily="18" charset="0"/>
                  <a:cs typeface="Times New Roman" pitchFamily="18" charset="0"/>
                </a:rPr>
                <a:t>Absolute</a:t>
              </a:r>
              <a:endParaRPr lang="vi-VN" sz="2000" b="1">
                <a:solidFill>
                  <a:srgbClr val="CC00FF"/>
                </a:solidFill>
              </a:endParaRPr>
            </a:p>
          </p:txBody>
        </p:sp>
        <p:sp>
          <p:nvSpPr>
            <p:cNvPr id="25" name="Text Box 50">
              <a:extLst>
                <a:ext uri="{FF2B5EF4-FFF2-40B4-BE49-F238E27FC236}">
                  <a16:creationId xmlns:a16="http://schemas.microsoft.com/office/drawing/2014/main" id="{B6D904A0-030C-A356-CBC9-0B8D4A59FBF8}"/>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pic>
        <p:nvPicPr>
          <p:cNvPr id="10240" name="Picture 10239">
            <a:extLst>
              <a:ext uri="{FF2B5EF4-FFF2-40B4-BE49-F238E27FC236}">
                <a16:creationId xmlns:a16="http://schemas.microsoft.com/office/drawing/2014/main" id="{3B622754-41E6-4FB6-2430-1E63D3A6E4B3}"/>
              </a:ext>
            </a:extLst>
          </p:cNvPr>
          <p:cNvPicPr>
            <a:picLocks noChangeAspect="1"/>
          </p:cNvPicPr>
          <p:nvPr/>
        </p:nvPicPr>
        <p:blipFill>
          <a:blip r:embed="rId7"/>
          <a:stretch>
            <a:fillRect/>
          </a:stretch>
        </p:blipFill>
        <p:spPr>
          <a:xfrm>
            <a:off x="1621335" y="4320710"/>
            <a:ext cx="3529531" cy="2342609"/>
          </a:xfrm>
          <a:prstGeom prst="rect">
            <a:avLst/>
          </a:prstGeom>
        </p:spPr>
      </p:pic>
      <p:pic>
        <p:nvPicPr>
          <p:cNvPr id="10243" name="Picture 10242">
            <a:extLst>
              <a:ext uri="{FF2B5EF4-FFF2-40B4-BE49-F238E27FC236}">
                <a16:creationId xmlns:a16="http://schemas.microsoft.com/office/drawing/2014/main" id="{6A9DEF1B-6395-2359-A729-555E229117FD}"/>
              </a:ext>
            </a:extLst>
          </p:cNvPr>
          <p:cNvPicPr>
            <a:picLocks noChangeAspect="1"/>
          </p:cNvPicPr>
          <p:nvPr/>
        </p:nvPicPr>
        <p:blipFill>
          <a:blip r:embed="rId8"/>
          <a:stretch>
            <a:fillRect/>
          </a:stretch>
        </p:blipFill>
        <p:spPr>
          <a:xfrm>
            <a:off x="6096000" y="2692260"/>
            <a:ext cx="2243145" cy="3971059"/>
          </a:xfrm>
          <a:prstGeom prst="rect">
            <a:avLst/>
          </a:prstGeom>
        </p:spPr>
      </p:pic>
      <p:pic>
        <p:nvPicPr>
          <p:cNvPr id="10245" name="Picture 10244">
            <a:extLst>
              <a:ext uri="{FF2B5EF4-FFF2-40B4-BE49-F238E27FC236}">
                <a16:creationId xmlns:a16="http://schemas.microsoft.com/office/drawing/2014/main" id="{BAE4535D-2BC8-47A6-ACAF-BBC077515C3C}"/>
              </a:ext>
            </a:extLst>
          </p:cNvPr>
          <p:cNvPicPr>
            <a:picLocks noChangeAspect="1"/>
          </p:cNvPicPr>
          <p:nvPr/>
        </p:nvPicPr>
        <p:blipFill>
          <a:blip r:embed="rId9"/>
          <a:stretch>
            <a:fillRect/>
          </a:stretch>
        </p:blipFill>
        <p:spPr>
          <a:xfrm>
            <a:off x="8573079" y="2675664"/>
            <a:ext cx="3466104" cy="3006315"/>
          </a:xfrm>
          <a:prstGeom prst="rect">
            <a:avLst/>
          </a:prstGeom>
        </p:spPr>
      </p:pic>
    </p:spTree>
    <p:extLst>
      <p:ext uri="{BB962C8B-B14F-4D97-AF65-F5344CB8AC3E}">
        <p14:creationId xmlns:p14="http://schemas.microsoft.com/office/powerpoint/2010/main" val="467364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Rectangle 13">
            <a:extLst>
              <a:ext uri="{FF2B5EF4-FFF2-40B4-BE49-F238E27FC236}">
                <a16:creationId xmlns:a16="http://schemas.microsoft.com/office/drawing/2014/main" id="{78527082-388D-A716-3CE8-2F805A0C1910}"/>
              </a:ext>
            </a:extLst>
          </p:cNvPr>
          <p:cNvSpPr/>
          <p:nvPr/>
        </p:nvSpPr>
        <p:spPr>
          <a:xfrm>
            <a:off x="1046370" y="1498863"/>
            <a:ext cx="10395872" cy="923330"/>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effectLst/>
                <a:latin typeface="Times New Roman" pitchFamily="18" charset="0"/>
                <a:cs typeface="Times New Roman" pitchFamily="18" charset="0"/>
              </a:rPr>
              <a:t>Absolute</a:t>
            </a:r>
            <a:r>
              <a:rPr lang="en-US" b="1" i="1">
                <a:solidFill>
                  <a:srgbClr val="CC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sym typeface="Wingdings" panose="05000000000000000000" pitchFamily="2" charset="2"/>
              </a:rPr>
              <a:t> TH1: </a:t>
            </a:r>
            <a:r>
              <a:rPr lang="en-US" b="1" i="1">
                <a:latin typeface="Times New Roman" pitchFamily="18" charset="0"/>
                <a:cs typeface="Times New Roman" pitchFamily="18" charset="0"/>
              </a:rPr>
              <a:t>Nếu không có tổ tiên có </a:t>
            </a:r>
            <a:r>
              <a:rPr lang="en-US" b="1" i="1">
                <a:solidFill>
                  <a:srgbClr val="CC00FF"/>
                </a:solidFill>
                <a:latin typeface="Times New Roman" pitchFamily="18" charset="0"/>
                <a:cs typeface="Times New Roman" pitchFamily="18" charset="0"/>
              </a:rPr>
              <a:t>postion: relative </a:t>
            </a:r>
            <a:r>
              <a:rPr lang="en-US" b="1" i="1">
                <a:solidFill>
                  <a:srgbClr val="FF0000"/>
                </a:solidFill>
                <a:latin typeface="Times New Roman" pitchFamily="18" charset="0"/>
                <a:cs typeface="Times New Roman" pitchFamily="18" charset="0"/>
              </a:rPr>
              <a:t>thì phần tử được định vị theo top left corner webpage</a:t>
            </a:r>
          </a:p>
          <a:p>
            <a:pPr marL="285750" indent="-285750">
              <a:buFont typeface="Wingdings" panose="05000000000000000000" pitchFamily="2" charset="2"/>
              <a:buChar char="q"/>
            </a:pPr>
            <a:endParaRPr lang="en-US" b="1" i="1">
              <a:latin typeface="Times New Roman" pitchFamily="18" charset="0"/>
              <a:cs typeface="Times New Roman" pitchFamily="18" charset="0"/>
            </a:endParaRPr>
          </a:p>
        </p:txBody>
      </p:sp>
      <p:sp>
        <p:nvSpPr>
          <p:cNvPr id="26" name="Rectangle 25">
            <a:extLst>
              <a:ext uri="{FF2B5EF4-FFF2-40B4-BE49-F238E27FC236}">
                <a16:creationId xmlns:a16="http://schemas.microsoft.com/office/drawing/2014/main" id="{4D56CADF-7A27-5415-3D03-1FF83B5D2ADC}"/>
              </a:ext>
            </a:extLst>
          </p:cNvPr>
          <p:cNvSpPr/>
          <p:nvPr/>
        </p:nvSpPr>
        <p:spPr>
          <a:xfrm>
            <a:off x="6865119" y="5642471"/>
            <a:ext cx="2069911" cy="495515"/>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Khối 3 bị đẩy xuống (như chưa từng tồn tại khối 2 ) </a:t>
            </a:r>
          </a:p>
        </p:txBody>
      </p:sp>
      <p:pic>
        <p:nvPicPr>
          <p:cNvPr id="18" name="Picture 17">
            <a:extLst>
              <a:ext uri="{FF2B5EF4-FFF2-40B4-BE49-F238E27FC236}">
                <a16:creationId xmlns:a16="http://schemas.microsoft.com/office/drawing/2014/main" id="{F495C9E3-749C-1F7C-AB47-1D918B364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8104" y="1861293"/>
            <a:ext cx="2574515" cy="2574515"/>
          </a:xfrm>
          <a:prstGeom prst="rect">
            <a:avLst/>
          </a:prstGeom>
        </p:spPr>
      </p:pic>
      <p:pic>
        <p:nvPicPr>
          <p:cNvPr id="20" name="Picture 19">
            <a:extLst>
              <a:ext uri="{FF2B5EF4-FFF2-40B4-BE49-F238E27FC236}">
                <a16:creationId xmlns:a16="http://schemas.microsoft.com/office/drawing/2014/main" id="{F5EAC25D-D4AA-D8A5-AC99-2584759B98CD}"/>
              </a:ext>
            </a:extLst>
          </p:cNvPr>
          <p:cNvPicPr>
            <a:picLocks noChangeAspect="1"/>
          </p:cNvPicPr>
          <p:nvPr/>
        </p:nvPicPr>
        <p:blipFill>
          <a:blip r:embed="rId6"/>
          <a:stretch>
            <a:fillRect/>
          </a:stretch>
        </p:blipFill>
        <p:spPr>
          <a:xfrm>
            <a:off x="1092700" y="2632354"/>
            <a:ext cx="3343275" cy="1981200"/>
          </a:xfrm>
          <a:prstGeom prst="rect">
            <a:avLst/>
          </a:prstGeom>
        </p:spPr>
      </p:pic>
      <p:pic>
        <p:nvPicPr>
          <p:cNvPr id="23" name="Picture 22">
            <a:extLst>
              <a:ext uri="{FF2B5EF4-FFF2-40B4-BE49-F238E27FC236}">
                <a16:creationId xmlns:a16="http://schemas.microsoft.com/office/drawing/2014/main" id="{AD276C6E-6C82-14DA-C054-1F6520DE16E4}"/>
              </a:ext>
            </a:extLst>
          </p:cNvPr>
          <p:cNvPicPr>
            <a:picLocks noChangeAspect="1"/>
          </p:cNvPicPr>
          <p:nvPr/>
        </p:nvPicPr>
        <p:blipFill>
          <a:blip r:embed="rId7"/>
          <a:stretch>
            <a:fillRect/>
          </a:stretch>
        </p:blipFill>
        <p:spPr>
          <a:xfrm>
            <a:off x="4715143" y="2628881"/>
            <a:ext cx="4219887" cy="2828222"/>
          </a:xfrm>
          <a:prstGeom prst="rect">
            <a:avLst/>
          </a:prstGeom>
        </p:spPr>
      </p:pic>
      <p:sp>
        <p:nvSpPr>
          <p:cNvPr id="27" name="Rectangle 26">
            <a:extLst>
              <a:ext uri="{FF2B5EF4-FFF2-40B4-BE49-F238E27FC236}">
                <a16:creationId xmlns:a16="http://schemas.microsoft.com/office/drawing/2014/main" id="{B170A15A-56D4-3CAA-EB14-32D6DA2DAA93}"/>
              </a:ext>
            </a:extLst>
          </p:cNvPr>
          <p:cNvSpPr/>
          <p:nvPr/>
        </p:nvSpPr>
        <p:spPr>
          <a:xfrm>
            <a:off x="9620405" y="4396120"/>
            <a:ext cx="2069911" cy="985261"/>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Khối 2 sẽ nằm trên 1 layer ở phía trên ( mặt phẳng phía trên luồng thông thường ) </a:t>
            </a:r>
          </a:p>
        </p:txBody>
      </p:sp>
      <p:sp>
        <p:nvSpPr>
          <p:cNvPr id="28" name="Rectangle 27">
            <a:extLst>
              <a:ext uri="{FF2B5EF4-FFF2-40B4-BE49-F238E27FC236}">
                <a16:creationId xmlns:a16="http://schemas.microsoft.com/office/drawing/2014/main" id="{D0C33E4F-578D-5511-52C2-1E6AC1C6C48C}"/>
              </a:ext>
            </a:extLst>
          </p:cNvPr>
          <p:cNvSpPr/>
          <p:nvPr/>
        </p:nvSpPr>
        <p:spPr>
          <a:xfrm>
            <a:off x="5216236" y="3966061"/>
            <a:ext cx="879764" cy="928057"/>
          </a:xfrm>
          <a:prstGeom prst="rect">
            <a:avLst/>
          </a:prstGeom>
          <a:noFill/>
          <a:ln w="38100">
            <a:solidFill>
              <a:srgbClr val="CC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9" name="Straight Arrow Connector 28">
            <a:extLst>
              <a:ext uri="{FF2B5EF4-FFF2-40B4-BE49-F238E27FC236}">
                <a16:creationId xmlns:a16="http://schemas.microsoft.com/office/drawing/2014/main" id="{8A9F951F-FA94-7A51-5D8E-1FF18689FA0B}"/>
              </a:ext>
            </a:extLst>
          </p:cNvPr>
          <p:cNvCxnSpPr>
            <a:cxnSpLocks/>
          </p:cNvCxnSpPr>
          <p:nvPr/>
        </p:nvCxnSpPr>
        <p:spPr>
          <a:xfrm flipH="1" flipV="1">
            <a:off x="5081155" y="3574473"/>
            <a:ext cx="135081" cy="3915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45" name="Oval 10244">
            <a:extLst>
              <a:ext uri="{FF2B5EF4-FFF2-40B4-BE49-F238E27FC236}">
                <a16:creationId xmlns:a16="http://schemas.microsoft.com/office/drawing/2014/main" id="{30765472-610F-FBB2-C332-9200E6747D92}"/>
              </a:ext>
            </a:extLst>
          </p:cNvPr>
          <p:cNvSpPr/>
          <p:nvPr/>
        </p:nvSpPr>
        <p:spPr>
          <a:xfrm>
            <a:off x="4622798" y="2511891"/>
            <a:ext cx="155864" cy="1952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7" name="TextBox 10246">
            <a:extLst>
              <a:ext uri="{FF2B5EF4-FFF2-40B4-BE49-F238E27FC236}">
                <a16:creationId xmlns:a16="http://schemas.microsoft.com/office/drawing/2014/main" id="{E60CE8DF-7E22-4EB4-C9EE-B73229C433E8}"/>
              </a:ext>
            </a:extLst>
          </p:cNvPr>
          <p:cNvSpPr txBox="1"/>
          <p:nvPr/>
        </p:nvSpPr>
        <p:spPr>
          <a:xfrm>
            <a:off x="3577934" y="1972656"/>
            <a:ext cx="2401456" cy="369332"/>
          </a:xfrm>
          <a:prstGeom prst="rect">
            <a:avLst/>
          </a:prstGeom>
          <a:solidFill>
            <a:srgbClr val="FFFF00"/>
          </a:solidFill>
        </p:spPr>
        <p:txBody>
          <a:bodyPr wrap="square">
            <a:spAutoFit/>
          </a:bodyPr>
          <a:lstStyle/>
          <a:p>
            <a:r>
              <a:rPr lang="en-US" b="1" i="1">
                <a:solidFill>
                  <a:srgbClr val="FF0000"/>
                </a:solidFill>
                <a:latin typeface="Times New Roman" pitchFamily="18" charset="0"/>
                <a:cs typeface="Times New Roman" pitchFamily="18" charset="0"/>
              </a:rPr>
              <a:t>top left corner webpage</a:t>
            </a:r>
          </a:p>
        </p:txBody>
      </p:sp>
      <p:sp>
        <p:nvSpPr>
          <p:cNvPr id="10248" name="Arrow: Right 10247">
            <a:extLst>
              <a:ext uri="{FF2B5EF4-FFF2-40B4-BE49-F238E27FC236}">
                <a16:creationId xmlns:a16="http://schemas.microsoft.com/office/drawing/2014/main" id="{A41E0C32-4913-4FD5-1727-E311EF6E3C8B}"/>
              </a:ext>
            </a:extLst>
          </p:cNvPr>
          <p:cNvSpPr/>
          <p:nvPr/>
        </p:nvSpPr>
        <p:spPr>
          <a:xfrm rot="2993574">
            <a:off x="4497378" y="2363137"/>
            <a:ext cx="186823" cy="137097"/>
          </a:xfrm>
          <a:prstGeom prst="rightArrow">
            <a:avLst/>
          </a:prstGeom>
          <a:solidFill>
            <a:srgbClr val="FFFF00"/>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9" name="Group 46">
            <a:extLst>
              <a:ext uri="{FF2B5EF4-FFF2-40B4-BE49-F238E27FC236}">
                <a16:creationId xmlns:a16="http://schemas.microsoft.com/office/drawing/2014/main" id="{F82DFB34-6E97-D585-C5E0-8842D0DB68BD}"/>
              </a:ext>
            </a:extLst>
          </p:cNvPr>
          <p:cNvGrpSpPr>
            <a:grpSpLocks/>
          </p:cNvGrpSpPr>
          <p:nvPr/>
        </p:nvGrpSpPr>
        <p:grpSpPr bwMode="auto">
          <a:xfrm>
            <a:off x="702179" y="712439"/>
            <a:ext cx="3263786" cy="685800"/>
            <a:chOff x="1296" y="1824"/>
            <a:chExt cx="1759" cy="432"/>
          </a:xfrm>
        </p:grpSpPr>
        <p:sp>
          <p:nvSpPr>
            <p:cNvPr id="10250" name="AutoShape 47">
              <a:extLst>
                <a:ext uri="{FF2B5EF4-FFF2-40B4-BE49-F238E27FC236}">
                  <a16:creationId xmlns:a16="http://schemas.microsoft.com/office/drawing/2014/main" id="{71FD1CF1-ED71-4B78-C916-782F157A8F41}"/>
                </a:ext>
              </a:extLst>
            </p:cNvPr>
            <p:cNvSpPr>
              <a:spLocks noChangeArrowheads="1"/>
            </p:cNvSpPr>
            <p:nvPr/>
          </p:nvSpPr>
          <p:spPr bwMode="gray">
            <a:xfrm>
              <a:off x="1536" y="1899"/>
              <a:ext cx="147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0251" name="AutoShape 48">
              <a:extLst>
                <a:ext uri="{FF2B5EF4-FFF2-40B4-BE49-F238E27FC236}">
                  <a16:creationId xmlns:a16="http://schemas.microsoft.com/office/drawing/2014/main" id="{98BF54DD-C296-84D1-973E-0D5E47EE88B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0252" name="Text Box 49">
              <a:extLst>
                <a:ext uri="{FF2B5EF4-FFF2-40B4-BE49-F238E27FC236}">
                  <a16:creationId xmlns:a16="http://schemas.microsoft.com/office/drawing/2014/main" id="{BC3CC224-B3B4-153F-6A5D-0E345F324B4F}"/>
                </a:ext>
              </a:extLst>
            </p:cNvPr>
            <p:cNvSpPr txBox="1">
              <a:spLocks noChangeArrowheads="1"/>
            </p:cNvSpPr>
            <p:nvPr/>
          </p:nvSpPr>
          <p:spPr bwMode="gray">
            <a:xfrm>
              <a:off x="1577" y="1932"/>
              <a:ext cx="14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a:t>
              </a:r>
              <a:r>
                <a:rPr lang="en-US" sz="2000" b="1" i="1">
                  <a:solidFill>
                    <a:srgbClr val="FF0000"/>
                  </a:solidFill>
                  <a:effectLst/>
                  <a:latin typeface="Times New Roman" pitchFamily="18" charset="0"/>
                  <a:cs typeface="Times New Roman" pitchFamily="18" charset="0"/>
                </a:rPr>
                <a:t>Absolute</a:t>
              </a:r>
              <a:endParaRPr lang="vi-VN" sz="2000" b="1">
                <a:solidFill>
                  <a:srgbClr val="CC00FF"/>
                </a:solidFill>
              </a:endParaRPr>
            </a:p>
          </p:txBody>
        </p:sp>
        <p:sp>
          <p:nvSpPr>
            <p:cNvPr id="10253" name="Text Box 50">
              <a:extLst>
                <a:ext uri="{FF2B5EF4-FFF2-40B4-BE49-F238E27FC236}">
                  <a16:creationId xmlns:a16="http://schemas.microsoft.com/office/drawing/2014/main" id="{A8AE27D7-EAE8-3D8E-C125-03AE0FC339E6}"/>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spTree>
    <p:extLst>
      <p:ext uri="{BB962C8B-B14F-4D97-AF65-F5344CB8AC3E}">
        <p14:creationId xmlns:p14="http://schemas.microsoft.com/office/powerpoint/2010/main" val="10499433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Rectangle 13">
            <a:extLst>
              <a:ext uri="{FF2B5EF4-FFF2-40B4-BE49-F238E27FC236}">
                <a16:creationId xmlns:a16="http://schemas.microsoft.com/office/drawing/2014/main" id="{78527082-388D-A716-3CE8-2F805A0C1910}"/>
              </a:ext>
            </a:extLst>
          </p:cNvPr>
          <p:cNvSpPr/>
          <p:nvPr/>
        </p:nvSpPr>
        <p:spPr>
          <a:xfrm>
            <a:off x="1046370" y="1498863"/>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effectLst/>
                <a:latin typeface="Times New Roman" pitchFamily="18" charset="0"/>
                <a:cs typeface="Times New Roman" pitchFamily="18" charset="0"/>
              </a:rPr>
              <a:t>Absolute</a:t>
            </a:r>
            <a:r>
              <a:rPr lang="en-US" b="1" i="1">
                <a:solidFill>
                  <a:srgbClr val="CC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sym typeface="Wingdings" panose="05000000000000000000" pitchFamily="2" charset="2"/>
              </a:rPr>
              <a:t> TH2: </a:t>
            </a:r>
            <a:r>
              <a:rPr lang="en-US" b="1" i="1">
                <a:latin typeface="Times New Roman" pitchFamily="18" charset="0"/>
                <a:cs typeface="Times New Roman" pitchFamily="18" charset="0"/>
              </a:rPr>
              <a:t>Phần tử được định vị  theo </a:t>
            </a:r>
            <a:r>
              <a:rPr lang="en-US" b="1" i="1">
                <a:solidFill>
                  <a:srgbClr val="FF0000"/>
                </a:solidFill>
                <a:latin typeface="Times New Roman" pitchFamily="18" charset="0"/>
                <a:cs typeface="Times New Roman" pitchFamily="18" charset="0"/>
              </a:rPr>
              <a:t>tổ tiên gần nhất đặt position là relative</a:t>
            </a:r>
            <a:endParaRPr lang="en-US">
              <a:solidFill>
                <a:srgbClr val="FF0000"/>
              </a:solidFill>
              <a:latin typeface="Söhne"/>
            </a:endParaRPr>
          </a:p>
        </p:txBody>
      </p:sp>
      <p:pic>
        <p:nvPicPr>
          <p:cNvPr id="16" name="Picture 15">
            <a:extLst>
              <a:ext uri="{FF2B5EF4-FFF2-40B4-BE49-F238E27FC236}">
                <a16:creationId xmlns:a16="http://schemas.microsoft.com/office/drawing/2014/main" id="{9C94EE9E-DBA9-285D-3AB1-61DC9F067139}"/>
              </a:ext>
            </a:extLst>
          </p:cNvPr>
          <p:cNvPicPr>
            <a:picLocks noChangeAspect="1"/>
          </p:cNvPicPr>
          <p:nvPr/>
        </p:nvPicPr>
        <p:blipFill>
          <a:blip r:embed="rId5"/>
          <a:stretch>
            <a:fillRect/>
          </a:stretch>
        </p:blipFill>
        <p:spPr>
          <a:xfrm>
            <a:off x="1409116" y="1968819"/>
            <a:ext cx="2949609" cy="4694940"/>
          </a:xfrm>
          <a:prstGeom prst="rect">
            <a:avLst/>
          </a:prstGeom>
        </p:spPr>
      </p:pic>
      <p:pic>
        <p:nvPicPr>
          <p:cNvPr id="17" name="Picture 16">
            <a:extLst>
              <a:ext uri="{FF2B5EF4-FFF2-40B4-BE49-F238E27FC236}">
                <a16:creationId xmlns:a16="http://schemas.microsoft.com/office/drawing/2014/main" id="{DAEB1E06-7A88-F161-771F-74C774305172}"/>
              </a:ext>
            </a:extLst>
          </p:cNvPr>
          <p:cNvPicPr>
            <a:picLocks noChangeAspect="1"/>
          </p:cNvPicPr>
          <p:nvPr/>
        </p:nvPicPr>
        <p:blipFill>
          <a:blip r:embed="rId6"/>
          <a:stretch>
            <a:fillRect/>
          </a:stretch>
        </p:blipFill>
        <p:spPr>
          <a:xfrm>
            <a:off x="5793617" y="2771774"/>
            <a:ext cx="5876925" cy="3857625"/>
          </a:xfrm>
          <a:prstGeom prst="rect">
            <a:avLst/>
          </a:prstGeom>
        </p:spPr>
      </p:pic>
      <p:sp>
        <p:nvSpPr>
          <p:cNvPr id="19" name="Rectangle 18">
            <a:extLst>
              <a:ext uri="{FF2B5EF4-FFF2-40B4-BE49-F238E27FC236}">
                <a16:creationId xmlns:a16="http://schemas.microsoft.com/office/drawing/2014/main" id="{5FDB0ECD-C6EF-9C1D-5C59-710DA0D6D2B4}"/>
              </a:ext>
            </a:extLst>
          </p:cNvPr>
          <p:cNvSpPr/>
          <p:nvPr/>
        </p:nvSpPr>
        <p:spPr>
          <a:xfrm>
            <a:off x="6127173" y="4700586"/>
            <a:ext cx="581940" cy="242059"/>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40px</a:t>
            </a:r>
          </a:p>
        </p:txBody>
      </p:sp>
      <p:sp>
        <p:nvSpPr>
          <p:cNvPr id="20" name="Rectangle 19">
            <a:extLst>
              <a:ext uri="{FF2B5EF4-FFF2-40B4-BE49-F238E27FC236}">
                <a16:creationId xmlns:a16="http://schemas.microsoft.com/office/drawing/2014/main" id="{AFC9F8DB-3E4D-DB7A-BFBA-0A356215961A}"/>
              </a:ext>
            </a:extLst>
          </p:cNvPr>
          <p:cNvSpPr/>
          <p:nvPr/>
        </p:nvSpPr>
        <p:spPr>
          <a:xfrm>
            <a:off x="7800109" y="3255126"/>
            <a:ext cx="581940" cy="242059"/>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50px</a:t>
            </a:r>
          </a:p>
        </p:txBody>
      </p:sp>
      <p:sp>
        <p:nvSpPr>
          <p:cNvPr id="23" name="Oval 22">
            <a:extLst>
              <a:ext uri="{FF2B5EF4-FFF2-40B4-BE49-F238E27FC236}">
                <a16:creationId xmlns:a16="http://schemas.microsoft.com/office/drawing/2014/main" id="{04847DE6-C5AD-9F7B-BA49-D106AFB25A2F}"/>
              </a:ext>
            </a:extLst>
          </p:cNvPr>
          <p:cNvSpPr/>
          <p:nvPr/>
        </p:nvSpPr>
        <p:spPr>
          <a:xfrm>
            <a:off x="6002482" y="2899868"/>
            <a:ext cx="155864" cy="1952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540CCC1-7386-782C-DB3B-F0B624D02FEF}"/>
              </a:ext>
            </a:extLst>
          </p:cNvPr>
          <p:cNvSpPr txBox="1"/>
          <p:nvPr/>
        </p:nvSpPr>
        <p:spPr>
          <a:xfrm>
            <a:off x="4957617" y="2360633"/>
            <a:ext cx="4404591" cy="369332"/>
          </a:xfrm>
          <a:prstGeom prst="rect">
            <a:avLst/>
          </a:prstGeom>
          <a:solidFill>
            <a:srgbClr val="FFFF00"/>
          </a:solidFill>
        </p:spPr>
        <p:txBody>
          <a:bodyPr wrap="square">
            <a:spAutoFit/>
          </a:bodyPr>
          <a:lstStyle/>
          <a:p>
            <a:r>
              <a:rPr lang="en-US" b="1" i="1">
                <a:solidFill>
                  <a:srgbClr val="FF0000"/>
                </a:solidFill>
                <a:latin typeface="Times New Roman" pitchFamily="18" charset="0"/>
                <a:cs typeface="Times New Roman" pitchFamily="18" charset="0"/>
              </a:rPr>
              <a:t>Định vị theo tổ tiên postion: relative </a:t>
            </a:r>
          </a:p>
        </p:txBody>
      </p:sp>
      <p:sp>
        <p:nvSpPr>
          <p:cNvPr id="25" name="Arrow: Right 24">
            <a:extLst>
              <a:ext uri="{FF2B5EF4-FFF2-40B4-BE49-F238E27FC236}">
                <a16:creationId xmlns:a16="http://schemas.microsoft.com/office/drawing/2014/main" id="{FEFFCEFD-43A8-856F-6D21-B634557C1CBD}"/>
              </a:ext>
            </a:extLst>
          </p:cNvPr>
          <p:cNvSpPr/>
          <p:nvPr/>
        </p:nvSpPr>
        <p:spPr>
          <a:xfrm rot="2993574">
            <a:off x="5877062" y="2751114"/>
            <a:ext cx="186823" cy="137097"/>
          </a:xfrm>
          <a:prstGeom prst="rightArrow">
            <a:avLst/>
          </a:prstGeom>
          <a:solidFill>
            <a:srgbClr val="FFFF00"/>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46">
            <a:extLst>
              <a:ext uri="{FF2B5EF4-FFF2-40B4-BE49-F238E27FC236}">
                <a16:creationId xmlns:a16="http://schemas.microsoft.com/office/drawing/2014/main" id="{10DAD4A7-2D3B-8A91-5D61-3E7AABD35112}"/>
              </a:ext>
            </a:extLst>
          </p:cNvPr>
          <p:cNvGrpSpPr>
            <a:grpSpLocks/>
          </p:cNvGrpSpPr>
          <p:nvPr/>
        </p:nvGrpSpPr>
        <p:grpSpPr bwMode="auto">
          <a:xfrm>
            <a:off x="702179" y="712439"/>
            <a:ext cx="3263786" cy="685800"/>
            <a:chOff x="1296" y="1824"/>
            <a:chExt cx="1759" cy="432"/>
          </a:xfrm>
        </p:grpSpPr>
        <p:sp>
          <p:nvSpPr>
            <p:cNvPr id="27" name="AutoShape 47">
              <a:extLst>
                <a:ext uri="{FF2B5EF4-FFF2-40B4-BE49-F238E27FC236}">
                  <a16:creationId xmlns:a16="http://schemas.microsoft.com/office/drawing/2014/main" id="{AE15E823-3F55-6ADB-0CEE-B561EC858A2D}"/>
                </a:ext>
              </a:extLst>
            </p:cNvPr>
            <p:cNvSpPr>
              <a:spLocks noChangeArrowheads="1"/>
            </p:cNvSpPr>
            <p:nvPr/>
          </p:nvSpPr>
          <p:spPr bwMode="gray">
            <a:xfrm>
              <a:off x="1536" y="1899"/>
              <a:ext cx="1478"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8" name="AutoShape 48">
              <a:extLst>
                <a:ext uri="{FF2B5EF4-FFF2-40B4-BE49-F238E27FC236}">
                  <a16:creationId xmlns:a16="http://schemas.microsoft.com/office/drawing/2014/main" id="{BD32003C-E6C4-1102-EFCB-4B46E94BBE5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9" name="Text Box 49">
              <a:extLst>
                <a:ext uri="{FF2B5EF4-FFF2-40B4-BE49-F238E27FC236}">
                  <a16:creationId xmlns:a16="http://schemas.microsoft.com/office/drawing/2014/main" id="{0B064FEC-E684-D646-4A9C-2BEB76FC98EB}"/>
                </a:ext>
              </a:extLst>
            </p:cNvPr>
            <p:cNvSpPr txBox="1">
              <a:spLocks noChangeArrowheads="1"/>
            </p:cNvSpPr>
            <p:nvPr/>
          </p:nvSpPr>
          <p:spPr bwMode="gray">
            <a:xfrm>
              <a:off x="1577" y="1932"/>
              <a:ext cx="147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a:t>
              </a:r>
              <a:r>
                <a:rPr lang="en-US" sz="2000" b="1" i="1">
                  <a:solidFill>
                    <a:srgbClr val="FF0000"/>
                  </a:solidFill>
                  <a:effectLst/>
                  <a:latin typeface="Times New Roman" pitchFamily="18" charset="0"/>
                  <a:cs typeface="Times New Roman" pitchFamily="18" charset="0"/>
                </a:rPr>
                <a:t>Absolute</a:t>
              </a:r>
              <a:endParaRPr lang="vi-VN" sz="2000" b="1">
                <a:solidFill>
                  <a:srgbClr val="CC00FF"/>
                </a:solidFill>
              </a:endParaRPr>
            </a:p>
          </p:txBody>
        </p:sp>
        <p:sp>
          <p:nvSpPr>
            <p:cNvPr id="30" name="Text Box 50">
              <a:extLst>
                <a:ext uri="{FF2B5EF4-FFF2-40B4-BE49-F238E27FC236}">
                  <a16:creationId xmlns:a16="http://schemas.microsoft.com/office/drawing/2014/main" id="{02999726-D7A8-B4B6-0141-F30C3955449B}"/>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spTree>
    <p:extLst>
      <p:ext uri="{BB962C8B-B14F-4D97-AF65-F5344CB8AC3E}">
        <p14:creationId xmlns:p14="http://schemas.microsoft.com/office/powerpoint/2010/main" val="4290117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F901F3-AE39-071C-846B-A48B789E5133}"/>
              </a:ext>
            </a:extLst>
          </p:cNvPr>
          <p:cNvPicPr>
            <a:picLocks noChangeAspect="1"/>
          </p:cNvPicPr>
          <p:nvPr/>
        </p:nvPicPr>
        <p:blipFill>
          <a:blip r:embed="rId3"/>
          <a:stretch>
            <a:fillRect/>
          </a:stretch>
        </p:blipFill>
        <p:spPr>
          <a:xfrm>
            <a:off x="9913375" y="996593"/>
            <a:ext cx="2104032" cy="2237198"/>
          </a:xfrm>
          <a:prstGeom prst="rect">
            <a:avLst/>
          </a:prstGeom>
        </p:spPr>
      </p:pic>
    </p:spTree>
    <p:extLst>
      <p:ext uri="{BB962C8B-B14F-4D97-AF65-F5344CB8AC3E}">
        <p14:creationId xmlns:p14="http://schemas.microsoft.com/office/powerpoint/2010/main" val="11464007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Rectangle 13">
            <a:extLst>
              <a:ext uri="{FF2B5EF4-FFF2-40B4-BE49-F238E27FC236}">
                <a16:creationId xmlns:a16="http://schemas.microsoft.com/office/drawing/2014/main" id="{78527082-388D-A716-3CE8-2F805A0C1910}"/>
              </a:ext>
            </a:extLst>
          </p:cNvPr>
          <p:cNvSpPr/>
          <p:nvPr/>
        </p:nvSpPr>
        <p:spPr>
          <a:xfrm>
            <a:off x="1046370" y="1498863"/>
            <a:ext cx="3982764"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effectLst/>
                <a:latin typeface="Times New Roman" pitchFamily="18" charset="0"/>
                <a:cs typeface="Times New Roman" pitchFamily="18" charset="0"/>
              </a:rPr>
              <a:t>Ví dụ vận dụng : </a:t>
            </a:r>
            <a:r>
              <a:rPr lang="vi-VN" b="1" i="0">
                <a:effectLst/>
                <a:latin typeface="system-ui"/>
              </a:rPr>
              <a:t>Notification Badg</a:t>
            </a:r>
            <a:r>
              <a:rPr lang="en-US" b="1" i="0">
                <a:effectLst/>
                <a:latin typeface="system-ui"/>
              </a:rPr>
              <a:t>e</a:t>
            </a:r>
            <a:endParaRPr lang="vi-VN" b="1" i="0">
              <a:effectLst/>
              <a:latin typeface="system-ui"/>
            </a:endParaRPr>
          </a:p>
        </p:txBody>
      </p:sp>
      <p:sp>
        <p:nvSpPr>
          <p:cNvPr id="17" name="Rectangle 16">
            <a:extLst>
              <a:ext uri="{FF2B5EF4-FFF2-40B4-BE49-F238E27FC236}">
                <a16:creationId xmlns:a16="http://schemas.microsoft.com/office/drawing/2014/main" id="{DBC3D129-E0C5-BB0B-9FDA-32F04B92C193}"/>
              </a:ext>
            </a:extLst>
          </p:cNvPr>
          <p:cNvSpPr/>
          <p:nvPr/>
        </p:nvSpPr>
        <p:spPr>
          <a:xfrm>
            <a:off x="1409116" y="1891603"/>
            <a:ext cx="6334650" cy="369332"/>
          </a:xfrm>
          <a:prstGeom prst="rect">
            <a:avLst/>
          </a:prstGeom>
        </p:spPr>
        <p:txBody>
          <a:bodyPr wrap="square">
            <a:spAutoFit/>
          </a:bodyPr>
          <a:lstStyle/>
          <a:p>
            <a:r>
              <a:rPr lang="en-US" b="1" i="0">
                <a:effectLst/>
                <a:latin typeface="system-ui"/>
              </a:rPr>
              <a:t>Xem lại kiến thức nhúng icon </a:t>
            </a:r>
            <a:r>
              <a:rPr lang="en-US" b="1" i="0">
                <a:effectLst/>
                <a:latin typeface="system-ui"/>
                <a:hlinkClick r:id="rId5"/>
              </a:rPr>
              <a:t>https://fontawesome.com/</a:t>
            </a:r>
            <a:r>
              <a:rPr lang="en-US" b="1" i="0">
                <a:effectLst/>
                <a:latin typeface="system-ui"/>
              </a:rPr>
              <a:t> </a:t>
            </a:r>
            <a:endParaRPr lang="vi-VN" b="1" i="0">
              <a:effectLst/>
              <a:latin typeface="system-ui"/>
            </a:endParaRPr>
          </a:p>
        </p:txBody>
      </p:sp>
      <p:pic>
        <p:nvPicPr>
          <p:cNvPr id="28" name="Picture 27">
            <a:extLst>
              <a:ext uri="{FF2B5EF4-FFF2-40B4-BE49-F238E27FC236}">
                <a16:creationId xmlns:a16="http://schemas.microsoft.com/office/drawing/2014/main" id="{A4969BD5-847E-CC0C-0CA2-70F42D24FEB9}"/>
              </a:ext>
            </a:extLst>
          </p:cNvPr>
          <p:cNvPicPr>
            <a:picLocks noChangeAspect="1"/>
          </p:cNvPicPr>
          <p:nvPr/>
        </p:nvPicPr>
        <p:blipFill>
          <a:blip r:embed="rId6"/>
          <a:stretch>
            <a:fillRect/>
          </a:stretch>
        </p:blipFill>
        <p:spPr>
          <a:xfrm>
            <a:off x="9533950" y="2467637"/>
            <a:ext cx="2257425" cy="2400300"/>
          </a:xfrm>
          <a:prstGeom prst="rect">
            <a:avLst/>
          </a:prstGeom>
        </p:spPr>
      </p:pic>
      <p:grpSp>
        <p:nvGrpSpPr>
          <p:cNvPr id="15" name="Group 46">
            <a:extLst>
              <a:ext uri="{FF2B5EF4-FFF2-40B4-BE49-F238E27FC236}">
                <a16:creationId xmlns:a16="http://schemas.microsoft.com/office/drawing/2014/main" id="{362F1677-CBF9-B3F6-B4AC-81F1261A1CD2}"/>
              </a:ext>
            </a:extLst>
          </p:cNvPr>
          <p:cNvGrpSpPr>
            <a:grpSpLocks/>
          </p:cNvGrpSpPr>
          <p:nvPr/>
        </p:nvGrpSpPr>
        <p:grpSpPr bwMode="auto">
          <a:xfrm>
            <a:off x="702179" y="712439"/>
            <a:ext cx="3759199" cy="685800"/>
            <a:chOff x="1296" y="1824"/>
            <a:chExt cx="2026" cy="432"/>
          </a:xfrm>
        </p:grpSpPr>
        <p:sp>
          <p:nvSpPr>
            <p:cNvPr id="16" name="AutoShape 47">
              <a:extLst>
                <a:ext uri="{FF2B5EF4-FFF2-40B4-BE49-F238E27FC236}">
                  <a16:creationId xmlns:a16="http://schemas.microsoft.com/office/drawing/2014/main" id="{D95F2C0E-E30F-2199-DEED-7F018EC96B14}"/>
                </a:ext>
              </a:extLst>
            </p:cNvPr>
            <p:cNvSpPr>
              <a:spLocks noChangeArrowheads="1"/>
            </p:cNvSpPr>
            <p:nvPr/>
          </p:nvSpPr>
          <p:spPr bwMode="gray">
            <a:xfrm>
              <a:off x="1536" y="1899"/>
              <a:ext cx="174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0C8D0AE5-9916-E24E-845F-53EC8581075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CB778CFF-5B69-B658-31E1-E9A58652A7CD}"/>
                </a:ext>
              </a:extLst>
            </p:cNvPr>
            <p:cNvSpPr txBox="1">
              <a:spLocks noChangeArrowheads="1"/>
            </p:cNvSpPr>
            <p:nvPr/>
          </p:nvSpPr>
          <p:spPr bwMode="gray">
            <a:xfrm>
              <a:off x="1577" y="1932"/>
              <a:ext cx="174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Ví dụ vận dụng</a:t>
              </a:r>
              <a:endParaRPr lang="vi-VN" sz="2000" b="1">
                <a:solidFill>
                  <a:srgbClr val="CC00FF"/>
                </a:solidFill>
              </a:endParaRPr>
            </a:p>
          </p:txBody>
        </p:sp>
        <p:sp>
          <p:nvSpPr>
            <p:cNvPr id="21" name="Text Box 50">
              <a:extLst>
                <a:ext uri="{FF2B5EF4-FFF2-40B4-BE49-F238E27FC236}">
                  <a16:creationId xmlns:a16="http://schemas.microsoft.com/office/drawing/2014/main" id="{7F673C10-453D-81DB-2E84-A56AAC7FED44}"/>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pic>
        <p:nvPicPr>
          <p:cNvPr id="23" name="Picture 22">
            <a:extLst>
              <a:ext uri="{FF2B5EF4-FFF2-40B4-BE49-F238E27FC236}">
                <a16:creationId xmlns:a16="http://schemas.microsoft.com/office/drawing/2014/main" id="{67C50E29-86BA-EA78-5682-8253737069E0}"/>
              </a:ext>
            </a:extLst>
          </p:cNvPr>
          <p:cNvPicPr>
            <a:picLocks noChangeAspect="1"/>
          </p:cNvPicPr>
          <p:nvPr/>
        </p:nvPicPr>
        <p:blipFill>
          <a:blip r:embed="rId7"/>
          <a:stretch>
            <a:fillRect/>
          </a:stretch>
        </p:blipFill>
        <p:spPr>
          <a:xfrm>
            <a:off x="9317825" y="810864"/>
            <a:ext cx="2473550" cy="1413457"/>
          </a:xfrm>
          <a:prstGeom prst="rect">
            <a:avLst/>
          </a:prstGeom>
        </p:spPr>
      </p:pic>
      <p:pic>
        <p:nvPicPr>
          <p:cNvPr id="3" name="Picture 2">
            <a:extLst>
              <a:ext uri="{FF2B5EF4-FFF2-40B4-BE49-F238E27FC236}">
                <a16:creationId xmlns:a16="http://schemas.microsoft.com/office/drawing/2014/main" id="{1047EEB5-0596-887B-7A7D-4B6D46651665}"/>
              </a:ext>
            </a:extLst>
          </p:cNvPr>
          <p:cNvPicPr>
            <a:picLocks noChangeAspect="1"/>
          </p:cNvPicPr>
          <p:nvPr/>
        </p:nvPicPr>
        <p:blipFill>
          <a:blip r:embed="rId8"/>
          <a:stretch>
            <a:fillRect/>
          </a:stretch>
        </p:blipFill>
        <p:spPr>
          <a:xfrm>
            <a:off x="779751" y="2467637"/>
            <a:ext cx="4636740" cy="3476028"/>
          </a:xfrm>
          <a:prstGeom prst="rect">
            <a:avLst/>
          </a:prstGeom>
        </p:spPr>
      </p:pic>
      <p:pic>
        <p:nvPicPr>
          <p:cNvPr id="5" name="Picture 4">
            <a:extLst>
              <a:ext uri="{FF2B5EF4-FFF2-40B4-BE49-F238E27FC236}">
                <a16:creationId xmlns:a16="http://schemas.microsoft.com/office/drawing/2014/main" id="{1350C41F-3593-E6BB-8588-49BFDDD3B6E1}"/>
              </a:ext>
            </a:extLst>
          </p:cNvPr>
          <p:cNvPicPr>
            <a:picLocks noChangeAspect="1"/>
          </p:cNvPicPr>
          <p:nvPr/>
        </p:nvPicPr>
        <p:blipFill>
          <a:blip r:embed="rId9"/>
          <a:stretch>
            <a:fillRect/>
          </a:stretch>
        </p:blipFill>
        <p:spPr>
          <a:xfrm>
            <a:off x="5776855" y="2467637"/>
            <a:ext cx="2576570" cy="4273995"/>
          </a:xfrm>
          <a:prstGeom prst="rect">
            <a:avLst/>
          </a:prstGeom>
        </p:spPr>
      </p:pic>
    </p:spTree>
    <p:extLst>
      <p:ext uri="{BB962C8B-B14F-4D97-AF65-F5344CB8AC3E}">
        <p14:creationId xmlns:p14="http://schemas.microsoft.com/office/powerpoint/2010/main" val="3107878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114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Background-image- </a:t>
            </a:r>
            <a:r>
              <a:rPr lang="en-US" b="1" i="1">
                <a:solidFill>
                  <a:srgbClr val="FF0000"/>
                </a:solidFill>
                <a:latin typeface="Times New Roman" pitchFamily="18" charset="0"/>
                <a:cs typeface="Times New Roman" pitchFamily="18" charset="0"/>
              </a:rPr>
              <a:t>Background-size</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Điều chỉnh kích thước ảnh nền  </a:t>
            </a:r>
            <a:endParaRPr lang="vi-VN" b="1" i="1">
              <a:latin typeface="Times New Roman" pitchFamily="18" charset="0"/>
              <a:cs typeface="Times New Roman" pitchFamily="18" charset="0"/>
            </a:endParaRPr>
          </a:p>
        </p:txBody>
      </p:sp>
      <p:sp>
        <p:nvSpPr>
          <p:cNvPr id="10332" name="TextBox 10331">
            <a:extLst>
              <a:ext uri="{FF2B5EF4-FFF2-40B4-BE49-F238E27FC236}">
                <a16:creationId xmlns:a16="http://schemas.microsoft.com/office/drawing/2014/main" id="{26887708-D77C-EC2B-2B7D-E008B68AF679}"/>
              </a:ext>
            </a:extLst>
          </p:cNvPr>
          <p:cNvSpPr txBox="1"/>
          <p:nvPr/>
        </p:nvSpPr>
        <p:spPr>
          <a:xfrm>
            <a:off x="4599683" y="881498"/>
            <a:ext cx="4833837" cy="369332"/>
          </a:xfrm>
          <a:prstGeom prst="rect">
            <a:avLst/>
          </a:prstGeom>
          <a:noFill/>
        </p:spPr>
        <p:txBody>
          <a:bodyPr wrap="square">
            <a:spAutoFit/>
          </a:bodyPr>
          <a:lstStyle/>
          <a:p>
            <a:r>
              <a:rPr lang="vi-VN">
                <a:hlinkClick r:id="rId5"/>
              </a:rPr>
              <a:t>https://cssgradient.io/gradient-backgrounds/</a:t>
            </a:r>
            <a:r>
              <a:rPr lang="en-US"/>
              <a:t> </a:t>
            </a:r>
            <a:endParaRPr lang="vi-VN"/>
          </a:p>
        </p:txBody>
      </p:sp>
      <p:pic>
        <p:nvPicPr>
          <p:cNvPr id="4" name="Picture 3">
            <a:extLst>
              <a:ext uri="{FF2B5EF4-FFF2-40B4-BE49-F238E27FC236}">
                <a16:creationId xmlns:a16="http://schemas.microsoft.com/office/drawing/2014/main" id="{95F066BA-6712-52E3-50C2-2552361CCC2C}"/>
              </a:ext>
            </a:extLst>
          </p:cNvPr>
          <p:cNvPicPr>
            <a:picLocks noChangeAspect="1"/>
          </p:cNvPicPr>
          <p:nvPr/>
        </p:nvPicPr>
        <p:blipFill>
          <a:blip r:embed="rId6"/>
          <a:stretch>
            <a:fillRect/>
          </a:stretch>
        </p:blipFill>
        <p:spPr>
          <a:xfrm>
            <a:off x="1205580" y="2034477"/>
            <a:ext cx="2867025" cy="828675"/>
          </a:xfrm>
          <a:prstGeom prst="rect">
            <a:avLst/>
          </a:prstGeom>
        </p:spPr>
      </p:pic>
      <p:pic>
        <p:nvPicPr>
          <p:cNvPr id="16" name="Picture 15">
            <a:extLst>
              <a:ext uri="{FF2B5EF4-FFF2-40B4-BE49-F238E27FC236}">
                <a16:creationId xmlns:a16="http://schemas.microsoft.com/office/drawing/2014/main" id="{208B5F78-A6EB-8651-1679-6CF2A0E0F715}"/>
              </a:ext>
            </a:extLst>
          </p:cNvPr>
          <p:cNvPicPr>
            <a:picLocks noChangeAspect="1"/>
          </p:cNvPicPr>
          <p:nvPr/>
        </p:nvPicPr>
        <p:blipFill>
          <a:blip r:embed="rId7"/>
          <a:stretch>
            <a:fillRect/>
          </a:stretch>
        </p:blipFill>
        <p:spPr>
          <a:xfrm>
            <a:off x="8588610" y="1851354"/>
            <a:ext cx="3190449" cy="1920525"/>
          </a:xfrm>
          <a:prstGeom prst="rect">
            <a:avLst/>
          </a:prstGeom>
        </p:spPr>
      </p:pic>
      <p:sp>
        <p:nvSpPr>
          <p:cNvPr id="17" name="Rectangle 16">
            <a:extLst>
              <a:ext uri="{FF2B5EF4-FFF2-40B4-BE49-F238E27FC236}">
                <a16:creationId xmlns:a16="http://schemas.microsoft.com/office/drawing/2014/main" id="{AA3F619A-77E5-79B8-ABD8-34A65BEDBA0B}"/>
              </a:ext>
            </a:extLst>
          </p:cNvPr>
          <p:cNvSpPr/>
          <p:nvPr/>
        </p:nvSpPr>
        <p:spPr>
          <a:xfrm>
            <a:off x="4669301" y="3307319"/>
            <a:ext cx="3501379" cy="49323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Khi chưa set kích cỡ. Ảnh mặc định hiển thị kích thước với tỷ lệ 1:1</a:t>
            </a:r>
          </a:p>
        </p:txBody>
      </p:sp>
      <p:pic>
        <p:nvPicPr>
          <p:cNvPr id="23" name="Picture 22">
            <a:extLst>
              <a:ext uri="{FF2B5EF4-FFF2-40B4-BE49-F238E27FC236}">
                <a16:creationId xmlns:a16="http://schemas.microsoft.com/office/drawing/2014/main" id="{3E626ED4-7C55-0B1D-FDFA-D7BD640F8530}"/>
              </a:ext>
            </a:extLst>
          </p:cNvPr>
          <p:cNvPicPr>
            <a:picLocks noChangeAspect="1"/>
          </p:cNvPicPr>
          <p:nvPr/>
        </p:nvPicPr>
        <p:blipFill>
          <a:blip r:embed="rId8"/>
          <a:stretch>
            <a:fillRect/>
          </a:stretch>
        </p:blipFill>
        <p:spPr>
          <a:xfrm>
            <a:off x="3695841" y="5339962"/>
            <a:ext cx="2724150" cy="266700"/>
          </a:xfrm>
          <a:prstGeom prst="rect">
            <a:avLst/>
          </a:prstGeom>
        </p:spPr>
      </p:pic>
      <p:pic>
        <p:nvPicPr>
          <p:cNvPr id="10304" name="Picture 10303">
            <a:extLst>
              <a:ext uri="{FF2B5EF4-FFF2-40B4-BE49-F238E27FC236}">
                <a16:creationId xmlns:a16="http://schemas.microsoft.com/office/drawing/2014/main" id="{55130835-63A2-92E1-8AFA-C3B9E602BA81}"/>
              </a:ext>
            </a:extLst>
          </p:cNvPr>
          <p:cNvPicPr>
            <a:picLocks noChangeAspect="1"/>
          </p:cNvPicPr>
          <p:nvPr/>
        </p:nvPicPr>
        <p:blipFill>
          <a:blip r:embed="rId9"/>
          <a:stretch>
            <a:fillRect/>
          </a:stretch>
        </p:blipFill>
        <p:spPr>
          <a:xfrm>
            <a:off x="949354" y="3931816"/>
            <a:ext cx="2508326" cy="1408146"/>
          </a:xfrm>
          <a:prstGeom prst="rect">
            <a:avLst/>
          </a:prstGeom>
        </p:spPr>
      </p:pic>
      <p:sp>
        <p:nvSpPr>
          <p:cNvPr id="10310" name="Rectangle 10309">
            <a:extLst>
              <a:ext uri="{FF2B5EF4-FFF2-40B4-BE49-F238E27FC236}">
                <a16:creationId xmlns:a16="http://schemas.microsoft.com/office/drawing/2014/main" id="{FE220570-C2D3-3CFE-8F04-75B1DAD71191}"/>
              </a:ext>
            </a:extLst>
          </p:cNvPr>
          <p:cNvSpPr/>
          <p:nvPr/>
        </p:nvSpPr>
        <p:spPr>
          <a:xfrm>
            <a:off x="1578912" y="5339962"/>
            <a:ext cx="1240248" cy="33521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Ảnh gốc</a:t>
            </a:r>
          </a:p>
        </p:txBody>
      </p:sp>
      <p:pic>
        <p:nvPicPr>
          <p:cNvPr id="10313" name="Picture 10312">
            <a:extLst>
              <a:ext uri="{FF2B5EF4-FFF2-40B4-BE49-F238E27FC236}">
                <a16:creationId xmlns:a16="http://schemas.microsoft.com/office/drawing/2014/main" id="{77828C15-CEAF-1CBC-EFBC-C3849C7D187B}"/>
              </a:ext>
            </a:extLst>
          </p:cNvPr>
          <p:cNvPicPr>
            <a:picLocks noChangeAspect="1"/>
          </p:cNvPicPr>
          <p:nvPr/>
        </p:nvPicPr>
        <p:blipFill>
          <a:blip r:embed="rId10"/>
          <a:stretch>
            <a:fillRect/>
          </a:stretch>
        </p:blipFill>
        <p:spPr>
          <a:xfrm>
            <a:off x="6577082" y="5353257"/>
            <a:ext cx="2476500" cy="276225"/>
          </a:xfrm>
          <a:prstGeom prst="rect">
            <a:avLst/>
          </a:prstGeom>
        </p:spPr>
      </p:pic>
      <p:sp>
        <p:nvSpPr>
          <p:cNvPr id="10318" name="Rectangle 10317">
            <a:extLst>
              <a:ext uri="{FF2B5EF4-FFF2-40B4-BE49-F238E27FC236}">
                <a16:creationId xmlns:a16="http://schemas.microsoft.com/office/drawing/2014/main" id="{68D86D30-8194-96FE-617A-618CB734DAB6}"/>
              </a:ext>
            </a:extLst>
          </p:cNvPr>
          <p:cNvSpPr/>
          <p:nvPr/>
        </p:nvSpPr>
        <p:spPr>
          <a:xfrm>
            <a:off x="6652078" y="5719146"/>
            <a:ext cx="2330504" cy="106711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Tx/>
              <a:buChar char="-"/>
            </a:pPr>
            <a:r>
              <a:rPr lang="en-US" sz="1200" b="1">
                <a:solidFill>
                  <a:sysClr val="windowText" lastClr="000000"/>
                </a:solidFill>
              </a:rPr>
              <a:t>Ảnh vừa khớp khung hình</a:t>
            </a:r>
          </a:p>
          <a:p>
            <a:pPr marL="171450" indent="-171450" algn="ctr">
              <a:buFontTx/>
              <a:buChar char="-"/>
            </a:pPr>
            <a:r>
              <a:rPr lang="en-US" sz="1200" b="1">
                <a:solidFill>
                  <a:sysClr val="windowText" lastClr="000000"/>
                </a:solidFill>
              </a:rPr>
              <a:t>Giữ nguyên tỉ lệ ảnh(o bị méo)</a:t>
            </a:r>
          </a:p>
          <a:p>
            <a:pPr marL="171450" indent="-171450" algn="ctr">
              <a:buFontTx/>
              <a:buChar char="-"/>
            </a:pPr>
            <a:r>
              <a:rPr lang="en-US" sz="1200" b="1">
                <a:solidFill>
                  <a:srgbClr val="FF0000"/>
                </a:solidFill>
              </a:rPr>
              <a:t>Có thể mất 1 phần ảnh</a:t>
            </a:r>
          </a:p>
          <a:p>
            <a:pPr marL="171450" indent="-171450" algn="ctr">
              <a:buFontTx/>
              <a:buChar char="-"/>
            </a:pPr>
            <a:r>
              <a:rPr lang="en-US" sz="1200" b="1">
                <a:solidFill>
                  <a:srgbClr val="FF0000"/>
                </a:solidFill>
              </a:rPr>
              <a:t>Không bị lặp ảnh</a:t>
            </a:r>
          </a:p>
        </p:txBody>
      </p:sp>
      <p:sp>
        <p:nvSpPr>
          <p:cNvPr id="10321" name="Rectangle 10320">
            <a:extLst>
              <a:ext uri="{FF2B5EF4-FFF2-40B4-BE49-F238E27FC236}">
                <a16:creationId xmlns:a16="http://schemas.microsoft.com/office/drawing/2014/main" id="{E861499F-D1A7-60D1-F845-2A59DE4D5A54}"/>
              </a:ext>
            </a:extLst>
          </p:cNvPr>
          <p:cNvSpPr/>
          <p:nvPr/>
        </p:nvSpPr>
        <p:spPr>
          <a:xfrm>
            <a:off x="3695841" y="5629482"/>
            <a:ext cx="2640727" cy="1156784"/>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sz="1200" b="1">
                <a:solidFill>
                  <a:sysClr val="windowText" lastClr="000000"/>
                </a:solidFill>
              </a:rPr>
            </a:br>
            <a:r>
              <a:rPr lang="en-US" sz="1200" b="1">
                <a:solidFill>
                  <a:sysClr val="windowText" lastClr="000000"/>
                </a:solidFill>
              </a:rPr>
              <a:t>-Ảnh vừa khung hình</a:t>
            </a:r>
          </a:p>
          <a:p>
            <a:pPr algn="ctr"/>
            <a:r>
              <a:rPr lang="en-US" sz="1200" b="1">
                <a:solidFill>
                  <a:sysClr val="windowText" lastClr="000000"/>
                </a:solidFill>
              </a:rPr>
              <a:t>-Giữ nguyên tỉ lệ ảnh</a:t>
            </a:r>
          </a:p>
          <a:p>
            <a:pPr algn="ctr"/>
            <a:r>
              <a:rPr lang="en-US" sz="1200" b="1">
                <a:solidFill>
                  <a:srgbClr val="FF0000"/>
                </a:solidFill>
              </a:rPr>
              <a:t>-Không bị mất ảnh</a:t>
            </a:r>
          </a:p>
          <a:p>
            <a:pPr algn="ctr"/>
            <a:r>
              <a:rPr lang="en-US" sz="1200" b="1">
                <a:solidFill>
                  <a:srgbClr val="FF0000"/>
                </a:solidFill>
              </a:rPr>
              <a:t>- Nếu còn khoảng trống, ảnh sẽ bị lặp lại </a:t>
            </a:r>
          </a:p>
        </p:txBody>
      </p:sp>
      <p:pic>
        <p:nvPicPr>
          <p:cNvPr id="10325" name="Picture 10324">
            <a:extLst>
              <a:ext uri="{FF2B5EF4-FFF2-40B4-BE49-F238E27FC236}">
                <a16:creationId xmlns:a16="http://schemas.microsoft.com/office/drawing/2014/main" id="{55E02CC9-2FE9-5AAA-A685-279068333742}"/>
              </a:ext>
            </a:extLst>
          </p:cNvPr>
          <p:cNvPicPr>
            <a:picLocks noChangeAspect="1"/>
          </p:cNvPicPr>
          <p:nvPr/>
        </p:nvPicPr>
        <p:blipFill>
          <a:blip r:embed="rId11"/>
          <a:stretch>
            <a:fillRect/>
          </a:stretch>
        </p:blipFill>
        <p:spPr>
          <a:xfrm>
            <a:off x="3812420" y="4038545"/>
            <a:ext cx="1574526" cy="1270890"/>
          </a:xfrm>
          <a:prstGeom prst="rect">
            <a:avLst/>
          </a:prstGeom>
        </p:spPr>
      </p:pic>
      <p:pic>
        <p:nvPicPr>
          <p:cNvPr id="10327" name="Picture 10326">
            <a:extLst>
              <a:ext uri="{FF2B5EF4-FFF2-40B4-BE49-F238E27FC236}">
                <a16:creationId xmlns:a16="http://schemas.microsoft.com/office/drawing/2014/main" id="{4AA6A95A-AC28-98B1-6E4E-1DB8586D8CB0}"/>
              </a:ext>
            </a:extLst>
          </p:cNvPr>
          <p:cNvPicPr>
            <a:picLocks noChangeAspect="1"/>
          </p:cNvPicPr>
          <p:nvPr/>
        </p:nvPicPr>
        <p:blipFill>
          <a:blip r:embed="rId12"/>
          <a:stretch>
            <a:fillRect/>
          </a:stretch>
        </p:blipFill>
        <p:spPr>
          <a:xfrm>
            <a:off x="6805056" y="4038545"/>
            <a:ext cx="1574526" cy="1261499"/>
          </a:xfrm>
          <a:prstGeom prst="rect">
            <a:avLst/>
          </a:prstGeom>
        </p:spPr>
      </p:pic>
      <p:pic>
        <p:nvPicPr>
          <p:cNvPr id="10331" name="Picture 10330">
            <a:extLst>
              <a:ext uri="{FF2B5EF4-FFF2-40B4-BE49-F238E27FC236}">
                <a16:creationId xmlns:a16="http://schemas.microsoft.com/office/drawing/2014/main" id="{499A6E51-B6CF-9B10-AA52-9FD918F1FEB2}"/>
              </a:ext>
            </a:extLst>
          </p:cNvPr>
          <p:cNvPicPr>
            <a:picLocks noChangeAspect="1"/>
          </p:cNvPicPr>
          <p:nvPr/>
        </p:nvPicPr>
        <p:blipFill>
          <a:blip r:embed="rId13"/>
          <a:stretch>
            <a:fillRect/>
          </a:stretch>
        </p:blipFill>
        <p:spPr>
          <a:xfrm>
            <a:off x="4633982" y="1941305"/>
            <a:ext cx="3886200" cy="1276350"/>
          </a:xfrm>
          <a:prstGeom prst="rect">
            <a:avLst/>
          </a:prstGeom>
        </p:spPr>
      </p:pic>
      <p:grpSp>
        <p:nvGrpSpPr>
          <p:cNvPr id="2" name="Group 46">
            <a:extLst>
              <a:ext uri="{FF2B5EF4-FFF2-40B4-BE49-F238E27FC236}">
                <a16:creationId xmlns:a16="http://schemas.microsoft.com/office/drawing/2014/main" id="{804CBFF7-79CE-DC6D-D686-98A713D9528B}"/>
              </a:ext>
            </a:extLst>
          </p:cNvPr>
          <p:cNvGrpSpPr>
            <a:grpSpLocks/>
          </p:cNvGrpSpPr>
          <p:nvPr/>
        </p:nvGrpSpPr>
        <p:grpSpPr bwMode="auto">
          <a:xfrm>
            <a:off x="702179" y="712439"/>
            <a:ext cx="3777305" cy="685800"/>
            <a:chOff x="1296" y="1824"/>
            <a:chExt cx="2101" cy="432"/>
          </a:xfrm>
        </p:grpSpPr>
        <p:sp>
          <p:nvSpPr>
            <p:cNvPr id="5" name="AutoShape 47">
              <a:extLst>
                <a:ext uri="{FF2B5EF4-FFF2-40B4-BE49-F238E27FC236}">
                  <a16:creationId xmlns:a16="http://schemas.microsoft.com/office/drawing/2014/main" id="{78F371B0-134D-9997-F03F-511706655F7F}"/>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A9D54CB2-5F11-32E9-CB99-171258E95E5F}"/>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2263D1EE-8B06-4F1E-DFA7-8A68D9C14583}"/>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Background</a:t>
              </a:r>
            </a:p>
          </p:txBody>
        </p:sp>
        <p:sp>
          <p:nvSpPr>
            <p:cNvPr id="15" name="Text Box 50">
              <a:extLst>
                <a:ext uri="{FF2B5EF4-FFF2-40B4-BE49-F238E27FC236}">
                  <a16:creationId xmlns:a16="http://schemas.microsoft.com/office/drawing/2014/main" id="{5FD56ADF-7F3A-C75A-4A1D-9267D60C188D}"/>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13</a:t>
              </a:r>
            </a:p>
          </p:txBody>
        </p:sp>
      </p:grpSp>
    </p:spTree>
    <p:extLst>
      <p:ext uri="{BB962C8B-B14F-4D97-AF65-F5344CB8AC3E}">
        <p14:creationId xmlns:p14="http://schemas.microsoft.com/office/powerpoint/2010/main" val="41401955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247086" cy="685800"/>
            <a:chOff x="1296" y="1824"/>
            <a:chExt cx="1750"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510"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4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 </a:t>
              </a:r>
              <a:r>
                <a:rPr lang="en-US" sz="2000" b="1" i="1">
                  <a:solidFill>
                    <a:srgbClr val="FF0000"/>
                  </a:solidFill>
                  <a:latin typeface="Times New Roman" pitchFamily="18" charset="0"/>
                  <a:cs typeface="Times New Roman" pitchFamily="18" charset="0"/>
                </a:rPr>
                <a:t>Fixed</a:t>
              </a:r>
              <a:endParaRPr lang="vi-VN" sz="2000" b="1" i="1">
                <a:solidFill>
                  <a:srgbClr val="FF0000"/>
                </a:solidFill>
                <a:latin typeface="Times New Roman" pitchFamily="18" charset="0"/>
                <a:cs typeface="Times New Roman" pitchFamily="18" charset="0"/>
              </a:endParaRP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p>
          </p:txBody>
        </p:sp>
      </p:grpSp>
      <p:sp>
        <p:nvSpPr>
          <p:cNvPr id="14" name="Rectangle 13">
            <a:extLst>
              <a:ext uri="{FF2B5EF4-FFF2-40B4-BE49-F238E27FC236}">
                <a16:creationId xmlns:a16="http://schemas.microsoft.com/office/drawing/2014/main" id="{78527082-388D-A716-3CE8-2F805A0C1910}"/>
              </a:ext>
            </a:extLst>
          </p:cNvPr>
          <p:cNvSpPr/>
          <p:nvPr/>
        </p:nvSpPr>
        <p:spPr>
          <a:xfrm>
            <a:off x="1055647" y="1481270"/>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effectLst/>
                <a:latin typeface="Times New Roman" pitchFamily="18" charset="0"/>
                <a:cs typeface="Times New Roman" pitchFamily="18" charset="0"/>
              </a:rPr>
              <a:t>Fixed</a:t>
            </a:r>
            <a:r>
              <a:rPr lang="en-US" b="1" i="1">
                <a:solidFill>
                  <a:srgbClr val="CC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sym typeface="Wingdings" panose="05000000000000000000" pitchFamily="2" charset="2"/>
              </a:rPr>
              <a:t> Fix cứng phần tử theo viewport </a:t>
            </a:r>
            <a:r>
              <a:rPr lang="en-US" b="1" i="1">
                <a:latin typeface="Times New Roman" pitchFamily="18" charset="0"/>
                <a:cs typeface="Times New Roman" pitchFamily="18" charset="0"/>
                <a:sym typeface="Wingdings" panose="05000000000000000000" pitchFamily="2" charset="2"/>
              </a:rPr>
              <a:t>(</a:t>
            </a:r>
            <a:r>
              <a:rPr lang="vi-VN" b="1" i="1">
                <a:latin typeface="Times New Roman" pitchFamily="18" charset="0"/>
                <a:cs typeface="Times New Roman" pitchFamily="18" charset="0"/>
              </a:rPr>
              <a:t>vùng hiển thị nội dung trên màn hình của trình duyệt web</a:t>
            </a:r>
            <a:r>
              <a:rPr lang="en-US" b="1" i="1">
                <a:latin typeface="Times New Roman" pitchFamily="18" charset="0"/>
                <a:cs typeface="Times New Roman" pitchFamily="18" charset="0"/>
              </a:rPr>
              <a:t> ) </a:t>
            </a:r>
            <a:endParaRPr lang="en-US">
              <a:solidFill>
                <a:srgbClr val="FF0000"/>
              </a:solidFill>
              <a:latin typeface="Söhne"/>
            </a:endParaRPr>
          </a:p>
        </p:txBody>
      </p:sp>
      <p:sp>
        <p:nvSpPr>
          <p:cNvPr id="20" name="Rectangle 19">
            <a:extLst>
              <a:ext uri="{FF2B5EF4-FFF2-40B4-BE49-F238E27FC236}">
                <a16:creationId xmlns:a16="http://schemas.microsoft.com/office/drawing/2014/main" id="{CB90E0A3-C001-7444-61E2-5E6795B4B6B8}"/>
              </a:ext>
            </a:extLst>
          </p:cNvPr>
          <p:cNvSpPr/>
          <p:nvPr/>
        </p:nvSpPr>
        <p:spPr>
          <a:xfrm>
            <a:off x="9660220" y="6102793"/>
            <a:ext cx="2069911" cy="495515"/>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Cố định theo viewport</a:t>
            </a:r>
          </a:p>
        </p:txBody>
      </p:sp>
      <p:pic>
        <p:nvPicPr>
          <p:cNvPr id="21" name="Picture 20">
            <a:extLst>
              <a:ext uri="{FF2B5EF4-FFF2-40B4-BE49-F238E27FC236}">
                <a16:creationId xmlns:a16="http://schemas.microsoft.com/office/drawing/2014/main" id="{AD0B739C-59E1-DBE4-812E-C566946A4207}"/>
              </a:ext>
            </a:extLst>
          </p:cNvPr>
          <p:cNvPicPr>
            <a:picLocks noChangeAspect="1"/>
          </p:cNvPicPr>
          <p:nvPr/>
        </p:nvPicPr>
        <p:blipFill>
          <a:blip r:embed="rId5"/>
          <a:stretch>
            <a:fillRect/>
          </a:stretch>
        </p:blipFill>
        <p:spPr>
          <a:xfrm>
            <a:off x="1055647" y="2080342"/>
            <a:ext cx="4276476" cy="1601696"/>
          </a:xfrm>
          <a:prstGeom prst="rect">
            <a:avLst/>
          </a:prstGeom>
        </p:spPr>
      </p:pic>
      <p:pic>
        <p:nvPicPr>
          <p:cNvPr id="25" name="Picture 24">
            <a:extLst>
              <a:ext uri="{FF2B5EF4-FFF2-40B4-BE49-F238E27FC236}">
                <a16:creationId xmlns:a16="http://schemas.microsoft.com/office/drawing/2014/main" id="{5DE5BACF-23E7-AFF6-18DC-54063D6EBDE2}"/>
              </a:ext>
            </a:extLst>
          </p:cNvPr>
          <p:cNvPicPr>
            <a:picLocks noChangeAspect="1"/>
          </p:cNvPicPr>
          <p:nvPr/>
        </p:nvPicPr>
        <p:blipFill>
          <a:blip r:embed="rId6"/>
          <a:stretch>
            <a:fillRect/>
          </a:stretch>
        </p:blipFill>
        <p:spPr>
          <a:xfrm>
            <a:off x="5882600" y="2080342"/>
            <a:ext cx="3381946" cy="4525766"/>
          </a:xfrm>
          <a:prstGeom prst="rect">
            <a:avLst/>
          </a:prstGeom>
        </p:spPr>
      </p:pic>
      <p:cxnSp>
        <p:nvCxnSpPr>
          <p:cNvPr id="27" name="Straight Arrow Connector 26">
            <a:extLst>
              <a:ext uri="{FF2B5EF4-FFF2-40B4-BE49-F238E27FC236}">
                <a16:creationId xmlns:a16="http://schemas.microsoft.com/office/drawing/2014/main" id="{3B19246B-BC0F-A8A4-2FE9-B83D6582AC89}"/>
              </a:ext>
            </a:extLst>
          </p:cNvPr>
          <p:cNvCxnSpPr>
            <a:endCxn id="20" idx="1"/>
          </p:cNvCxnSpPr>
          <p:nvPr/>
        </p:nvCxnSpPr>
        <p:spPr>
          <a:xfrm>
            <a:off x="9072081" y="6226139"/>
            <a:ext cx="588139" cy="1244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A3C7635-280A-2D63-193D-12CC636BFF48}"/>
              </a:ext>
            </a:extLst>
          </p:cNvPr>
          <p:cNvPicPr>
            <a:picLocks noChangeAspect="1"/>
          </p:cNvPicPr>
          <p:nvPr/>
        </p:nvPicPr>
        <p:blipFill>
          <a:blip r:embed="rId7"/>
          <a:stretch>
            <a:fillRect/>
          </a:stretch>
        </p:blipFill>
        <p:spPr>
          <a:xfrm>
            <a:off x="1055647" y="3919591"/>
            <a:ext cx="2628900" cy="2209800"/>
          </a:xfrm>
          <a:prstGeom prst="rect">
            <a:avLst/>
          </a:prstGeom>
        </p:spPr>
      </p:pic>
    </p:spTree>
    <p:extLst>
      <p:ext uri="{BB962C8B-B14F-4D97-AF65-F5344CB8AC3E}">
        <p14:creationId xmlns:p14="http://schemas.microsoft.com/office/powerpoint/2010/main" val="1857820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247086" cy="685800"/>
            <a:chOff x="1296" y="1824"/>
            <a:chExt cx="1750"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510"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4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 </a:t>
              </a:r>
              <a:r>
                <a:rPr lang="en-US" sz="2000" b="1" i="1">
                  <a:solidFill>
                    <a:srgbClr val="FF0000"/>
                  </a:solidFill>
                  <a:latin typeface="Times New Roman" pitchFamily="18" charset="0"/>
                  <a:cs typeface="Times New Roman" pitchFamily="18" charset="0"/>
                </a:rPr>
                <a:t>Fixed</a:t>
              </a:r>
              <a:endParaRPr lang="vi-VN" sz="2000" b="1" i="1">
                <a:solidFill>
                  <a:srgbClr val="FF0000"/>
                </a:solidFill>
                <a:latin typeface="Times New Roman" pitchFamily="18" charset="0"/>
                <a:cs typeface="Times New Roman" pitchFamily="18" charset="0"/>
              </a:endParaRP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p>
          </p:txBody>
        </p:sp>
      </p:grpSp>
      <p:sp>
        <p:nvSpPr>
          <p:cNvPr id="14" name="Rectangle 13">
            <a:extLst>
              <a:ext uri="{FF2B5EF4-FFF2-40B4-BE49-F238E27FC236}">
                <a16:creationId xmlns:a16="http://schemas.microsoft.com/office/drawing/2014/main" id="{78527082-388D-A716-3CE8-2F805A0C1910}"/>
              </a:ext>
            </a:extLst>
          </p:cNvPr>
          <p:cNvSpPr/>
          <p:nvPr/>
        </p:nvSpPr>
        <p:spPr>
          <a:xfrm>
            <a:off x="1055647" y="1481270"/>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effectLst/>
                <a:latin typeface="Times New Roman" pitchFamily="18" charset="0"/>
                <a:cs typeface="Times New Roman" pitchFamily="18" charset="0"/>
              </a:rPr>
              <a:t>Fixed</a:t>
            </a:r>
            <a:r>
              <a:rPr lang="en-US" b="1" i="1">
                <a:solidFill>
                  <a:srgbClr val="CC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sym typeface="Wingdings" panose="05000000000000000000" pitchFamily="2" charset="2"/>
              </a:rPr>
              <a:t> Fix cứng phần tử theo viewport </a:t>
            </a:r>
            <a:r>
              <a:rPr lang="en-US" b="1" i="1">
                <a:latin typeface="Times New Roman" pitchFamily="18" charset="0"/>
                <a:cs typeface="Times New Roman" pitchFamily="18" charset="0"/>
                <a:sym typeface="Wingdings" panose="05000000000000000000" pitchFamily="2" charset="2"/>
              </a:rPr>
              <a:t>(</a:t>
            </a:r>
            <a:r>
              <a:rPr lang="vi-VN" b="1" i="1">
                <a:latin typeface="Times New Roman" pitchFamily="18" charset="0"/>
                <a:cs typeface="Times New Roman" pitchFamily="18" charset="0"/>
              </a:rPr>
              <a:t>vùng hiển thị nội dung trên màn hình của trình duyệt web</a:t>
            </a:r>
            <a:r>
              <a:rPr lang="en-US" b="1" i="1">
                <a:latin typeface="Times New Roman" pitchFamily="18" charset="0"/>
                <a:cs typeface="Times New Roman" pitchFamily="18" charset="0"/>
              </a:rPr>
              <a:t> ) </a:t>
            </a:r>
            <a:endParaRPr lang="en-US">
              <a:solidFill>
                <a:srgbClr val="FF0000"/>
              </a:solidFill>
              <a:latin typeface="Söhne"/>
            </a:endParaRPr>
          </a:p>
        </p:txBody>
      </p:sp>
      <p:pic>
        <p:nvPicPr>
          <p:cNvPr id="18" name="Picture 17">
            <a:extLst>
              <a:ext uri="{FF2B5EF4-FFF2-40B4-BE49-F238E27FC236}">
                <a16:creationId xmlns:a16="http://schemas.microsoft.com/office/drawing/2014/main" id="{667EB594-5153-42B4-0B10-7786E5FB43D2}"/>
              </a:ext>
            </a:extLst>
          </p:cNvPr>
          <p:cNvPicPr>
            <a:picLocks noChangeAspect="1"/>
          </p:cNvPicPr>
          <p:nvPr/>
        </p:nvPicPr>
        <p:blipFill>
          <a:blip r:embed="rId5"/>
          <a:stretch>
            <a:fillRect/>
          </a:stretch>
        </p:blipFill>
        <p:spPr>
          <a:xfrm>
            <a:off x="1147494" y="2225797"/>
            <a:ext cx="4128639" cy="3625146"/>
          </a:xfrm>
          <a:prstGeom prst="rect">
            <a:avLst/>
          </a:prstGeom>
        </p:spPr>
      </p:pic>
      <p:pic>
        <p:nvPicPr>
          <p:cNvPr id="29" name="Picture 28">
            <a:extLst>
              <a:ext uri="{FF2B5EF4-FFF2-40B4-BE49-F238E27FC236}">
                <a16:creationId xmlns:a16="http://schemas.microsoft.com/office/drawing/2014/main" id="{87096779-8D67-70CC-459B-C966B306D0E3}"/>
              </a:ext>
            </a:extLst>
          </p:cNvPr>
          <p:cNvPicPr>
            <a:picLocks noChangeAspect="1"/>
          </p:cNvPicPr>
          <p:nvPr/>
        </p:nvPicPr>
        <p:blipFill>
          <a:blip r:embed="rId6"/>
          <a:stretch>
            <a:fillRect/>
          </a:stretch>
        </p:blipFill>
        <p:spPr>
          <a:xfrm>
            <a:off x="8753133" y="2234908"/>
            <a:ext cx="3343039" cy="4195756"/>
          </a:xfrm>
          <a:prstGeom prst="rect">
            <a:avLst/>
          </a:prstGeom>
        </p:spPr>
      </p:pic>
      <p:grpSp>
        <p:nvGrpSpPr>
          <p:cNvPr id="31" name="Group 30">
            <a:extLst>
              <a:ext uri="{FF2B5EF4-FFF2-40B4-BE49-F238E27FC236}">
                <a16:creationId xmlns:a16="http://schemas.microsoft.com/office/drawing/2014/main" id="{5FE84054-8137-9633-A1E5-DF7BFF4826DC}"/>
              </a:ext>
            </a:extLst>
          </p:cNvPr>
          <p:cNvGrpSpPr/>
          <p:nvPr/>
        </p:nvGrpSpPr>
        <p:grpSpPr>
          <a:xfrm>
            <a:off x="9845524" y="2632751"/>
            <a:ext cx="2069911" cy="1030888"/>
            <a:chOff x="7452023" y="2634023"/>
            <a:chExt cx="2069911" cy="1030888"/>
          </a:xfrm>
        </p:grpSpPr>
        <p:sp>
          <p:nvSpPr>
            <p:cNvPr id="10240" name="Rectangle 10239">
              <a:extLst>
                <a:ext uri="{FF2B5EF4-FFF2-40B4-BE49-F238E27FC236}">
                  <a16:creationId xmlns:a16="http://schemas.microsoft.com/office/drawing/2014/main" id="{0D856D4E-CAB3-D670-9430-64955AAB0476}"/>
                </a:ext>
              </a:extLst>
            </p:cNvPr>
            <p:cNvSpPr/>
            <p:nvPr/>
          </p:nvSpPr>
          <p:spPr>
            <a:xfrm>
              <a:off x="7452023" y="3169396"/>
              <a:ext cx="2069911" cy="495515"/>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Cố định menu theo viewport</a:t>
              </a:r>
            </a:p>
          </p:txBody>
        </p:sp>
        <p:cxnSp>
          <p:nvCxnSpPr>
            <p:cNvPr id="10241" name="Straight Arrow Connector 10240">
              <a:extLst>
                <a:ext uri="{FF2B5EF4-FFF2-40B4-BE49-F238E27FC236}">
                  <a16:creationId xmlns:a16="http://schemas.microsoft.com/office/drawing/2014/main" id="{09F7AAA4-58C1-6AD9-8539-8A7D2885FA8A}"/>
                </a:ext>
              </a:extLst>
            </p:cNvPr>
            <p:cNvCxnSpPr>
              <a:cxnSpLocks/>
              <a:endCxn id="10240" idx="0"/>
            </p:cNvCxnSpPr>
            <p:nvPr/>
          </p:nvCxnSpPr>
          <p:spPr>
            <a:xfrm>
              <a:off x="8035009" y="2634023"/>
              <a:ext cx="451970" cy="535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0248" name="Picture 10247">
            <a:extLst>
              <a:ext uri="{FF2B5EF4-FFF2-40B4-BE49-F238E27FC236}">
                <a16:creationId xmlns:a16="http://schemas.microsoft.com/office/drawing/2014/main" id="{BEF4BEC7-EDC8-345A-EBE2-D554FB14574F}"/>
              </a:ext>
            </a:extLst>
          </p:cNvPr>
          <p:cNvPicPr>
            <a:picLocks noChangeAspect="1"/>
          </p:cNvPicPr>
          <p:nvPr/>
        </p:nvPicPr>
        <p:blipFill>
          <a:blip r:embed="rId7"/>
          <a:stretch>
            <a:fillRect/>
          </a:stretch>
        </p:blipFill>
        <p:spPr>
          <a:xfrm>
            <a:off x="5472157" y="2205415"/>
            <a:ext cx="3157675" cy="4688948"/>
          </a:xfrm>
          <a:prstGeom prst="rect">
            <a:avLst/>
          </a:prstGeom>
        </p:spPr>
      </p:pic>
    </p:spTree>
    <p:extLst>
      <p:ext uri="{BB962C8B-B14F-4D97-AF65-F5344CB8AC3E}">
        <p14:creationId xmlns:p14="http://schemas.microsoft.com/office/powerpoint/2010/main" val="927647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36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247086" cy="685800"/>
            <a:chOff x="1296" y="1824"/>
            <a:chExt cx="1750"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510"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4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i="1">
                  <a:solidFill>
                    <a:srgbClr val="FF0000"/>
                  </a:solidFill>
                  <a:latin typeface="Times New Roman" pitchFamily="18" charset="0"/>
                  <a:cs typeface="Times New Roman" pitchFamily="18" charset="0"/>
                </a:rPr>
                <a:t>z-index</a:t>
              </a:r>
              <a:endParaRPr lang="vi-VN" sz="2000" b="1" i="1">
                <a:solidFill>
                  <a:srgbClr val="FF0000"/>
                </a:solidFill>
                <a:latin typeface="Times New Roman" pitchFamily="18" charset="0"/>
                <a:cs typeface="Times New Roman" pitchFamily="18" charset="0"/>
              </a:endParaRP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6</a:t>
              </a:r>
            </a:p>
          </p:txBody>
        </p:sp>
      </p:grpSp>
      <p:sp>
        <p:nvSpPr>
          <p:cNvPr id="17" name="TextBox 16">
            <a:extLst>
              <a:ext uri="{FF2B5EF4-FFF2-40B4-BE49-F238E27FC236}">
                <a16:creationId xmlns:a16="http://schemas.microsoft.com/office/drawing/2014/main" id="{8DC5F2FF-79E8-4B20-0DCB-330D228C9793}"/>
              </a:ext>
            </a:extLst>
          </p:cNvPr>
          <p:cNvSpPr txBox="1"/>
          <p:nvPr/>
        </p:nvSpPr>
        <p:spPr>
          <a:xfrm>
            <a:off x="1216146" y="2157964"/>
            <a:ext cx="10724592" cy="707886"/>
          </a:xfrm>
          <a:prstGeom prst="rect">
            <a:avLst/>
          </a:prstGeom>
          <a:noFill/>
        </p:spPr>
        <p:txBody>
          <a:bodyPr wrap="square">
            <a:spAutoFit/>
          </a:bodyPr>
          <a:lstStyle/>
          <a:p>
            <a:pPr marL="342900" indent="-342900">
              <a:buFont typeface="Wingdings" panose="05000000000000000000" pitchFamily="2" charset="2"/>
              <a:buChar char="ü"/>
            </a:pPr>
            <a:r>
              <a:rPr lang="en-US" sz="2000" b="1" i="1">
                <a:latin typeface="Times New Roman" pitchFamily="18" charset="0"/>
                <a:cs typeface="Times New Roman" pitchFamily="18" charset="0"/>
              </a:rPr>
              <a:t>Khi các phần tử có cùng kiểu vị trí (position) được định nghĩa là relative, absolute, hoặc fixed.</a:t>
            </a:r>
          </a:p>
          <a:p>
            <a:pPr marL="342900" indent="-342900">
              <a:buFont typeface="Wingdings" panose="05000000000000000000" pitchFamily="2" charset="2"/>
              <a:buChar char="ü"/>
            </a:pPr>
            <a:r>
              <a:rPr lang="en-US" sz="2000" b="1" i="1">
                <a:latin typeface="Times New Roman" pitchFamily="18" charset="0"/>
                <a:cs typeface="Times New Roman" pitchFamily="18" charset="0"/>
              </a:rPr>
              <a:t>Các phần tử static không bị ảnh hưởng bởi z-index.</a:t>
            </a:r>
          </a:p>
        </p:txBody>
      </p:sp>
      <p:sp>
        <p:nvSpPr>
          <p:cNvPr id="19" name="Rectangle 18">
            <a:extLst>
              <a:ext uri="{FF2B5EF4-FFF2-40B4-BE49-F238E27FC236}">
                <a16:creationId xmlns:a16="http://schemas.microsoft.com/office/drawing/2014/main" id="{FE652F06-FF78-2523-339F-BA1EAF251490}"/>
              </a:ext>
            </a:extLst>
          </p:cNvPr>
          <p:cNvSpPr/>
          <p:nvPr/>
        </p:nvSpPr>
        <p:spPr>
          <a:xfrm>
            <a:off x="1055647" y="1481270"/>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effectLst/>
                <a:latin typeface="Times New Roman" pitchFamily="18" charset="0"/>
                <a:cs typeface="Times New Roman" pitchFamily="18" charset="0"/>
              </a:rPr>
              <a:t>Z-index</a:t>
            </a:r>
            <a:r>
              <a:rPr lang="en-US" b="1" i="1">
                <a:solidFill>
                  <a:srgbClr val="CC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sym typeface="Wingdings" panose="05000000000000000000" pitchFamily="2" charset="2"/>
              </a:rPr>
              <a:t>  Dùng để xác định xem phần tử nào nằm cao hơn phần tử nào</a:t>
            </a:r>
          </a:p>
          <a:p>
            <a:r>
              <a:rPr lang="en-US" b="1" i="1">
                <a:solidFill>
                  <a:srgbClr val="0000CC"/>
                </a:solidFill>
                <a:latin typeface="Times New Roman" pitchFamily="18" charset="0"/>
                <a:cs typeface="Times New Roman" pitchFamily="18" charset="0"/>
                <a:sym typeface="Wingdings" panose="05000000000000000000" pitchFamily="2" charset="2"/>
              </a:rPr>
              <a:t>     </a:t>
            </a:r>
            <a:r>
              <a:rPr lang="en-US" b="1" i="1">
                <a:solidFill>
                  <a:srgbClr val="FF0000"/>
                </a:solidFill>
                <a:latin typeface="Times New Roman" pitchFamily="18" charset="0"/>
                <a:cs typeface="Times New Roman" pitchFamily="18" charset="0"/>
                <a:sym typeface="Wingdings" panose="05000000000000000000" pitchFamily="2" charset="2"/>
              </a:rPr>
              <a:t>Phần tử thấp hơn có thể bị che khuất </a:t>
            </a:r>
            <a:endParaRPr lang="en-US">
              <a:solidFill>
                <a:srgbClr val="FF0000"/>
              </a:solidFill>
              <a:latin typeface="Söhne"/>
            </a:endParaRPr>
          </a:p>
        </p:txBody>
      </p:sp>
      <p:pic>
        <p:nvPicPr>
          <p:cNvPr id="24" name="Picture 23">
            <a:extLst>
              <a:ext uri="{FF2B5EF4-FFF2-40B4-BE49-F238E27FC236}">
                <a16:creationId xmlns:a16="http://schemas.microsoft.com/office/drawing/2014/main" id="{B2353DDF-DBDE-8241-3EC3-FD28D2B9BC15}"/>
              </a:ext>
            </a:extLst>
          </p:cNvPr>
          <p:cNvPicPr>
            <a:picLocks noChangeAspect="1"/>
          </p:cNvPicPr>
          <p:nvPr/>
        </p:nvPicPr>
        <p:blipFill>
          <a:blip r:embed="rId5"/>
          <a:stretch>
            <a:fillRect/>
          </a:stretch>
        </p:blipFill>
        <p:spPr>
          <a:xfrm>
            <a:off x="1153222" y="4663751"/>
            <a:ext cx="3778309" cy="1922153"/>
          </a:xfrm>
          <a:prstGeom prst="rect">
            <a:avLst/>
          </a:prstGeom>
        </p:spPr>
      </p:pic>
      <p:pic>
        <p:nvPicPr>
          <p:cNvPr id="26" name="Picture 25">
            <a:extLst>
              <a:ext uri="{FF2B5EF4-FFF2-40B4-BE49-F238E27FC236}">
                <a16:creationId xmlns:a16="http://schemas.microsoft.com/office/drawing/2014/main" id="{885A52B9-7F11-B5B7-33E5-D6181A22CB80}"/>
              </a:ext>
            </a:extLst>
          </p:cNvPr>
          <p:cNvPicPr>
            <a:picLocks noChangeAspect="1"/>
          </p:cNvPicPr>
          <p:nvPr/>
        </p:nvPicPr>
        <p:blipFill>
          <a:blip r:embed="rId6"/>
          <a:stretch>
            <a:fillRect/>
          </a:stretch>
        </p:blipFill>
        <p:spPr>
          <a:xfrm>
            <a:off x="5769744" y="3062083"/>
            <a:ext cx="2179103" cy="3661661"/>
          </a:xfrm>
          <a:prstGeom prst="rect">
            <a:avLst/>
          </a:prstGeom>
        </p:spPr>
      </p:pic>
      <p:pic>
        <p:nvPicPr>
          <p:cNvPr id="28" name="Picture 27">
            <a:extLst>
              <a:ext uri="{FF2B5EF4-FFF2-40B4-BE49-F238E27FC236}">
                <a16:creationId xmlns:a16="http://schemas.microsoft.com/office/drawing/2014/main" id="{04D5FF3B-72F2-991F-538A-AF50F0C58B54}"/>
              </a:ext>
            </a:extLst>
          </p:cNvPr>
          <p:cNvPicPr>
            <a:picLocks noChangeAspect="1"/>
          </p:cNvPicPr>
          <p:nvPr/>
        </p:nvPicPr>
        <p:blipFill>
          <a:blip r:embed="rId7"/>
          <a:stretch>
            <a:fillRect/>
          </a:stretch>
        </p:blipFill>
        <p:spPr>
          <a:xfrm>
            <a:off x="8700653" y="3062083"/>
            <a:ext cx="2272147" cy="3630047"/>
          </a:xfrm>
          <a:prstGeom prst="rect">
            <a:avLst/>
          </a:prstGeom>
        </p:spPr>
      </p:pic>
      <p:pic>
        <p:nvPicPr>
          <p:cNvPr id="10243" name="Picture 10242">
            <a:extLst>
              <a:ext uri="{FF2B5EF4-FFF2-40B4-BE49-F238E27FC236}">
                <a16:creationId xmlns:a16="http://schemas.microsoft.com/office/drawing/2014/main" id="{A106997C-E644-F601-7332-D226DA185059}"/>
              </a:ext>
            </a:extLst>
          </p:cNvPr>
          <p:cNvPicPr>
            <a:picLocks noChangeAspect="1"/>
          </p:cNvPicPr>
          <p:nvPr/>
        </p:nvPicPr>
        <p:blipFill>
          <a:blip r:embed="rId8"/>
          <a:stretch>
            <a:fillRect/>
          </a:stretch>
        </p:blipFill>
        <p:spPr>
          <a:xfrm>
            <a:off x="1147494" y="3062083"/>
            <a:ext cx="4522230" cy="1423665"/>
          </a:xfrm>
          <a:prstGeom prst="rect">
            <a:avLst/>
          </a:prstGeom>
        </p:spPr>
      </p:pic>
    </p:spTree>
    <p:extLst>
      <p:ext uri="{BB962C8B-B14F-4D97-AF65-F5344CB8AC3E}">
        <p14:creationId xmlns:p14="http://schemas.microsoft.com/office/powerpoint/2010/main" val="1046852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247086" cy="685800"/>
            <a:chOff x="1296" y="1824"/>
            <a:chExt cx="1750"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510"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4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i="1">
                  <a:solidFill>
                    <a:srgbClr val="FF0000"/>
                  </a:solidFill>
                  <a:latin typeface="Times New Roman" pitchFamily="18" charset="0"/>
                  <a:cs typeface="Times New Roman" pitchFamily="18" charset="0"/>
                </a:rPr>
                <a:t>z-index</a:t>
              </a:r>
              <a:endParaRPr lang="vi-VN" sz="2000" b="1" i="1">
                <a:solidFill>
                  <a:srgbClr val="FF0000"/>
                </a:solidFill>
                <a:latin typeface="Times New Roman" pitchFamily="18" charset="0"/>
                <a:cs typeface="Times New Roman" pitchFamily="18" charset="0"/>
              </a:endParaRP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6</a:t>
              </a:r>
            </a:p>
          </p:txBody>
        </p:sp>
      </p:grpSp>
      <p:sp>
        <p:nvSpPr>
          <p:cNvPr id="17" name="TextBox 16">
            <a:extLst>
              <a:ext uri="{FF2B5EF4-FFF2-40B4-BE49-F238E27FC236}">
                <a16:creationId xmlns:a16="http://schemas.microsoft.com/office/drawing/2014/main" id="{8DC5F2FF-79E8-4B20-0DCB-330D228C9793}"/>
              </a:ext>
            </a:extLst>
          </p:cNvPr>
          <p:cNvSpPr txBox="1"/>
          <p:nvPr/>
        </p:nvSpPr>
        <p:spPr>
          <a:xfrm>
            <a:off x="1216146" y="2157964"/>
            <a:ext cx="10724592" cy="400110"/>
          </a:xfrm>
          <a:prstGeom prst="rect">
            <a:avLst/>
          </a:prstGeom>
          <a:noFill/>
        </p:spPr>
        <p:txBody>
          <a:bodyPr wrap="square">
            <a:spAutoFit/>
          </a:bodyPr>
          <a:lstStyle/>
          <a:p>
            <a:pPr marL="342900" indent="-342900">
              <a:buFont typeface="Wingdings" panose="05000000000000000000" pitchFamily="2" charset="2"/>
              <a:buChar char="ü"/>
            </a:pPr>
            <a:r>
              <a:rPr lang="en-US" sz="2000" b="1" i="1">
                <a:latin typeface="Times New Roman" pitchFamily="18" charset="0"/>
                <a:cs typeface="Times New Roman" pitchFamily="18" charset="0"/>
              </a:rPr>
              <a:t>Ở trạng thái mặc định, chưa set z-index thì phần tử nào viết sau sẽ nằm trên</a:t>
            </a:r>
          </a:p>
        </p:txBody>
      </p:sp>
      <p:sp>
        <p:nvSpPr>
          <p:cNvPr id="19" name="Rectangle 18">
            <a:extLst>
              <a:ext uri="{FF2B5EF4-FFF2-40B4-BE49-F238E27FC236}">
                <a16:creationId xmlns:a16="http://schemas.microsoft.com/office/drawing/2014/main" id="{FE652F06-FF78-2523-339F-BA1EAF251490}"/>
              </a:ext>
            </a:extLst>
          </p:cNvPr>
          <p:cNvSpPr/>
          <p:nvPr/>
        </p:nvSpPr>
        <p:spPr>
          <a:xfrm>
            <a:off x="1055647" y="1481270"/>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effectLst/>
                <a:latin typeface="Times New Roman" pitchFamily="18" charset="0"/>
                <a:cs typeface="Times New Roman" pitchFamily="18" charset="0"/>
              </a:rPr>
              <a:t>Z-index</a:t>
            </a:r>
            <a:r>
              <a:rPr lang="en-US" b="1" i="1">
                <a:solidFill>
                  <a:srgbClr val="CC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sym typeface="Wingdings" panose="05000000000000000000" pitchFamily="2" charset="2"/>
              </a:rPr>
              <a:t>  Dùng để xác định xem phần tử nào nằm cao hơn phần tử nào</a:t>
            </a:r>
          </a:p>
          <a:p>
            <a:r>
              <a:rPr lang="en-US" b="1" i="1">
                <a:solidFill>
                  <a:srgbClr val="0000CC"/>
                </a:solidFill>
                <a:latin typeface="Times New Roman" pitchFamily="18" charset="0"/>
                <a:cs typeface="Times New Roman" pitchFamily="18" charset="0"/>
                <a:sym typeface="Wingdings" panose="05000000000000000000" pitchFamily="2" charset="2"/>
              </a:rPr>
              <a:t>     </a:t>
            </a:r>
            <a:r>
              <a:rPr lang="en-US" b="1" i="1">
                <a:solidFill>
                  <a:srgbClr val="FF0000"/>
                </a:solidFill>
                <a:latin typeface="Times New Roman" pitchFamily="18" charset="0"/>
                <a:cs typeface="Times New Roman" pitchFamily="18" charset="0"/>
                <a:sym typeface="Wingdings" panose="05000000000000000000" pitchFamily="2" charset="2"/>
              </a:rPr>
              <a:t>Phần tử thấp hơn có thể bị che khuất </a:t>
            </a:r>
            <a:endParaRPr lang="en-US">
              <a:solidFill>
                <a:srgbClr val="FF0000"/>
              </a:solidFill>
              <a:latin typeface="Söhne"/>
            </a:endParaRPr>
          </a:p>
        </p:txBody>
      </p:sp>
      <p:pic>
        <p:nvPicPr>
          <p:cNvPr id="28" name="Picture 27">
            <a:extLst>
              <a:ext uri="{FF2B5EF4-FFF2-40B4-BE49-F238E27FC236}">
                <a16:creationId xmlns:a16="http://schemas.microsoft.com/office/drawing/2014/main" id="{04D5FF3B-72F2-991F-538A-AF50F0C58B54}"/>
              </a:ext>
            </a:extLst>
          </p:cNvPr>
          <p:cNvPicPr>
            <a:picLocks noChangeAspect="1"/>
          </p:cNvPicPr>
          <p:nvPr/>
        </p:nvPicPr>
        <p:blipFill>
          <a:blip r:embed="rId5"/>
          <a:stretch>
            <a:fillRect/>
          </a:stretch>
        </p:blipFill>
        <p:spPr>
          <a:xfrm>
            <a:off x="4306295" y="3149212"/>
            <a:ext cx="2272147" cy="3630047"/>
          </a:xfrm>
          <a:prstGeom prst="rect">
            <a:avLst/>
          </a:prstGeom>
        </p:spPr>
      </p:pic>
      <p:pic>
        <p:nvPicPr>
          <p:cNvPr id="15" name="Picture 14">
            <a:extLst>
              <a:ext uri="{FF2B5EF4-FFF2-40B4-BE49-F238E27FC236}">
                <a16:creationId xmlns:a16="http://schemas.microsoft.com/office/drawing/2014/main" id="{8360A3E6-0329-7A5B-56E6-D0E515870B55}"/>
              </a:ext>
            </a:extLst>
          </p:cNvPr>
          <p:cNvPicPr>
            <a:picLocks noChangeAspect="1"/>
          </p:cNvPicPr>
          <p:nvPr/>
        </p:nvPicPr>
        <p:blipFill>
          <a:blip r:embed="rId6"/>
          <a:stretch>
            <a:fillRect/>
          </a:stretch>
        </p:blipFill>
        <p:spPr>
          <a:xfrm>
            <a:off x="1223568" y="3149212"/>
            <a:ext cx="3000375" cy="933450"/>
          </a:xfrm>
          <a:prstGeom prst="rect">
            <a:avLst/>
          </a:prstGeom>
        </p:spPr>
      </p:pic>
      <p:pic>
        <p:nvPicPr>
          <p:cNvPr id="18" name="Picture 17">
            <a:extLst>
              <a:ext uri="{FF2B5EF4-FFF2-40B4-BE49-F238E27FC236}">
                <a16:creationId xmlns:a16="http://schemas.microsoft.com/office/drawing/2014/main" id="{E24A3CE3-C3B9-3721-FC05-1129FA0AE4E2}"/>
              </a:ext>
            </a:extLst>
          </p:cNvPr>
          <p:cNvPicPr>
            <a:picLocks noChangeAspect="1"/>
          </p:cNvPicPr>
          <p:nvPr/>
        </p:nvPicPr>
        <p:blipFill>
          <a:blip r:embed="rId7"/>
          <a:stretch>
            <a:fillRect/>
          </a:stretch>
        </p:blipFill>
        <p:spPr>
          <a:xfrm>
            <a:off x="7757318" y="3391000"/>
            <a:ext cx="3462726" cy="3388259"/>
          </a:xfrm>
          <a:prstGeom prst="rect">
            <a:avLst/>
          </a:prstGeom>
        </p:spPr>
      </p:pic>
      <p:sp>
        <p:nvSpPr>
          <p:cNvPr id="20" name="Arrow: Right 19">
            <a:extLst>
              <a:ext uri="{FF2B5EF4-FFF2-40B4-BE49-F238E27FC236}">
                <a16:creationId xmlns:a16="http://schemas.microsoft.com/office/drawing/2014/main" id="{C6B3DEEB-8DF6-ABA5-E3B9-EB331B685669}"/>
              </a:ext>
            </a:extLst>
          </p:cNvPr>
          <p:cNvSpPr/>
          <p:nvPr/>
        </p:nvSpPr>
        <p:spPr>
          <a:xfrm>
            <a:off x="6949440" y="4594021"/>
            <a:ext cx="436880" cy="3702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D5CBBD3-A95D-7287-DE21-45A594D8ADE4}"/>
              </a:ext>
            </a:extLst>
          </p:cNvPr>
          <p:cNvPicPr>
            <a:picLocks noChangeAspect="1"/>
          </p:cNvPicPr>
          <p:nvPr/>
        </p:nvPicPr>
        <p:blipFill>
          <a:blip r:embed="rId8"/>
          <a:stretch>
            <a:fillRect/>
          </a:stretch>
        </p:blipFill>
        <p:spPr>
          <a:xfrm>
            <a:off x="7757318" y="2605428"/>
            <a:ext cx="3462726" cy="667629"/>
          </a:xfrm>
          <a:prstGeom prst="rect">
            <a:avLst/>
          </a:prstGeom>
        </p:spPr>
      </p:pic>
    </p:spTree>
    <p:extLst>
      <p:ext uri="{BB962C8B-B14F-4D97-AF65-F5344CB8AC3E}">
        <p14:creationId xmlns:p14="http://schemas.microsoft.com/office/powerpoint/2010/main" val="2904445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247086" cy="685800"/>
            <a:chOff x="1296" y="1824"/>
            <a:chExt cx="1750"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510"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4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i="1">
                  <a:solidFill>
                    <a:srgbClr val="FF0000"/>
                  </a:solidFill>
                  <a:latin typeface="Times New Roman" pitchFamily="18" charset="0"/>
                  <a:cs typeface="Times New Roman" pitchFamily="18" charset="0"/>
                </a:rPr>
                <a:t>z-index</a:t>
              </a:r>
              <a:endParaRPr lang="vi-VN" sz="2000" b="1" i="1">
                <a:solidFill>
                  <a:srgbClr val="FF0000"/>
                </a:solidFill>
                <a:latin typeface="Times New Roman" pitchFamily="18" charset="0"/>
                <a:cs typeface="Times New Roman" pitchFamily="18" charset="0"/>
              </a:endParaRP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6</a:t>
              </a:r>
            </a:p>
          </p:txBody>
        </p:sp>
      </p:grpSp>
      <p:sp>
        <p:nvSpPr>
          <p:cNvPr id="19" name="Rectangle 18">
            <a:extLst>
              <a:ext uri="{FF2B5EF4-FFF2-40B4-BE49-F238E27FC236}">
                <a16:creationId xmlns:a16="http://schemas.microsoft.com/office/drawing/2014/main" id="{FE652F06-FF78-2523-339F-BA1EAF251490}"/>
              </a:ext>
            </a:extLst>
          </p:cNvPr>
          <p:cNvSpPr/>
          <p:nvPr/>
        </p:nvSpPr>
        <p:spPr>
          <a:xfrm>
            <a:off x="1055647" y="1481270"/>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effectLst/>
                <a:latin typeface="Times New Roman" pitchFamily="18" charset="0"/>
                <a:cs typeface="Times New Roman" pitchFamily="18" charset="0"/>
              </a:rPr>
              <a:t>Z-index</a:t>
            </a:r>
            <a:r>
              <a:rPr lang="en-US" b="1" i="1">
                <a:solidFill>
                  <a:srgbClr val="CC00FF"/>
                </a:solidFill>
                <a:latin typeface="Times New Roman" pitchFamily="18" charset="0"/>
                <a:cs typeface="Times New Roman" pitchFamily="18" charset="0"/>
              </a:rPr>
              <a:t> </a:t>
            </a:r>
            <a:r>
              <a:rPr lang="en-US" b="1" i="1">
                <a:solidFill>
                  <a:srgbClr val="0000CC"/>
                </a:solidFill>
                <a:latin typeface="Times New Roman" pitchFamily="18" charset="0"/>
                <a:cs typeface="Times New Roman" pitchFamily="18" charset="0"/>
                <a:sym typeface="Wingdings" panose="05000000000000000000" pitchFamily="2" charset="2"/>
              </a:rPr>
              <a:t>  </a:t>
            </a:r>
            <a:r>
              <a:rPr lang="en-US" b="1" i="1">
                <a:solidFill>
                  <a:srgbClr val="FF0000"/>
                </a:solidFill>
                <a:latin typeface="Times New Roman" pitchFamily="18" charset="0"/>
                <a:cs typeface="Times New Roman" pitchFamily="18" charset="0"/>
                <a:sym typeface="Wingdings" panose="05000000000000000000" pitchFamily="2" charset="2"/>
              </a:rPr>
              <a:t>Khi thêm thuộc tính z-index, phần tử nào có chỉ số cao hơn sẽ nằm trên</a:t>
            </a:r>
            <a:endParaRPr lang="en-US" b="1" i="1">
              <a:solidFill>
                <a:srgbClr val="FF0000"/>
              </a:solidFill>
              <a:latin typeface="Times New Roman" pitchFamily="18" charset="0"/>
              <a:cs typeface="Times New Roman" pitchFamily="18" charset="0"/>
            </a:endParaRPr>
          </a:p>
        </p:txBody>
      </p:sp>
      <p:pic>
        <p:nvPicPr>
          <p:cNvPr id="16" name="Picture 15">
            <a:extLst>
              <a:ext uri="{FF2B5EF4-FFF2-40B4-BE49-F238E27FC236}">
                <a16:creationId xmlns:a16="http://schemas.microsoft.com/office/drawing/2014/main" id="{073206E0-F887-D70A-5D21-64ABD4DFF9BF}"/>
              </a:ext>
            </a:extLst>
          </p:cNvPr>
          <p:cNvPicPr>
            <a:picLocks noChangeAspect="1"/>
          </p:cNvPicPr>
          <p:nvPr/>
        </p:nvPicPr>
        <p:blipFill>
          <a:blip r:embed="rId5"/>
          <a:stretch>
            <a:fillRect/>
          </a:stretch>
        </p:blipFill>
        <p:spPr>
          <a:xfrm>
            <a:off x="8092071" y="2489524"/>
            <a:ext cx="3908107" cy="3943395"/>
          </a:xfrm>
          <a:prstGeom prst="rect">
            <a:avLst/>
          </a:prstGeom>
        </p:spPr>
      </p:pic>
      <p:pic>
        <p:nvPicPr>
          <p:cNvPr id="22" name="Picture 21">
            <a:extLst>
              <a:ext uri="{FF2B5EF4-FFF2-40B4-BE49-F238E27FC236}">
                <a16:creationId xmlns:a16="http://schemas.microsoft.com/office/drawing/2014/main" id="{FE786AD3-63D6-F35D-CF52-43FE2E608BA4}"/>
              </a:ext>
            </a:extLst>
          </p:cNvPr>
          <p:cNvPicPr>
            <a:picLocks noChangeAspect="1"/>
          </p:cNvPicPr>
          <p:nvPr/>
        </p:nvPicPr>
        <p:blipFill>
          <a:blip r:embed="rId6"/>
          <a:stretch>
            <a:fillRect/>
          </a:stretch>
        </p:blipFill>
        <p:spPr>
          <a:xfrm>
            <a:off x="792652" y="2490787"/>
            <a:ext cx="2771775" cy="1876425"/>
          </a:xfrm>
          <a:prstGeom prst="rect">
            <a:avLst/>
          </a:prstGeom>
        </p:spPr>
      </p:pic>
      <p:pic>
        <p:nvPicPr>
          <p:cNvPr id="23" name="Picture 22">
            <a:extLst>
              <a:ext uri="{FF2B5EF4-FFF2-40B4-BE49-F238E27FC236}">
                <a16:creationId xmlns:a16="http://schemas.microsoft.com/office/drawing/2014/main" id="{A6E09865-7E53-3C2C-9192-F6D58B366598}"/>
              </a:ext>
            </a:extLst>
          </p:cNvPr>
          <p:cNvPicPr>
            <a:picLocks noChangeAspect="1"/>
          </p:cNvPicPr>
          <p:nvPr/>
        </p:nvPicPr>
        <p:blipFill>
          <a:blip r:embed="rId7"/>
          <a:stretch>
            <a:fillRect/>
          </a:stretch>
        </p:blipFill>
        <p:spPr>
          <a:xfrm>
            <a:off x="3703478" y="2489524"/>
            <a:ext cx="3462726" cy="3388259"/>
          </a:xfrm>
          <a:prstGeom prst="rect">
            <a:avLst/>
          </a:prstGeom>
        </p:spPr>
      </p:pic>
      <p:sp>
        <p:nvSpPr>
          <p:cNvPr id="24" name="Arrow: Right 23">
            <a:extLst>
              <a:ext uri="{FF2B5EF4-FFF2-40B4-BE49-F238E27FC236}">
                <a16:creationId xmlns:a16="http://schemas.microsoft.com/office/drawing/2014/main" id="{4986D70C-1DE6-AEDA-01F4-BA81FF172169}"/>
              </a:ext>
            </a:extLst>
          </p:cNvPr>
          <p:cNvSpPr/>
          <p:nvPr/>
        </p:nvSpPr>
        <p:spPr>
          <a:xfrm>
            <a:off x="7498080" y="4091007"/>
            <a:ext cx="436880" cy="3702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0181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5342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9" name="Rectangle 18">
            <a:extLst>
              <a:ext uri="{FF2B5EF4-FFF2-40B4-BE49-F238E27FC236}">
                <a16:creationId xmlns:a16="http://schemas.microsoft.com/office/drawing/2014/main" id="{FE652F06-FF78-2523-339F-BA1EAF251490}"/>
              </a:ext>
            </a:extLst>
          </p:cNvPr>
          <p:cNvSpPr/>
          <p:nvPr/>
        </p:nvSpPr>
        <p:spPr>
          <a:xfrm>
            <a:off x="1055646" y="1481270"/>
            <a:ext cx="11040525" cy="830997"/>
          </a:xfrm>
          <a:prstGeom prst="rect">
            <a:avLst/>
          </a:prstGeom>
        </p:spPr>
        <p:txBody>
          <a:bodyPr wrap="square">
            <a:spAutoFit/>
          </a:bodyPr>
          <a:lstStyle/>
          <a:p>
            <a:pPr marL="285750" indent="-285750">
              <a:buFont typeface="Wingdings" panose="05000000000000000000" pitchFamily="2" charset="2"/>
              <a:buChar char="q"/>
            </a:pPr>
            <a:r>
              <a:rPr lang="en-US" sz="2400" b="1" i="1">
                <a:solidFill>
                  <a:srgbClr val="0000CC"/>
                </a:solidFill>
                <a:latin typeface="Times New Roman" pitchFamily="18" charset="0"/>
                <a:cs typeface="Times New Roman" pitchFamily="18" charset="0"/>
                <a:sym typeface="Wingdings" panose="05000000000000000000" pitchFamily="2" charset="2"/>
              </a:rPr>
              <a:t>Dùng để tạo hiệu ứng </a:t>
            </a:r>
            <a:r>
              <a:rPr lang="en-US" sz="2400" b="1" i="1">
                <a:solidFill>
                  <a:srgbClr val="FF0000"/>
                </a:solidFill>
                <a:latin typeface="Times New Roman" pitchFamily="18" charset="0"/>
                <a:cs typeface="Times New Roman" pitchFamily="18" charset="0"/>
                <a:sym typeface="Wingdings" panose="05000000000000000000" pitchFamily="2" charset="2"/>
              </a:rPr>
              <a:t>bám dính</a:t>
            </a:r>
            <a:r>
              <a:rPr lang="en-US" sz="2400" b="1" i="1">
                <a:solidFill>
                  <a:srgbClr val="0000CC"/>
                </a:solidFill>
                <a:latin typeface="Times New Roman" pitchFamily="18" charset="0"/>
                <a:cs typeface="Times New Roman" pitchFamily="18" charset="0"/>
                <a:sym typeface="Wingdings" panose="05000000000000000000" pitchFamily="2" charset="2"/>
              </a:rPr>
              <a:t>, khi nội dung </a:t>
            </a:r>
            <a:r>
              <a:rPr lang="en-US" sz="2400" b="1" i="1">
                <a:solidFill>
                  <a:srgbClr val="FF0000"/>
                </a:solidFill>
                <a:latin typeface="Times New Roman" pitchFamily="18" charset="0"/>
                <a:cs typeface="Times New Roman" pitchFamily="18" charset="0"/>
                <a:sym typeface="Wingdings" panose="05000000000000000000" pitchFamily="2" charset="2"/>
              </a:rPr>
              <a:t>trong thẻ cha gần nhất </a:t>
            </a:r>
            <a:r>
              <a:rPr lang="en-US" sz="2400" b="1" i="1">
                <a:solidFill>
                  <a:srgbClr val="0000CC"/>
                </a:solidFill>
                <a:latin typeface="Times New Roman" pitchFamily="18" charset="0"/>
                <a:cs typeface="Times New Roman" pitchFamily="18" charset="0"/>
                <a:sym typeface="Wingdings" panose="05000000000000000000" pitchFamily="2" charset="2"/>
              </a:rPr>
              <a:t>có thanh cuộn </a:t>
            </a:r>
            <a:endParaRPr lang="en-US" sz="2400">
              <a:solidFill>
                <a:srgbClr val="FF0000"/>
              </a:solidFill>
              <a:latin typeface="Söhne"/>
            </a:endParaRPr>
          </a:p>
        </p:txBody>
      </p:sp>
      <p:grpSp>
        <p:nvGrpSpPr>
          <p:cNvPr id="14" name="Group 46">
            <a:extLst>
              <a:ext uri="{FF2B5EF4-FFF2-40B4-BE49-F238E27FC236}">
                <a16:creationId xmlns:a16="http://schemas.microsoft.com/office/drawing/2014/main" id="{2AB767F9-5C11-BCA3-5035-4C3BD9BEF890}"/>
              </a:ext>
            </a:extLst>
          </p:cNvPr>
          <p:cNvGrpSpPr>
            <a:grpSpLocks/>
          </p:cNvGrpSpPr>
          <p:nvPr/>
        </p:nvGrpSpPr>
        <p:grpSpPr bwMode="auto">
          <a:xfrm>
            <a:off x="702179" y="712439"/>
            <a:ext cx="3247086" cy="879475"/>
            <a:chOff x="1296" y="1824"/>
            <a:chExt cx="1750" cy="554"/>
          </a:xfrm>
        </p:grpSpPr>
        <p:sp>
          <p:nvSpPr>
            <p:cNvPr id="15" name="AutoShape 47">
              <a:extLst>
                <a:ext uri="{FF2B5EF4-FFF2-40B4-BE49-F238E27FC236}">
                  <a16:creationId xmlns:a16="http://schemas.microsoft.com/office/drawing/2014/main" id="{C723492D-DFFB-F298-A50E-8E20DEEE2EA5}"/>
                </a:ext>
              </a:extLst>
            </p:cNvPr>
            <p:cNvSpPr>
              <a:spLocks noChangeArrowheads="1"/>
            </p:cNvSpPr>
            <p:nvPr/>
          </p:nvSpPr>
          <p:spPr bwMode="gray">
            <a:xfrm>
              <a:off x="1536" y="1899"/>
              <a:ext cx="1510"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B07208AB-36F7-A2AF-841A-50157678644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8" name="Text Box 49">
              <a:extLst>
                <a:ext uri="{FF2B5EF4-FFF2-40B4-BE49-F238E27FC236}">
                  <a16:creationId xmlns:a16="http://schemas.microsoft.com/office/drawing/2014/main" id="{54EF9127-15D2-BA38-78A8-E48F4A632B87}"/>
                </a:ext>
              </a:extLst>
            </p:cNvPr>
            <p:cNvSpPr txBox="1">
              <a:spLocks noChangeArrowheads="1"/>
            </p:cNvSpPr>
            <p:nvPr/>
          </p:nvSpPr>
          <p:spPr bwMode="gray">
            <a:xfrm>
              <a:off x="1577" y="1932"/>
              <a:ext cx="142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Position : </a:t>
              </a:r>
              <a:r>
                <a:rPr lang="en-US" sz="2000" b="1" i="1">
                  <a:solidFill>
                    <a:srgbClr val="FF0000"/>
                  </a:solidFill>
                  <a:latin typeface="Times New Roman" pitchFamily="18" charset="0"/>
                  <a:cs typeface="Times New Roman" pitchFamily="18" charset="0"/>
                </a:rPr>
                <a:t>sticky</a:t>
              </a:r>
            </a:p>
            <a:p>
              <a:pPr algn="ctr"/>
              <a:endParaRPr lang="vi-VN" sz="2000" b="1" i="1">
                <a:solidFill>
                  <a:srgbClr val="FF0000"/>
                </a:solidFill>
                <a:latin typeface="Times New Roman" pitchFamily="18" charset="0"/>
                <a:cs typeface="Times New Roman" pitchFamily="18" charset="0"/>
              </a:endParaRPr>
            </a:p>
          </p:txBody>
        </p:sp>
        <p:sp>
          <p:nvSpPr>
            <p:cNvPr id="20" name="Text Box 50">
              <a:extLst>
                <a:ext uri="{FF2B5EF4-FFF2-40B4-BE49-F238E27FC236}">
                  <a16:creationId xmlns:a16="http://schemas.microsoft.com/office/drawing/2014/main" id="{3555E36B-FDA2-D52C-053F-C0E32BB2FC60}"/>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p>
          </p:txBody>
        </p:sp>
      </p:grpSp>
      <p:pic>
        <p:nvPicPr>
          <p:cNvPr id="22" name="Picture 21">
            <a:extLst>
              <a:ext uri="{FF2B5EF4-FFF2-40B4-BE49-F238E27FC236}">
                <a16:creationId xmlns:a16="http://schemas.microsoft.com/office/drawing/2014/main" id="{EEC94F79-F208-E1E9-EE2B-881AE879612A}"/>
              </a:ext>
            </a:extLst>
          </p:cNvPr>
          <p:cNvPicPr>
            <a:picLocks noChangeAspect="1"/>
          </p:cNvPicPr>
          <p:nvPr/>
        </p:nvPicPr>
        <p:blipFill>
          <a:blip r:embed="rId5"/>
          <a:stretch>
            <a:fillRect/>
          </a:stretch>
        </p:blipFill>
        <p:spPr>
          <a:xfrm>
            <a:off x="413772" y="2403556"/>
            <a:ext cx="4775803" cy="1025444"/>
          </a:xfrm>
          <a:prstGeom prst="rect">
            <a:avLst/>
          </a:prstGeom>
        </p:spPr>
      </p:pic>
      <p:pic>
        <p:nvPicPr>
          <p:cNvPr id="25" name="Picture 24">
            <a:extLst>
              <a:ext uri="{FF2B5EF4-FFF2-40B4-BE49-F238E27FC236}">
                <a16:creationId xmlns:a16="http://schemas.microsoft.com/office/drawing/2014/main" id="{358BA55D-4ED7-9325-108E-655C47C9DE8B}"/>
              </a:ext>
            </a:extLst>
          </p:cNvPr>
          <p:cNvPicPr>
            <a:picLocks noChangeAspect="1"/>
          </p:cNvPicPr>
          <p:nvPr/>
        </p:nvPicPr>
        <p:blipFill>
          <a:blip r:embed="rId6"/>
          <a:stretch>
            <a:fillRect/>
          </a:stretch>
        </p:blipFill>
        <p:spPr>
          <a:xfrm>
            <a:off x="8684451" y="2403556"/>
            <a:ext cx="3507549" cy="4113796"/>
          </a:xfrm>
          <a:prstGeom prst="rect">
            <a:avLst/>
          </a:prstGeom>
        </p:spPr>
      </p:pic>
      <p:pic>
        <p:nvPicPr>
          <p:cNvPr id="31" name="Picture 30">
            <a:extLst>
              <a:ext uri="{FF2B5EF4-FFF2-40B4-BE49-F238E27FC236}">
                <a16:creationId xmlns:a16="http://schemas.microsoft.com/office/drawing/2014/main" id="{7BCC8D07-4C23-AB44-2EF9-88FF0F4C1A80}"/>
              </a:ext>
            </a:extLst>
          </p:cNvPr>
          <p:cNvPicPr>
            <a:picLocks noChangeAspect="1"/>
          </p:cNvPicPr>
          <p:nvPr/>
        </p:nvPicPr>
        <p:blipFill>
          <a:blip r:embed="rId7"/>
          <a:stretch>
            <a:fillRect/>
          </a:stretch>
        </p:blipFill>
        <p:spPr>
          <a:xfrm>
            <a:off x="5346247" y="2353288"/>
            <a:ext cx="3181532" cy="4164064"/>
          </a:xfrm>
          <a:prstGeom prst="rect">
            <a:avLst/>
          </a:prstGeom>
        </p:spPr>
      </p:pic>
    </p:spTree>
    <p:extLst>
      <p:ext uri="{BB962C8B-B14F-4D97-AF65-F5344CB8AC3E}">
        <p14:creationId xmlns:p14="http://schemas.microsoft.com/office/powerpoint/2010/main" val="2892302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9661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4959693" cy="685800"/>
            <a:chOff x="1296" y="1824"/>
            <a:chExt cx="2673" cy="432"/>
          </a:xfrm>
        </p:grpSpPr>
        <p:sp>
          <p:nvSpPr>
            <p:cNvPr id="138" name="AutoShape 47"/>
            <p:cNvSpPr>
              <a:spLocks noChangeArrowheads="1"/>
            </p:cNvSpPr>
            <p:nvPr/>
          </p:nvSpPr>
          <p:spPr bwMode="gray">
            <a:xfrm>
              <a:off x="1536" y="1899"/>
              <a:ext cx="239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77" y="1932"/>
              <a:ext cx="2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Page layout &amp; component layout</a:t>
              </a:r>
              <a:endParaRPr lang="vi-VN" sz="2000" b="1">
                <a:solidFill>
                  <a:srgbClr val="CC00FF"/>
                </a:solidFill>
              </a:endParaRPr>
            </a:p>
          </p:txBody>
        </p:sp>
        <p:sp>
          <p:nvSpPr>
            <p:cNvPr id="144" name="Text Box 50"/>
            <p:cNvSpPr txBox="1">
              <a:spLocks noChangeArrowheads="1"/>
            </p:cNvSpPr>
            <p:nvPr/>
          </p:nvSpPr>
          <p:spPr bwMode="gray">
            <a:xfrm>
              <a:off x="1413" y="1886"/>
              <a:ext cx="1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20" name="Picture 19">
            <a:extLst>
              <a:ext uri="{FF2B5EF4-FFF2-40B4-BE49-F238E27FC236}">
                <a16:creationId xmlns:a16="http://schemas.microsoft.com/office/drawing/2014/main" id="{B0D82160-B704-FFD5-5C7D-9C7BB2B6AAD4}"/>
              </a:ext>
            </a:extLst>
          </p:cNvPr>
          <p:cNvPicPr>
            <a:picLocks noChangeAspect="1"/>
          </p:cNvPicPr>
          <p:nvPr/>
        </p:nvPicPr>
        <p:blipFill>
          <a:blip r:embed="rId5"/>
          <a:stretch>
            <a:fillRect/>
          </a:stretch>
        </p:blipFill>
        <p:spPr>
          <a:xfrm>
            <a:off x="1294078" y="1932199"/>
            <a:ext cx="3289074" cy="4811657"/>
          </a:xfrm>
          <a:prstGeom prst="rect">
            <a:avLst/>
          </a:prstGeom>
        </p:spPr>
      </p:pic>
      <p:sp>
        <p:nvSpPr>
          <p:cNvPr id="21" name="TextBox 20">
            <a:extLst>
              <a:ext uri="{FF2B5EF4-FFF2-40B4-BE49-F238E27FC236}">
                <a16:creationId xmlns:a16="http://schemas.microsoft.com/office/drawing/2014/main" id="{03E7DA38-C4F8-A36C-D4B0-5D5816CF009A}"/>
              </a:ext>
            </a:extLst>
          </p:cNvPr>
          <p:cNvSpPr txBox="1"/>
          <p:nvPr/>
        </p:nvSpPr>
        <p:spPr>
          <a:xfrm>
            <a:off x="4811471" y="1939227"/>
            <a:ext cx="6629161" cy="2677656"/>
          </a:xfrm>
          <a:prstGeom prst="rect">
            <a:avLst/>
          </a:prstGeom>
          <a:noFill/>
        </p:spPr>
        <p:txBody>
          <a:bodyPr wrap="square">
            <a:spAutoFit/>
          </a:bodyPr>
          <a:lstStyle/>
          <a:p>
            <a:pPr marL="285750" indent="-285750">
              <a:buFont typeface="Wingdings" panose="05000000000000000000" pitchFamily="2" charset="2"/>
              <a:buChar char="ü"/>
            </a:pPr>
            <a:r>
              <a:rPr lang="en-US" sz="2400" b="1" i="1">
                <a:solidFill>
                  <a:srgbClr val="0000CC"/>
                </a:solidFill>
                <a:latin typeface="Times New Roman" pitchFamily="18" charset="0"/>
                <a:cs typeface="Times New Roman" pitchFamily="18" charset="0"/>
              </a:rPr>
              <a:t>Page Layout:</a:t>
            </a:r>
            <a:r>
              <a:rPr lang="en-US">
                <a:latin typeface="Consolas" panose="020B0609020204030204" pitchFamily="49" charset="0"/>
              </a:rPr>
              <a:t> </a:t>
            </a:r>
            <a:r>
              <a:rPr lang="en-US" sz="2400" b="1" i="1">
                <a:latin typeface="Times New Roman" pitchFamily="18" charset="0"/>
                <a:cs typeface="Times New Roman" pitchFamily="18" charset="0"/>
              </a:rPr>
              <a:t>Còn gọi là Bố cục – dàn trang </a:t>
            </a:r>
          </a:p>
          <a:p>
            <a:r>
              <a:rPr lang="en-US" sz="2400" b="1" i="1">
                <a:latin typeface="Times New Roman" pitchFamily="18" charset="0"/>
                <a:cs typeface="Times New Roman" pitchFamily="18" charset="0"/>
              </a:rPr>
              <a:t>cơ bản là cách ta xếp đặt khối bố cục con (component layout) lên trên webpage </a:t>
            </a:r>
          </a:p>
          <a:p>
            <a:endParaRPr lang="en-US" sz="2400" b="1" i="1">
              <a:solidFill>
                <a:srgbClr val="FF0000"/>
              </a:solidFill>
              <a:latin typeface="Times New Roman" pitchFamily="18" charset="0"/>
              <a:cs typeface="Times New Roman" pitchFamily="18" charset="0"/>
            </a:endParaRPr>
          </a:p>
          <a:p>
            <a:pPr marL="285750" indent="-285750">
              <a:buFont typeface="Wingdings" panose="05000000000000000000" pitchFamily="2" charset="2"/>
              <a:buChar char="ü"/>
            </a:pPr>
            <a:r>
              <a:rPr lang="en-US" sz="2400" b="1" i="1">
                <a:latin typeface="Times New Roman" pitchFamily="18" charset="0"/>
                <a:cs typeface="Times New Roman" pitchFamily="18" charset="0"/>
              </a:rPr>
              <a:t>Việc xếp đặt giúp cho trang web nhìn đẹp, thu hút người xem, và truyền tải nội dung 1 cách có trật tự, logic</a:t>
            </a:r>
            <a:endParaRPr lang="vi-VN" sz="2400" b="1" i="1">
              <a:latin typeface="Times New Roman" pitchFamily="18" charset="0"/>
              <a:cs typeface="Times New Roman" pitchFamily="18" charset="0"/>
            </a:endParaRPr>
          </a:p>
        </p:txBody>
      </p:sp>
      <p:sp>
        <p:nvSpPr>
          <p:cNvPr id="22" name="TextBox 21">
            <a:extLst>
              <a:ext uri="{FF2B5EF4-FFF2-40B4-BE49-F238E27FC236}">
                <a16:creationId xmlns:a16="http://schemas.microsoft.com/office/drawing/2014/main" id="{65341D6B-4A4B-6F9C-2796-418ADD2E2DCF}"/>
              </a:ext>
            </a:extLst>
          </p:cNvPr>
          <p:cNvSpPr txBox="1"/>
          <p:nvPr/>
        </p:nvSpPr>
        <p:spPr>
          <a:xfrm>
            <a:off x="1205579" y="1463275"/>
            <a:ext cx="6834450" cy="461665"/>
          </a:xfrm>
          <a:prstGeom prst="rect">
            <a:avLst/>
          </a:prstGeom>
          <a:noFill/>
        </p:spPr>
        <p:txBody>
          <a:bodyPr wrap="square">
            <a:spAutoFit/>
          </a:bodyPr>
          <a:lstStyle/>
          <a:p>
            <a:pPr marL="285750" indent="-285750">
              <a:buFont typeface="Wingdings" panose="05000000000000000000" pitchFamily="2" charset="2"/>
              <a:buChar char="q"/>
            </a:pPr>
            <a:r>
              <a:rPr lang="en-US" sz="2400" b="1" i="1">
                <a:latin typeface="Times New Roman" pitchFamily="18" charset="0"/>
                <a:cs typeface="Times New Roman" pitchFamily="18" charset="0"/>
              </a:rPr>
              <a:t>1. Page layout: </a:t>
            </a:r>
            <a:endParaRPr lang="vi-VN" sz="2400" b="1" i="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99755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26352</TotalTime>
  <Words>12070</Words>
  <Application>Microsoft Office PowerPoint</Application>
  <PresentationFormat>Widescreen</PresentationFormat>
  <Paragraphs>2623</Paragraphs>
  <Slides>306</Slides>
  <Notes>218</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306</vt:i4>
      </vt:variant>
    </vt:vector>
  </HeadingPairs>
  <TitlesOfParts>
    <vt:vector size="322" baseType="lpstr">
      <vt:lpstr>Arial</vt:lpstr>
      <vt:lpstr>Bahnschrift SemiCondensed</vt:lpstr>
      <vt:lpstr>Calibri</vt:lpstr>
      <vt:lpstr>Calibri Light</vt:lpstr>
      <vt:lpstr>Consolas</vt:lpstr>
      <vt:lpstr>Roboto</vt:lpstr>
      <vt:lpstr>SFMono-Regular</vt:lpstr>
      <vt:lpstr>Söhne</vt:lpstr>
      <vt:lpstr>Söhne Mono</vt:lpstr>
      <vt:lpstr>system-ui</vt:lpstr>
      <vt:lpstr>Tahoma</vt:lpstr>
      <vt:lpstr>Times New Roman</vt:lpstr>
      <vt:lpstr>UTM Azuki</vt:lpstr>
      <vt:lpstr>Verdana</vt:lpstr>
      <vt:lpstr>Wingdings</vt:lpstr>
      <vt:lpstr>Office Theme</vt:lpstr>
      <vt:lpstr>PowerPoint Presentation</vt:lpstr>
      <vt:lpstr> </vt:lpstr>
      <vt:lpstr> </vt:lpstr>
      <vt:lpstr>PowerPoint Presentation</vt:lpstr>
      <vt:lpstr> </vt:lpstr>
      <vt:lpstr> </vt:lpstr>
      <vt:lpstr> </vt:lpstr>
      <vt:lpstr>PowerPoint Presentation</vt:lpstr>
      <vt:lpstr> </vt:lpstr>
      <vt:lpstr> </vt:lpstr>
      <vt:lpstr>PowerPoint Presentation</vt:lpstr>
      <vt:lpstr> </vt:lpstr>
      <vt:lpstr> </vt:lpstr>
      <vt:lpstr> </vt:lpstr>
      <vt:lpstr>PowerPoint Presentation</vt:lpstr>
      <vt:lpstr> </vt:lpstr>
      <vt:lpstr> </vt:lpstr>
      <vt:lpstr> </vt:lpstr>
      <vt:lpstr> </vt:lpstr>
      <vt:lpstr>PowerPoint Presentation</vt:lpstr>
      <vt:lpstr> </vt:lpstr>
      <vt:lpstr> </vt:lpstr>
      <vt:lpstr> </vt:lpstr>
      <vt:lpstr>PowerPoint Presentation</vt:lpstr>
      <vt:lpstr> </vt:lpstr>
      <vt:lpstr> </vt:lpstr>
      <vt:lpstr> </vt:lpstr>
      <vt:lpstr> </vt:lpstr>
      <vt:lpstr> </vt:lpstr>
      <vt:lpstr>PowerPoint Presentation</vt:lpstr>
      <vt:lpstr> </vt:lpstr>
      <vt:lpstr> </vt:lpstr>
      <vt:lpstr>PowerPoint Presentation</vt:lpstr>
      <vt:lpstr> </vt:lpstr>
      <vt:lpstr>PowerPoint Presentation</vt:lpstr>
      <vt:lpstr> </vt:lpstr>
      <vt:lpstr> </vt:lpstr>
      <vt:lpstr> </vt:lpstr>
      <vt:lpstr>PowerPoint Presentation</vt:lpstr>
      <vt:lpstr> </vt:lpstr>
      <vt:lpstr> </vt:lpstr>
      <vt:lpstr> </vt:lpstr>
      <vt:lpstr> </vt:lpstr>
      <vt:lpstr> </vt:lpstr>
      <vt:lpstr> </vt:lpstr>
      <vt:lpstr> </vt:lpstr>
      <vt:lpstr> </vt:lpstr>
      <vt:lpstr> </vt:lpstr>
      <vt:lpstr>PowerPoint Presentation</vt:lpstr>
      <vt:lpstr> </vt:lpstr>
      <vt:lpstr> </vt:lpstr>
      <vt:lpstr> </vt:lpstr>
      <vt:lpstr>PowerPoint Presentation</vt:lpstr>
      <vt:lpstr> </vt:lpstr>
      <vt:lpstr> </vt:lpstr>
      <vt:lpstr>PowerPoint Presentation</vt:lpstr>
      <vt:lpstr> </vt:lpstr>
      <vt:lpstr> </vt:lpstr>
      <vt:lpstr> </vt:lpstr>
      <vt:lpstr> </vt:lpstr>
      <vt:lpstr>PowerPoint Presentation</vt:lpstr>
      <vt:lpstr> </vt:lpstr>
      <vt:lpstr> </vt:lpstr>
      <vt:lpstr> </vt:lpstr>
      <vt:lpstr> </vt:lpstr>
      <vt:lpstr> </vt:lpstr>
      <vt:lpstr> </vt:lpstr>
      <vt:lpstr>PowerPoint Presentation</vt:lpstr>
      <vt:lpstr> </vt:lpstr>
      <vt:lpstr> </vt:lpstr>
      <vt:lpstr> </vt:lpstr>
      <vt:lpstr>PowerPoint Presentation</vt:lpstr>
      <vt:lpstr> </vt:lpstr>
      <vt:lpstr> </vt:lpstr>
      <vt:lpstr>PowerPoint Presentation</vt:lpstr>
      <vt:lpstr> </vt:lpstr>
      <vt:lpstr> </vt:lpstr>
      <vt:lpstr>PowerPoint Presentation</vt:lpstr>
      <vt:lpstr> </vt:lpstr>
      <vt:lpstr> </vt:lpstr>
      <vt:lpstr> </vt:lpstr>
      <vt:lpstr> </vt:lpstr>
      <vt:lpstr>PowerPoint Presentation</vt:lpstr>
      <vt:lpstr> </vt:lpstr>
      <vt:lpstr> </vt:lpstr>
      <vt:lpstr> </vt:lpstr>
      <vt:lpstr>PowerPoint Presentation</vt:lpstr>
      <vt:lpstr> </vt:lpstr>
      <vt:lpstr>PowerPoint Presentation</vt:lpstr>
      <vt:lpstr> </vt:lpstr>
      <vt:lpstr> </vt:lpstr>
      <vt:lpstr>PowerPoint Presentation</vt:lpstr>
      <vt:lpstr> </vt:lpstr>
      <vt:lpstr> </vt:lpstr>
      <vt:lpstr> </vt:lpstr>
      <vt:lpstr>PowerPoint Presentation</vt:lpstr>
      <vt:lpstr> </vt:lpstr>
      <vt:lpstr>PowerPoint Presentation</vt:lpstr>
      <vt:lpstr> </vt:lpstr>
      <vt:lpstr> </vt:lpstr>
      <vt:lpstr> </vt:lpstr>
      <vt:lpstr> </vt:lpstr>
      <vt:lpstr> </vt:lpstr>
      <vt:lpstr> </vt:lpstr>
      <vt:lpstr> </vt:lpstr>
      <vt:lpstr> </vt:lpstr>
      <vt:lpstr> </vt:lpstr>
      <vt:lpstr>PowerPoint Presentation</vt:lpstr>
      <vt:lpstr> </vt:lpstr>
      <vt:lpstr> </vt:lpstr>
      <vt:lpstr> </vt:lpstr>
      <vt:lpstr> </vt:lpstr>
      <vt:lpstr>PowerPoint Presentation</vt:lpstr>
      <vt:lpstr> </vt:lpstr>
      <vt:lpstr> </vt:lpstr>
      <vt:lpstr> </vt:lpstr>
      <vt:lpstr>PowerPoint Presentation</vt:lpstr>
      <vt:lpstr> </vt:lpstr>
      <vt:lpstr> </vt:lpstr>
      <vt:lpstr> </vt:lpstr>
      <vt:lpstr> </vt:lpstr>
      <vt:lpstr> </vt:lpstr>
      <vt:lpstr>PowerPoint Presentation</vt:lpstr>
      <vt:lpstr>PowerPoint Presentation</vt:lpstr>
      <vt:lpstr> </vt:lpstr>
      <vt:lpstr> </vt:lpstr>
      <vt:lpstr> </vt:lpstr>
      <vt:lpstr> </vt:lpstr>
      <vt:lpstr> </vt:lpstr>
      <vt:lpstr> </vt:lpstr>
      <vt:lpstr>PowerPoint Presentation</vt:lpstr>
      <vt:lpstr> </vt:lpstr>
      <vt:lpstr> </vt:lpstr>
      <vt:lpstr> </vt:lpstr>
      <vt:lpstr> </vt:lpstr>
      <vt:lpstr> </vt:lpstr>
      <vt:lpstr>PowerPoint Presentation</vt:lpstr>
      <vt:lpstr> </vt:lpstr>
      <vt:lpstr> </vt:lpstr>
      <vt:lpstr>PowerPoint Presentation</vt:lpstr>
      <vt:lpstr> </vt:lpstr>
      <vt:lpstr> </vt:lpstr>
      <vt:lpstr> </vt:lpstr>
      <vt:lpstr>PowerPoint Presentation</vt:lpstr>
      <vt:lpstr> </vt:lpstr>
      <vt:lpstr> </vt:lpstr>
      <vt:lpstr> </vt:lpstr>
      <vt:lpstr>PowerPoint Presentation</vt:lpstr>
      <vt:lpstr> </vt:lpstr>
      <vt:lpstr> </vt:lpstr>
      <vt:lpstr>PowerPoint Presentation</vt:lpstr>
      <vt:lpstr> </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PowerPoint Presentation</vt:lpstr>
      <vt:lpstr> </vt:lpstr>
      <vt:lpstr> </vt:lpstr>
      <vt:lpstr>PowerPoint Presentation</vt:lpstr>
      <vt:lpstr> </vt:lpstr>
      <vt:lpstr> </vt:lpstr>
      <vt:lpstr>PowerPoint Presentation</vt:lpstr>
      <vt:lpstr> </vt:lpstr>
      <vt:lpstr> </vt:lpstr>
      <vt:lpstr>PowerPoint Presentation</vt:lpstr>
      <vt:lpstr> </vt:lpstr>
      <vt:lpstr>PowerPoint Presentation</vt:lpstr>
      <vt:lpstr> </vt:lpstr>
      <vt:lpstr>PowerPoint Presentation</vt:lpstr>
      <vt:lpstr> </vt:lpstr>
      <vt:lpstr> </vt:lpstr>
      <vt:lpstr> </vt:lpstr>
      <vt:lpstr> </vt:lpstr>
      <vt:lpstr> </vt:lpstr>
      <vt:lpstr> </vt:lpstr>
      <vt:lpstr>PowerPoint Presentation</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 </vt:lpstr>
      <vt:lpstr> </vt:lpstr>
      <vt:lpstr> </vt:lpstr>
      <vt:lpstr>PowerPoint Presentation</vt:lpstr>
      <vt:lpstr> </vt:lpstr>
      <vt:lpstr> </vt:lpstr>
      <vt:lpstr> </vt:lpstr>
      <vt:lpstr> </vt:lpstr>
      <vt:lpstr> </vt:lpstr>
      <vt:lpstr> </vt:lpstr>
      <vt:lpstr> </vt:lpstr>
      <vt:lpstr> </vt:lpstr>
      <vt:lpstr> </vt:lpstr>
      <vt:lpstr> </vt:lpstr>
      <vt:lpstr>PowerPoint Presentation</vt:lpstr>
      <vt:lpstr> </vt:lpstr>
      <vt:lpstr> </vt:lpstr>
      <vt:lpstr> </vt:lpstr>
      <vt:lpstr>PowerPoint Presentation</vt:lpstr>
      <vt:lpstr> </vt:lpstr>
      <vt:lpstr> </vt:lpstr>
      <vt:lpstr> </vt:lpstr>
      <vt:lpstr>PowerPoint Presentation</vt:lpstr>
      <vt:lpstr> </vt:lpstr>
      <vt:lpstr> </vt:lpstr>
      <vt:lpstr> </vt:lpstr>
      <vt:lpstr>PowerPoint Presentation</vt:lpstr>
      <vt:lpstr> </vt:lpstr>
      <vt:lpstr> </vt:lpstr>
      <vt:lpstr> </vt:lpstr>
      <vt:lpstr> </vt:lpstr>
      <vt:lpstr>PowerPoint Presentation</vt:lpstr>
      <vt:lpstr>PowerPoint Presentation</vt:lpstr>
      <vt:lpstr> </vt:lpstr>
      <vt:lpstr> </vt:lpstr>
      <vt:lpstr> </vt:lpstr>
      <vt:lpstr> </vt:lpstr>
      <vt:lpstr> </vt:lpstr>
      <vt:lpstr>PowerPoint Presentation</vt:lpstr>
      <vt:lpstr>PowerPoint Presentation</vt:lpstr>
      <vt:lpstr> </vt:lpstr>
      <vt:lpstr> </vt:lpstr>
      <vt:lpstr> </vt:lpstr>
      <vt:lpstr> </vt:lpstr>
      <vt:lpstr>PowerPoint Presentation</vt:lpstr>
      <vt:lpstr> </vt:lpstr>
      <vt:lpstr> </vt:lpstr>
      <vt:lpstr>PowerPoint Presentation</vt:lpstr>
      <vt:lpstr> </vt:lpstr>
      <vt:lpstr> </vt:lpstr>
      <vt:lpstr> </vt:lpstr>
      <vt:lpstr> </vt:lpstr>
      <vt:lpstr> </vt:lpstr>
      <vt:lpstr> </vt:lpstr>
      <vt:lpstr>PowerPoint Presentation</vt:lpstr>
      <vt:lpstr>PowerPoint Presentation</vt:lpstr>
      <vt:lpstr>PowerPoint Presentation</vt:lpstr>
      <vt:lpstr> </vt:lpstr>
      <vt:lpstr> </vt:lpstr>
      <vt:lpstr> </vt:lpstr>
      <vt:lpstr> </vt:lpstr>
      <vt:lpstr> </vt:lpstr>
      <vt:lpstr> </vt:lpstr>
      <vt:lpstr>PowerPoint Presentation</vt:lpstr>
      <vt:lpstr> </vt:lpstr>
      <vt:lpstr> </vt:lpstr>
      <vt:lpstr> </vt:lpstr>
      <vt:lpstr>PowerPoint Presentation</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galailaptrinh@gmail.com</dc:creator>
  <cp:lastModifiedBy>Nghĩa Duy</cp:lastModifiedBy>
  <cp:revision>2153</cp:revision>
  <dcterms:created xsi:type="dcterms:W3CDTF">2022-12-10T13:52:11Z</dcterms:created>
  <dcterms:modified xsi:type="dcterms:W3CDTF">2024-05-25T17:31:19Z</dcterms:modified>
</cp:coreProperties>
</file>